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65" r:id="rId6"/>
    <p:sldId id="267" r:id="rId7"/>
    <p:sldId id="266" r:id="rId8"/>
    <p:sldId id="268" r:id="rId9"/>
    <p:sldId id="273" r:id="rId10"/>
    <p:sldId id="269" r:id="rId11"/>
    <p:sldId id="270" r:id="rId12"/>
    <p:sldId id="272" r:id="rId13"/>
    <p:sldId id="271" r:id="rId14"/>
    <p:sldId id="25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A7143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2CA3-D66C-4F5B-A24D-CCEC5E3BB109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471C1-15B0-4A8C-9152-9DBF878DD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70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_kratky nazev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30BDF6D0-7802-6A2C-A0BF-DA885F87F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553" y="997097"/>
            <a:ext cx="3588182" cy="489900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14F9A92-A5BF-BCC1-36C9-05E8BD7FD3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5670" y="2527940"/>
            <a:ext cx="1703580" cy="3636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F2A061-23E2-B75A-5E81-1DBA574CD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35945"/>
            <a:ext cx="5332844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414610"/>
            <a:ext cx="5332844" cy="843315"/>
          </a:xfrm>
        </p:spPr>
        <p:txBody>
          <a:bodyPr>
            <a:normAutofit/>
          </a:bodyPr>
          <a:lstStyle>
            <a:lvl1pPr marL="0" indent="0" algn="l">
              <a:buNone/>
              <a:defRPr sz="1900" b="1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3617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_dlouhy nazev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CDCBF07C-B280-E878-FB26-9D63227A6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553" y="997097"/>
            <a:ext cx="3588182" cy="489900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6466F16-818D-9E23-C3B2-E880A39CA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5670" y="2527940"/>
            <a:ext cx="1703580" cy="3636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F2A061-23E2-B75A-5E81-1DBA574CD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35945"/>
            <a:ext cx="5332844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414610"/>
            <a:ext cx="5332844" cy="843315"/>
          </a:xfrm>
        </p:spPr>
        <p:txBody>
          <a:bodyPr>
            <a:normAutofit/>
          </a:bodyPr>
          <a:lstStyle>
            <a:lvl1pPr marL="0" indent="0" algn="l">
              <a:buNone/>
              <a:defRPr sz="1900" b="1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46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E60DAD8-4C85-12B0-3E01-0EEE769A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056" y="398872"/>
            <a:ext cx="10982325" cy="59638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F2A061-23E2-B75A-5E81-1DBA574CD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0" y="2235200"/>
            <a:ext cx="6991350" cy="2387600"/>
          </a:xfrm>
        </p:spPr>
        <p:txBody>
          <a:bodyPr anchor="ctr" anchorCtr="0">
            <a:normAutofit/>
          </a:bodyPr>
          <a:lstStyle>
            <a:lvl1pPr algn="ctr">
              <a:lnSpc>
                <a:spcPts val="42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286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9DDAC8BF-E036-EF1A-D9B4-C4E7027E4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388" y="659939"/>
            <a:ext cx="2912949" cy="396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7" y="2873901"/>
            <a:ext cx="5122186" cy="28326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A2C9E6B-8C03-8F66-FD21-90DE6578C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7050" y="0"/>
            <a:ext cx="5314950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D9DA322-70C5-B82C-177F-686E07DAE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7" y="1287779"/>
            <a:ext cx="5122186" cy="1388745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7636E605-23C0-8CF3-424E-6A3E66AD4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3885" y="6238053"/>
            <a:ext cx="2314399" cy="11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tke info s 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5B2F3861-A4C1-FE38-35C4-0AE254603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152407"/>
            <a:ext cx="5122863" cy="2975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AD47E3E6-1797-5EDA-CBDD-DE6C0477A6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00" y="6241203"/>
            <a:ext cx="2265602" cy="1152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7" y="3462864"/>
            <a:ext cx="5122186" cy="2580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A2C9E6B-8C03-8F66-FD21-90DE6578C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7050" y="0"/>
            <a:ext cx="5314950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D9DA322-70C5-B82C-177F-686E07DAE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7" y="2474908"/>
            <a:ext cx="5122186" cy="954092"/>
          </a:xfrm>
        </p:spPr>
        <p:txBody>
          <a:bodyPr anchor="t" anchorCtr="0">
            <a:normAutofit/>
          </a:bodyPr>
          <a:lstStyle>
            <a:lvl1pPr algn="l">
              <a:defRPr sz="2900" b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D18DF151-FD1D-3467-FE16-63B4C71D01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720931"/>
            <a:ext cx="5122863" cy="929148"/>
          </a:xfrm>
        </p:spPr>
        <p:txBody>
          <a:bodyPr>
            <a:normAutofit/>
          </a:bodyPr>
          <a:lstStyle>
            <a:lvl1pPr marL="0" indent="0">
              <a:buNone/>
              <a:defRPr sz="2900">
                <a:solidFill>
                  <a:srgbClr val="EF3340"/>
                </a:solidFill>
              </a:defRPr>
            </a:lvl1pPr>
          </a:lstStyle>
          <a:p>
            <a:pPr lvl="0"/>
            <a:r>
              <a:rPr lang="cs-CZ" dirty="0"/>
              <a:t>Po kliknutí můžete upravovat</a:t>
            </a:r>
          </a:p>
        </p:txBody>
      </p:sp>
      <p:sp>
        <p:nvSpPr>
          <p:cNvPr id="22" name="Zástupný symbol obrázku 21">
            <a:extLst>
              <a:ext uri="{FF2B5EF4-FFF2-40B4-BE49-F238E27FC236}">
                <a16:creationId xmlns:a16="http://schemas.microsoft.com/office/drawing/2014/main" id="{B1B5B2BD-FF2F-8DAB-5C35-C759FD97C7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4919663"/>
            <a:ext cx="855663" cy="8540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cs-CZ" dirty="0"/>
          </a:p>
        </p:txBody>
      </p:sp>
      <p:sp>
        <p:nvSpPr>
          <p:cNvPr id="23" name="Zástupný symbol obrázku 21">
            <a:extLst>
              <a:ext uri="{FF2B5EF4-FFF2-40B4-BE49-F238E27FC236}">
                <a16:creationId xmlns:a16="http://schemas.microsoft.com/office/drawing/2014/main" id="{2709D1B7-8214-3E55-DA37-6F853787CC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66822" y="4925080"/>
            <a:ext cx="855663" cy="8540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cs-CZ" dirty="0"/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5A5551BA-5240-1132-D35E-750E7901E3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388" y="659939"/>
            <a:ext cx="291294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0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873901"/>
            <a:ext cx="6692753" cy="28326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D9DA322-70C5-B82C-177F-686E07DAE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7" y="1287779"/>
            <a:ext cx="5122186" cy="1388745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7636E605-23C0-8CF3-424E-6A3E66AD4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3885" y="6238053"/>
            <a:ext cx="2314399" cy="118350"/>
          </a:xfrm>
          <a:prstGeom prst="rect">
            <a:avLst/>
          </a:prstGeom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C49A857D-2E07-068F-74A9-91B1C8F465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388" y="659939"/>
            <a:ext cx="291294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infografi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FD05CB57-692C-58F1-003F-B23CB9F41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957" y="6247997"/>
            <a:ext cx="2304012" cy="98462"/>
          </a:xfrm>
          <a:prstGeom prst="rect">
            <a:avLst/>
          </a:prstGeom>
        </p:spPr>
      </p:pic>
      <p:sp>
        <p:nvSpPr>
          <p:cNvPr id="9" name="Zástupný symbol obrázku 21">
            <a:extLst>
              <a:ext uri="{FF2B5EF4-FFF2-40B4-BE49-F238E27FC236}">
                <a16:creationId xmlns:a16="http://schemas.microsoft.com/office/drawing/2014/main" id="{56AB26E7-9E8A-C074-B632-DB6230653C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70900" y="1735053"/>
            <a:ext cx="2349500" cy="234514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7" y="2873901"/>
            <a:ext cx="5606904" cy="28326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D9DA322-70C5-B82C-177F-686E07DAE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7" y="1287779"/>
            <a:ext cx="5122186" cy="1388745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9092802D-E992-3F30-7A84-92292DAC8B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4599" y="4579194"/>
            <a:ext cx="2702101" cy="1257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D5285981-33EB-15AD-6FA9-17F11D7AA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388" y="659939"/>
            <a:ext cx="291294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59CCE1-E5CE-CD96-0A1D-875ED212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43DF6B-53BC-55D1-5CF2-20B4119DC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B12913-BC59-28C3-5859-468E4093F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EB95-6723-4190-B8A6-0019098C91D0}" type="datetimeFigureOut">
              <a:rPr lang="cs-CZ" smtClean="0"/>
              <a:t>31.05.2023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90E6BB-EECC-DCF3-49E8-2D1CD6129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78FD9B-CC3E-92F5-0A3E-F2262E374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72B8-5849-407D-9588-E9505CC81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8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idol.cz/idolplu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DB095FE-E0AB-DDDB-CE26-BBC290E83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31146"/>
            <a:ext cx="5332844" cy="3192399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IDOL+</a:t>
            </a:r>
            <a:br>
              <a:rPr lang="cs-CZ" dirty="0">
                <a:latin typeface="+mn-lt"/>
              </a:rPr>
            </a:br>
            <a:r>
              <a:rPr lang="cs-CZ" sz="4000" dirty="0">
                <a:latin typeface="+mn-lt"/>
              </a:rPr>
              <a:t>Modernizace odbavovacích systémů v Libereckém kraji</a:t>
            </a:r>
            <a:br>
              <a:rPr lang="cs-CZ" dirty="0">
                <a:latin typeface="+mn-lt"/>
              </a:rPr>
            </a:b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Tisková konference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5F21090-BCD0-42EF-D9FD-E2E0238C9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u="sng" dirty="0">
                <a:latin typeface="+mn-lt"/>
              </a:rPr>
              <a:t>1. 6. 2023</a:t>
            </a:r>
          </a:p>
          <a:p>
            <a:r>
              <a:rPr lang="it-IT" sz="2000" dirty="0">
                <a:latin typeface="+mn-lt"/>
              </a:rPr>
              <a:t>Ing. Otto Pospíšil, Ph.D.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147837"/>
            <a:ext cx="10522852" cy="3077766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Web </a:t>
            </a:r>
            <a:r>
              <a:rPr lang="cs-CZ" sz="1800" dirty="0">
                <a:solidFill>
                  <a:schemeClr val="tx2"/>
                </a:solidFill>
                <a:latin typeface="+mn-lt"/>
                <a:hlinkClick r:id="rId2"/>
              </a:rPr>
              <a:t>www.iidol.cz/idolplus</a:t>
            </a:r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Sociální sítě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Ve vozidlech: informační letáky, hlášení, LCD panely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Přímé oslovení uživatelů Opuscard (email, SMS) a dále škol, obcí a vybraných zaměstnavatelů, s nimiž LK spolupracuje.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Bannerová reklama ve vyhledávačích (PPC reklama)</a:t>
            </a:r>
          </a:p>
          <a:p>
            <a:pPr algn="just"/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A věříme, že díky Vám i ve sdělovacích prostředcích. </a:t>
            </a:r>
            <a:r>
              <a:rPr lang="cs-CZ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cs-CZ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305017"/>
            <a:ext cx="10522852" cy="57251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Kde se cestující dozví o změnách?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62A1F3-59D8-5C1C-E91F-6E95ED7DA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47" y="5291090"/>
            <a:ext cx="6980895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8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11</a:t>
            </a:fld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69A4BF-F663-B015-7B0B-367C9B08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7"/>
            <a:ext cx="12192000" cy="68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12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9FB730-2064-B5F6-020A-74E36D8AF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4"/>
            <a:ext cx="12192000" cy="68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0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956EC5-1F1F-E042-CA09-D91D4A363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92"/>
            <a:ext cx="12192000" cy="68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BBE49E1-5EC2-2B86-30A3-1CD6EAC6E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Děkuji za pozornost</a:t>
            </a:r>
            <a:br>
              <a:rPr lang="cs-CZ" dirty="0">
                <a:latin typeface="+mn-lt"/>
              </a:rPr>
            </a:b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Prostor pro dotazy</a:t>
            </a:r>
          </a:p>
        </p:txBody>
      </p:sp>
    </p:spTree>
    <p:extLst>
      <p:ext uri="{BB962C8B-B14F-4D97-AF65-F5344CB8AC3E}">
        <p14:creationId xmlns:p14="http://schemas.microsoft.com/office/powerpoint/2010/main" val="37461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147837"/>
            <a:ext cx="10522852" cy="3611245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Úvodní slovo (hejtman Martin Půta, náměstek resortu dopravy Jan Sviták)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O projektu (cíle, náklady)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Co změna přinese cestujícím (e-shop, mobilní aplikace, platby bankovní kartou, přestupní jízdenky)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Upgrade systému OPUSCARD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Harmonogram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Kde se cestující o změnách dozví?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Prostor pro dotazy</a:t>
            </a:r>
          </a:p>
          <a:p>
            <a:pPr algn="just"/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1800" i="1" dirty="0">
                <a:solidFill>
                  <a:schemeClr val="tx2"/>
                </a:solidFill>
                <a:latin typeface="+mn-lt"/>
              </a:rPr>
              <a:t>Možnost navštívit Zákaznické centrum, případně Centrální dispečink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305017"/>
            <a:ext cx="10522852" cy="57251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Program tiskové konference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98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147837"/>
            <a:ext cx="10522852" cy="3760004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Cíle projektu Modernizace odbavovacích systémů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Modernizace odbavovacích zařízení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Nové možnosti pořízení jízdních dokladů: bankovní karty, mobilní telefon aj.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Mobilní aplikace pro celý systém IDOL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E-shop</a:t>
            </a:r>
          </a:p>
          <a:p>
            <a:pPr algn="just"/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Pro dosažení cílů Liberecký kraj „pořídil“ řešení a know-how (Multikanálový odbavovací systém, dále jen „MOS“).</a:t>
            </a:r>
          </a:p>
          <a:p>
            <a:r>
              <a:rPr lang="cs-CZ" sz="1800" i="1" dirty="0">
                <a:solidFill>
                  <a:schemeClr val="tx2"/>
                </a:solidFill>
                <a:latin typeface="+mn-lt"/>
              </a:rPr>
              <a:t>Systém ale bylo nutné upravit pro podmínky IDS IDOL (zónově-relační, řešení přesahů s jinými IDS) a bylo nutné zajistit upgrade odbavovacích zařízení.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305017"/>
            <a:ext cx="10522852" cy="57251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O projektu. Cíle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31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147837"/>
            <a:ext cx="10522852" cy="4016484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Implementační náklady MOS | OICT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Dodání systému | 4 mil. Kč, resp. 66.666 Kč/</a:t>
            </a:r>
            <a:r>
              <a:rPr lang="cs-CZ" sz="1800" dirty="0" err="1">
                <a:solidFill>
                  <a:schemeClr val="tx2"/>
                </a:solidFill>
                <a:latin typeface="+mn-lt"/>
              </a:rPr>
              <a:t>měs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. po dobu 5 let</a:t>
            </a:r>
          </a:p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Provozní náklady, tzv. „jádrové služby“ | OICT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podíl 9,5 % v rámci systému = cca 225 tis. Kč/</a:t>
            </a:r>
            <a:r>
              <a:rPr lang="cs-CZ" sz="1800" dirty="0" err="1">
                <a:solidFill>
                  <a:schemeClr val="tx2"/>
                </a:solidFill>
                <a:latin typeface="+mn-lt"/>
              </a:rPr>
              <a:t>měs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. (probíhá roční vyúčtování)</a:t>
            </a:r>
          </a:p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Rozvojové náklady (v rámci tzv. „fakultativních služeb“) | OICT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cca do 1 mil. Kč – dosud nebylo vyúčtováno</a:t>
            </a:r>
          </a:p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Přepážka OPUSCARD | XT </a:t>
            </a:r>
            <a:r>
              <a:rPr lang="cs-CZ" sz="1800" b="1" dirty="0" err="1">
                <a:solidFill>
                  <a:schemeClr val="tx2"/>
                </a:solidFill>
                <a:latin typeface="+mn-lt"/>
              </a:rPr>
              <a:t>Card</a:t>
            </a:r>
            <a:endParaRPr lang="cs-CZ" sz="1800" b="1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cca 2 mil. Kč</a:t>
            </a:r>
          </a:p>
          <a:p>
            <a:pPr algn="just"/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1800" i="1" dirty="0">
                <a:solidFill>
                  <a:schemeClr val="tx2"/>
                </a:solidFill>
                <a:latin typeface="+mn-lt"/>
              </a:rPr>
              <a:t>Náklady na úpravy odbavovacích zařízení (jednorázové): cca 6 mil. Kč (dosud nebylo vyúčtováno)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305017"/>
            <a:ext cx="10522852" cy="57251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O projektu. Náklady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50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147837"/>
            <a:ext cx="10522852" cy="3888244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Jednotlivé jízdenky</a:t>
            </a:r>
          </a:p>
          <a:p>
            <a:pPr algn="just"/>
            <a:r>
              <a:rPr lang="cs-CZ" sz="1800" u="sng" dirty="0">
                <a:solidFill>
                  <a:schemeClr val="tx2"/>
                </a:solidFill>
                <a:latin typeface="+mn-lt"/>
              </a:rPr>
              <a:t>Bezhotovostní platba 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(v rámci regionální dopravy cca o 20 % levnější)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mobilní aplikace Idolka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čipová karta/elektronická peněženka Opuscard =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&gt;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 Opuscard+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platba bankovní kartou</a:t>
            </a:r>
          </a:p>
          <a:p>
            <a:pPr algn="just"/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Nebo platba v hotovosti.</a:t>
            </a:r>
          </a:p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Jednotlivé jízdenky IDOL budou vždy přestupní (s QR kódem).</a:t>
            </a:r>
          </a:p>
          <a:p>
            <a:pPr algn="just"/>
            <a:r>
              <a:rPr lang="cs-CZ" sz="1800" i="1" dirty="0">
                <a:solidFill>
                  <a:schemeClr val="tx2"/>
                </a:solidFill>
                <a:latin typeface="+mn-lt"/>
              </a:rPr>
              <a:t>Jednotlivé jízdenky nebude možné zakoupit v e-shopu. Jízdenky v předstihu, a to i „do zásobníku“ lze pořídit </a:t>
            </a:r>
            <a:br>
              <a:rPr lang="cs-CZ" sz="1800" i="1" dirty="0">
                <a:solidFill>
                  <a:schemeClr val="tx2"/>
                </a:solidFill>
                <a:latin typeface="+mn-lt"/>
              </a:rPr>
            </a:br>
            <a:r>
              <a:rPr lang="cs-CZ" sz="1800" i="1" dirty="0">
                <a:solidFill>
                  <a:schemeClr val="tx2"/>
                </a:solidFill>
                <a:latin typeface="+mn-lt"/>
              </a:rPr>
              <a:t>v mobilní aplikaci.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305017"/>
            <a:ext cx="10522852" cy="57251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Co změna přinese cestujícím? (1/2)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77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576985"/>
            <a:ext cx="4841143" cy="1990288"/>
          </a:xfr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cs-CZ" sz="1800" u="sng" dirty="0">
                <a:solidFill>
                  <a:schemeClr val="tx2"/>
                </a:solidFill>
                <a:latin typeface="+mn-lt"/>
              </a:rPr>
              <a:t>Možnosti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 (s využitím tzv. identifikátoru)</a:t>
            </a:r>
            <a:endParaRPr lang="cs-CZ" sz="1800" u="sng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mobilní aplikace Idolka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čipová karta Opuscard+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bankovní karta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In-karta ČD nebo (karta) Lítačka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305017"/>
            <a:ext cx="10522852" cy="57251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Co změna přinese cestujícím? (2/2)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6</a:t>
            </a:fld>
            <a:endParaRPr lang="cs-CZ" dirty="0"/>
          </a:p>
        </p:txBody>
      </p:sp>
      <p:sp>
        <p:nvSpPr>
          <p:cNvPr id="3" name="Podnadpis 9">
            <a:extLst>
              <a:ext uri="{FF2B5EF4-FFF2-40B4-BE49-F238E27FC236}">
                <a16:creationId xmlns:a16="http://schemas.microsoft.com/office/drawing/2014/main" id="{CE2D658E-6888-EF03-338A-264855979713}"/>
              </a:ext>
            </a:extLst>
          </p:cNvPr>
          <p:cNvSpPr txBox="1">
            <a:spLocks/>
          </p:cNvSpPr>
          <p:nvPr/>
        </p:nvSpPr>
        <p:spPr>
          <a:xfrm>
            <a:off x="6539883" y="2576985"/>
            <a:ext cx="4592715" cy="199028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u="sng" dirty="0">
                <a:solidFill>
                  <a:schemeClr val="tx2"/>
                </a:solidFill>
                <a:latin typeface="+mn-lt"/>
              </a:rPr>
              <a:t>Kde koupím?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E-shop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mobilní aplikace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kontaktní místo OPUSCARD</a:t>
            </a:r>
          </a:p>
          <a:p>
            <a:endParaRPr lang="cs-CZ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Podnadpis 9">
            <a:extLst>
              <a:ext uri="{FF2B5EF4-FFF2-40B4-BE49-F238E27FC236}">
                <a16:creationId xmlns:a16="http://schemas.microsoft.com/office/drawing/2014/main" id="{5635E387-0E69-C6A6-25A8-99E9620DBEE5}"/>
              </a:ext>
            </a:extLst>
          </p:cNvPr>
          <p:cNvSpPr txBox="1">
            <a:spLocks/>
          </p:cNvSpPr>
          <p:nvPr/>
        </p:nvSpPr>
        <p:spPr>
          <a:xfrm>
            <a:off x="609746" y="1979123"/>
            <a:ext cx="10522852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solidFill>
                  <a:schemeClr val="tx2"/>
                </a:solidFill>
                <a:latin typeface="+mn-lt"/>
              </a:rPr>
              <a:t>Časové a síťové jízdenky</a:t>
            </a:r>
          </a:p>
        </p:txBody>
      </p:sp>
      <p:sp>
        <p:nvSpPr>
          <p:cNvPr id="5" name="Podnadpis 9">
            <a:extLst>
              <a:ext uri="{FF2B5EF4-FFF2-40B4-BE49-F238E27FC236}">
                <a16:creationId xmlns:a16="http://schemas.microsoft.com/office/drawing/2014/main" id="{2E293594-BAF7-0B76-CD16-0C09830947E1}"/>
              </a:ext>
            </a:extLst>
          </p:cNvPr>
          <p:cNvSpPr txBox="1">
            <a:spLocks/>
          </p:cNvSpPr>
          <p:nvPr/>
        </p:nvSpPr>
        <p:spPr>
          <a:xfrm>
            <a:off x="609746" y="4795803"/>
            <a:ext cx="10522852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solidFill>
                  <a:schemeClr val="tx2"/>
                </a:solidFill>
                <a:latin typeface="+mn-lt"/>
              </a:rPr>
              <a:t>Naopak nebude možné zakoupit časový/síťový kupón u řidiče (nebo u průvodčího)</a:t>
            </a:r>
          </a:p>
        </p:txBody>
      </p:sp>
    </p:spTree>
    <p:extLst>
      <p:ext uri="{BB962C8B-B14F-4D97-AF65-F5344CB8AC3E}">
        <p14:creationId xmlns:p14="http://schemas.microsoft.com/office/powerpoint/2010/main" val="409439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147837"/>
            <a:ext cx="6936273" cy="3780522"/>
          </a:xfr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Pro získání slev či možnost pořídit kupón nebude Opuscard nezbytně potřeba.</a:t>
            </a:r>
          </a:p>
          <a:p>
            <a:pPr algn="just"/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POZOR! Na stávající Opuscard nebude možné od 1. září koupit časový, ani síťový kupón !!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POZOR! Od srpna z důvodu přechodu na nový systém nebude možné zažádat o „starý typ“ karty Opuscard!!</a:t>
            </a:r>
          </a:p>
          <a:p>
            <a:pPr algn="just"/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Nová karta Opuscard+ bude vydávána již od června. Cestující, kteří zažádají přes e-shop pořídí kartu se slevou (za cenu 50 Kč) a navíc jim přijde poštou až domů.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305017"/>
            <a:ext cx="10522852" cy="57251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Upgrade systému OPUSCARD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9F8C89-17E5-9AFD-2C2D-B67E0322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93" y="2166266"/>
            <a:ext cx="3272043" cy="18718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193B992-DFD2-C458-D8BA-6AAEB40EE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493" y="4114250"/>
            <a:ext cx="3258105" cy="17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147837"/>
            <a:ext cx="10522852" cy="3888244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červen		spuštění e-shop – registrace účtu uživatele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		výdej čipových karet Opuscard+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		předprodej 7- a 30-denních kupónů v mobilní aplikaci Idolka s platností od 1. 7. 2023</a:t>
            </a:r>
          </a:p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červenec		v mobilní aplikaci Idolka možnost zakoupit 7- a 30-denní časové a síťové kupóny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		předprodej kupónu s platností od 1. září v e-shopu i v </a:t>
            </a:r>
            <a:r>
              <a:rPr lang="cs-CZ" sz="1800" dirty="0" err="1">
                <a:solidFill>
                  <a:schemeClr val="tx2"/>
                </a:solidFill>
                <a:latin typeface="+mn-lt"/>
              </a:rPr>
              <a:t>Idolce</a:t>
            </a:r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srpen		ukončení výdeje starého typu karty Opuscard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		do 31. 8. možnost zakoupit časový kupón na starý typ karty, a to s předstihem až dvou 			měsíců (tj. s platností od 31. 10.)</a:t>
            </a:r>
          </a:p>
          <a:p>
            <a:pPr algn="just"/>
            <a:r>
              <a:rPr lang="cs-CZ" sz="1800" b="1" dirty="0">
                <a:solidFill>
                  <a:schemeClr val="tx2"/>
                </a:solidFill>
                <a:latin typeface="+mn-lt"/>
              </a:rPr>
              <a:t>září		plnohodnotné spuštění všech funkcionalit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		=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&gt;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 e-shop, Idolka prodává vše, přestupní jízdenky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305017"/>
            <a:ext cx="10522852" cy="57251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Harmonogram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80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1886360"/>
            <a:ext cx="10522852" cy="3908762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cs-CZ" sz="1800" i="1" dirty="0">
                <a:solidFill>
                  <a:schemeClr val="tx2"/>
                </a:solidFill>
                <a:latin typeface="+mn-lt"/>
              </a:rPr>
              <a:t>„</a:t>
            </a:r>
            <a:r>
              <a:rPr lang="cs-CZ" sz="1800" b="1" i="1" dirty="0">
                <a:solidFill>
                  <a:schemeClr val="tx2"/>
                </a:solidFill>
                <a:latin typeface="+mn-lt"/>
              </a:rPr>
              <a:t>V červnu se dozvím o změnách </a:t>
            </a:r>
            <a:r>
              <a:rPr lang="cs-CZ" sz="1800" i="1" dirty="0">
                <a:solidFill>
                  <a:schemeClr val="tx2"/>
                </a:solidFill>
                <a:latin typeface="+mn-lt"/>
              </a:rPr>
              <a:t>a pokud si kupuji kupón, rozhodnu se, jaký budu potřebovat identifikátor.“</a:t>
            </a:r>
          </a:p>
          <a:p>
            <a:pPr algn="just"/>
            <a:r>
              <a:rPr lang="cs-CZ" sz="1800" b="1" i="1" dirty="0">
                <a:solidFill>
                  <a:schemeClr val="tx2"/>
                </a:solidFill>
                <a:latin typeface="+mn-lt"/>
              </a:rPr>
              <a:t>„Chci kupón již na léto, v předstihu od června si ho pořídím v </a:t>
            </a:r>
            <a:r>
              <a:rPr lang="cs-CZ" sz="1800" b="1" i="1" dirty="0" err="1">
                <a:solidFill>
                  <a:schemeClr val="tx2"/>
                </a:solidFill>
                <a:latin typeface="+mn-lt"/>
              </a:rPr>
              <a:t>Idolce</a:t>
            </a:r>
            <a:r>
              <a:rPr lang="cs-CZ" sz="1800" b="1" i="1" dirty="0">
                <a:solidFill>
                  <a:schemeClr val="tx2"/>
                </a:solidFill>
                <a:latin typeface="+mn-lt"/>
              </a:rPr>
              <a:t>.“</a:t>
            </a:r>
            <a:r>
              <a:rPr lang="cs-CZ" sz="1800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400" i="1" dirty="0">
                <a:solidFill>
                  <a:schemeClr val="tx2"/>
                </a:solidFill>
                <a:latin typeface="+mn-lt"/>
              </a:rPr>
              <a:t>(nebo jako dosud na starou kartu)</a:t>
            </a:r>
          </a:p>
          <a:p>
            <a:pPr algn="just"/>
            <a:r>
              <a:rPr lang="cs-CZ" sz="1800" b="1" i="1" dirty="0">
                <a:solidFill>
                  <a:schemeClr val="tx2"/>
                </a:solidFill>
                <a:latin typeface="+mn-lt"/>
              </a:rPr>
              <a:t>„Chci kupón od září, v předstihu od července si ho pořídím v </a:t>
            </a:r>
            <a:r>
              <a:rPr lang="cs-CZ" sz="1800" b="1" i="1" dirty="0" err="1">
                <a:solidFill>
                  <a:schemeClr val="tx2"/>
                </a:solidFill>
                <a:latin typeface="+mn-lt"/>
              </a:rPr>
              <a:t>Idolce</a:t>
            </a:r>
            <a:r>
              <a:rPr lang="cs-CZ" sz="1800" b="1" i="1" dirty="0">
                <a:solidFill>
                  <a:schemeClr val="tx2"/>
                </a:solidFill>
                <a:latin typeface="+mn-lt"/>
              </a:rPr>
              <a:t>, nebo na e-shopu a jako identifikátor použiju bankovní kartu. (případně In-kartu či Lítačku)“</a:t>
            </a:r>
          </a:p>
          <a:p>
            <a:pPr algn="just"/>
            <a:r>
              <a:rPr lang="cs-CZ" sz="1800" b="1" i="1" dirty="0">
                <a:solidFill>
                  <a:schemeClr val="tx2"/>
                </a:solidFill>
                <a:latin typeface="+mn-lt"/>
              </a:rPr>
              <a:t>„Pokud se rozhodnu pro Opuscard+, zažádám si včas o novou. </a:t>
            </a:r>
            <a:r>
              <a:rPr lang="cs-CZ" sz="1800" i="1" dirty="0">
                <a:solidFill>
                  <a:schemeClr val="tx2"/>
                </a:solidFill>
                <a:latin typeface="+mn-lt"/>
              </a:rPr>
              <a:t>Využiju e-shop a provedu registraci. </a:t>
            </a:r>
            <a:r>
              <a:rPr lang="cs-CZ" sz="1800" b="1" i="1" dirty="0">
                <a:solidFill>
                  <a:schemeClr val="tx2"/>
                </a:solidFill>
                <a:latin typeface="+mn-lt"/>
              </a:rPr>
              <a:t>O kartu si zažádám v červnu</a:t>
            </a:r>
            <a:r>
              <a:rPr lang="cs-CZ" sz="1800" i="1" dirty="0">
                <a:solidFill>
                  <a:schemeClr val="tx2"/>
                </a:solidFill>
                <a:latin typeface="+mn-lt"/>
              </a:rPr>
              <a:t>, kupón pořídím s platností od 1. září až s dvouměsíčním předstihem.“</a:t>
            </a:r>
          </a:p>
          <a:p>
            <a:pPr algn="just"/>
            <a:r>
              <a:rPr lang="cs-CZ" sz="1800" i="1" dirty="0">
                <a:solidFill>
                  <a:schemeClr val="tx2"/>
                </a:solidFill>
                <a:latin typeface="+mn-lt"/>
              </a:rPr>
              <a:t>„Až do 31. srpna si mohu na stávající Opuscard koupit kupón, a to s platností až od 31.10. Mohu si koupit roční a na rozhodnutí, co dál, si nechám čas.“</a:t>
            </a:r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1800" i="1" dirty="0">
                <a:solidFill>
                  <a:schemeClr val="tx2"/>
                </a:solidFill>
                <a:latin typeface="+mn-lt"/>
              </a:rPr>
              <a:t>„Nechal jsem vše na poslední chvíli? Stáhnu si aplikaci Idolka, nebo použiju bankovní kartu. Pokud chci Opuscard, upřednostním e-shop, protože nechci stát v dlouhé frontě.“</a:t>
            </a:r>
          </a:p>
          <a:p>
            <a:pPr algn="just"/>
            <a:r>
              <a:rPr lang="cs-CZ" sz="1800" i="1" dirty="0">
                <a:solidFill>
                  <a:schemeClr val="tx2"/>
                </a:solidFill>
                <a:latin typeface="+mn-lt"/>
              </a:rPr>
              <a:t>„Pokud jezdím na elektronickou peněženku, mohu jí využít až do expirace mé stávající karty.“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305017"/>
            <a:ext cx="10522852" cy="572515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Harmonogram z pohledu cestujícího s kupónem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9C38BA-C07B-C3F5-356E-28C9308B2D0A}"/>
              </a:ext>
            </a:extLst>
          </p:cNvPr>
          <p:cNvSpPr txBox="1"/>
          <p:nvPr/>
        </p:nvSpPr>
        <p:spPr>
          <a:xfrm>
            <a:off x="11132598" y="6205491"/>
            <a:ext cx="461639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FA2B2B-1118-4A5B-A7D5-6A7DBC53100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9997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orid">
      <a:dk1>
        <a:srgbClr val="A7143F"/>
      </a:dk1>
      <a:lt1>
        <a:sysClr val="window" lastClr="FFFFFF"/>
      </a:lt1>
      <a:dk2>
        <a:srgbClr val="000000"/>
      </a:dk2>
      <a:lt2>
        <a:srgbClr val="E7E6E6"/>
      </a:lt2>
      <a:accent1>
        <a:srgbClr val="821031"/>
      </a:accent1>
      <a:accent2>
        <a:srgbClr val="E3AFBA"/>
      </a:accent2>
      <a:accent3>
        <a:srgbClr val="C7C7C7"/>
      </a:accent3>
      <a:accent4>
        <a:srgbClr val="4F091D"/>
      </a:accent4>
      <a:accent5>
        <a:srgbClr val="FA7A7A"/>
      </a:accent5>
      <a:accent6>
        <a:srgbClr val="DDDDDD"/>
      </a:accent6>
      <a:hlink>
        <a:srgbClr val="A7143F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937</Words>
  <Application>Microsoft Office PowerPoint</Application>
  <PresentationFormat>Širokoúhlá obrazovka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Motiv Office</vt:lpstr>
      <vt:lpstr>IDOL+ Modernizace odbavovacích systémů v Libereckém kraji  Tisková konference</vt:lpstr>
      <vt:lpstr>Program tiskové konference</vt:lpstr>
      <vt:lpstr>O projektu. Cíle</vt:lpstr>
      <vt:lpstr>O projektu. Náklady</vt:lpstr>
      <vt:lpstr>Co změna přinese cestujícím? (1/2)</vt:lpstr>
      <vt:lpstr>Co změna přinese cestujícím? (2/2)</vt:lpstr>
      <vt:lpstr>Upgrade systému OPUSCARD</vt:lpstr>
      <vt:lpstr>Harmonogram</vt:lpstr>
      <vt:lpstr>Harmonogram z pohledu cestujícího s kupónem</vt:lpstr>
      <vt:lpstr>Kde se cestující dozví o změnách?</vt:lpstr>
      <vt:lpstr>Prezentace aplikace PowerPoint</vt:lpstr>
      <vt:lpstr>Prezentace aplikace PowerPoint</vt:lpstr>
      <vt:lpstr>Prezentace aplikace PowerPoint</vt:lpstr>
      <vt:lpstr>Děkuji za pozornost  Prostor pro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KORID</dc:creator>
  <cp:lastModifiedBy>Pospíšil Otto</cp:lastModifiedBy>
  <cp:revision>24</cp:revision>
  <dcterms:created xsi:type="dcterms:W3CDTF">2022-12-02T08:30:21Z</dcterms:created>
  <dcterms:modified xsi:type="dcterms:W3CDTF">2023-05-31T17:00:42Z</dcterms:modified>
</cp:coreProperties>
</file>