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1.xml" ContentType="application/vnd.openxmlformats-officedocument.themeOverr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2.xml" ContentType="application/vnd.openxmlformats-officedocument.themeOverr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3.xml" ContentType="application/vnd.openxmlformats-officedocument.themeOverr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theme/themeOverride4.xml" ContentType="application/vnd.openxmlformats-officedocument.themeOverrid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0.xml" ContentType="application/vnd.openxmlformats-officedocument.drawingml.chart+xml"/>
  <Override PartName="/ppt/theme/themeOverride5.xml" ContentType="application/vnd.openxmlformats-officedocument.themeOverride+xml"/>
  <Override PartName="/ppt/charts/chart31.xml" ContentType="application/vnd.openxmlformats-officedocument.drawingml.chart+xml"/>
  <Override PartName="/ppt/theme/themeOverride6.xml" ContentType="application/vnd.openxmlformats-officedocument.themeOverride+xml"/>
  <Override PartName="/ppt/charts/chart32.xml" ContentType="application/vnd.openxmlformats-officedocument.drawingml.chart+xml"/>
  <Override PartName="/ppt/theme/themeOverride7.xml" ContentType="application/vnd.openxmlformats-officedocument.themeOverride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theme/themeOverride8.xml" ContentType="application/vnd.openxmlformats-officedocument.themeOverride+xml"/>
  <Override PartName="/ppt/charts/chart38.xml" ContentType="application/vnd.openxmlformats-officedocument.drawingml.chart+xml"/>
  <Override PartName="/ppt/theme/themeOverride9.xml" ContentType="application/vnd.openxmlformats-officedocument.themeOverride+xml"/>
  <Override PartName="/ppt/charts/chart3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theme/themeOverride10.xml" ContentType="application/vnd.openxmlformats-officedocument.themeOverr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theme/themeOverride11.xml" ContentType="application/vnd.openxmlformats-officedocument.themeOverride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drawings/drawing1.xml" ContentType="application/vnd.openxmlformats-officedocument.drawingml.chartshapes+xml"/>
  <Override PartName="/ppt/charts/chart59.xml" ContentType="application/vnd.openxmlformats-officedocument.drawingml.chart+xml"/>
  <Override PartName="/ppt/theme/themeOverride12.xml" ContentType="application/vnd.openxmlformats-officedocument.themeOverride+xml"/>
  <Override PartName="/ppt/charts/chart60.xml" ContentType="application/vnd.openxmlformats-officedocument.drawingml.chart+xml"/>
  <Override PartName="/ppt/theme/themeOverride13.xml" ContentType="application/vnd.openxmlformats-officedocument.themeOverride+xml"/>
  <Override PartName="/ppt/charts/chart61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theme/themeOverride14.xml" ContentType="application/vnd.openxmlformats-officedocument.themeOverride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57"/>
  </p:notesMasterIdLst>
  <p:handoutMasterIdLst>
    <p:handoutMasterId r:id="rId58"/>
  </p:handoutMasterIdLst>
  <p:sldIdLst>
    <p:sldId id="1178" r:id="rId2"/>
    <p:sldId id="1292" r:id="rId3"/>
    <p:sldId id="1342" r:id="rId4"/>
    <p:sldId id="1294" r:id="rId5"/>
    <p:sldId id="1295" r:id="rId6"/>
    <p:sldId id="1291" r:id="rId7"/>
    <p:sldId id="1296" r:id="rId8"/>
    <p:sldId id="1297" r:id="rId9"/>
    <p:sldId id="1343" r:id="rId10"/>
    <p:sldId id="1298" r:id="rId11"/>
    <p:sldId id="1299" r:id="rId12"/>
    <p:sldId id="1300" r:id="rId13"/>
    <p:sldId id="1301" r:id="rId14"/>
    <p:sldId id="1344" r:id="rId15"/>
    <p:sldId id="1151" r:id="rId16"/>
    <p:sldId id="1302" r:id="rId17"/>
    <p:sldId id="1303" r:id="rId18"/>
    <p:sldId id="1304" r:id="rId19"/>
    <p:sldId id="1339" r:id="rId20"/>
    <p:sldId id="1340" r:id="rId21"/>
    <p:sldId id="1341" r:id="rId22"/>
    <p:sldId id="1305" r:id="rId23"/>
    <p:sldId id="1306" r:id="rId24"/>
    <p:sldId id="1307" r:id="rId25"/>
    <p:sldId id="1308" r:id="rId26"/>
    <p:sldId id="1309" r:id="rId27"/>
    <p:sldId id="1310" r:id="rId28"/>
    <p:sldId id="1311" r:id="rId29"/>
    <p:sldId id="1312" r:id="rId30"/>
    <p:sldId id="1313" r:id="rId31"/>
    <p:sldId id="1314" r:id="rId32"/>
    <p:sldId id="1315" r:id="rId33"/>
    <p:sldId id="1316" r:id="rId34"/>
    <p:sldId id="1317" r:id="rId35"/>
    <p:sldId id="1318" r:id="rId36"/>
    <p:sldId id="1319" r:id="rId37"/>
    <p:sldId id="1320" r:id="rId38"/>
    <p:sldId id="1321" r:id="rId39"/>
    <p:sldId id="1322" r:id="rId40"/>
    <p:sldId id="1323" r:id="rId41"/>
    <p:sldId id="1324" r:id="rId42"/>
    <p:sldId id="1325" r:id="rId43"/>
    <p:sldId id="1326" r:id="rId44"/>
    <p:sldId id="1327" r:id="rId45"/>
    <p:sldId id="1328" r:id="rId46"/>
    <p:sldId id="1329" r:id="rId47"/>
    <p:sldId id="1330" r:id="rId48"/>
    <p:sldId id="1331" r:id="rId49"/>
    <p:sldId id="1332" r:id="rId50"/>
    <p:sldId id="1333" r:id="rId51"/>
    <p:sldId id="1334" r:id="rId52"/>
    <p:sldId id="1335" r:id="rId53"/>
    <p:sldId id="1336" r:id="rId54"/>
    <p:sldId id="1337" r:id="rId55"/>
    <p:sldId id="1338" r:id="rId56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E8F"/>
    <a:srgbClr val="D71440"/>
    <a:srgbClr val="037BC1"/>
    <a:srgbClr val="DA2128"/>
    <a:srgbClr val="E7B13D"/>
    <a:srgbClr val="8CC841"/>
    <a:srgbClr val="4472C4"/>
    <a:srgbClr val="C00000"/>
    <a:srgbClr val="2171B5"/>
    <a:srgbClr val="BDD7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84" d="100"/>
          <a:sy n="84" d="100"/>
        </p:scale>
        <p:origin x="581" y="6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89" d="100"/>
          <a:sy n="89" d="100"/>
        </p:scale>
        <p:origin x="3798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List_aplikace_Microsoft_Excel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List_aplikace_Microsoft_Excel14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27.xlsx"/><Relationship Id="rId1" Type="http://schemas.openxmlformats.org/officeDocument/2006/relationships/themeOverride" Target="../theme/themeOverride4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29.xlsx"/><Relationship Id="rId1" Type="http://schemas.openxmlformats.org/officeDocument/2006/relationships/themeOverride" Target="../theme/themeOverride5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30.xlsx"/><Relationship Id="rId1" Type="http://schemas.openxmlformats.org/officeDocument/2006/relationships/themeOverride" Target="../theme/themeOverride6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31.xlsx"/><Relationship Id="rId1" Type="http://schemas.openxmlformats.org/officeDocument/2006/relationships/themeOverride" Target="../theme/themeOverride7.xm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5.xlsx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kourilj\Desktop\Ostatn&#237;\Krajsk&#253;_reporting_mamo\mamo_PHA_2017.xlsx" TargetMode="External"/><Relationship Id="rId1" Type="http://schemas.openxmlformats.org/officeDocument/2006/relationships/themeOverride" Target="../theme/themeOverride8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kourilj\Desktop\Ostatn&#237;\Krajsk&#253;_reporting_mamo\mamo_LBK_2017.xlsx" TargetMode="External"/><Relationship Id="rId1" Type="http://schemas.openxmlformats.org/officeDocument/2006/relationships/themeOverride" Target="../theme/themeOverride9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0.xml"/><Relationship Id="rId2" Type="http://schemas.microsoft.com/office/2011/relationships/chartColorStyle" Target="colors29.xml"/><Relationship Id="rId1" Type="http://schemas.microsoft.com/office/2011/relationships/chartStyle" Target="style29.xml"/><Relationship Id="rId4" Type="http://schemas.openxmlformats.org/officeDocument/2006/relationships/package" Target="../embeddings/List_aplikace_Microsoft_Excel36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7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8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9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0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1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2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3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4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5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6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7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8.xlsx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1.xml"/><Relationship Id="rId2" Type="http://schemas.microsoft.com/office/2011/relationships/chartColorStyle" Target="colors31.xml"/><Relationship Id="rId1" Type="http://schemas.microsoft.com/office/2011/relationships/chartStyle" Target="style31.xml"/><Relationship Id="rId4" Type="http://schemas.openxmlformats.org/officeDocument/2006/relationships/package" Target="../embeddings/List_aplikace_Microsoft_Excel49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0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1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2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3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4.xlsx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List_aplikace_Microsoft_Excel55.xlsx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56.xlsx"/><Relationship Id="rId1" Type="http://schemas.openxmlformats.org/officeDocument/2006/relationships/themeOverride" Target="../theme/themeOverride1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57.xlsx"/><Relationship Id="rId1" Type="http://schemas.openxmlformats.org/officeDocument/2006/relationships/themeOverride" Target="../theme/themeOverride13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32.xml"/><Relationship Id="rId1" Type="http://schemas.microsoft.com/office/2011/relationships/chartStyle" Target="style32.xml"/><Relationship Id="rId4" Type="http://schemas.openxmlformats.org/officeDocument/2006/relationships/package" Target="../embeddings/List_aplikace_Microsoft_Excel58.xlsx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9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0.xlsx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1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2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3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package" Target="../embeddings/List_aplikace_Microsoft_Excel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BEC-4073-ADE3-6E4B325FDF73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0.80147051918905465</c:v>
                </c:pt>
                <c:pt idx="1">
                  <c:v>0.77140463929791836</c:v>
                </c:pt>
                <c:pt idx="2">
                  <c:v>0.73841597313206986</c:v>
                </c:pt>
                <c:pt idx="3">
                  <c:v>0.70365812526777327</c:v>
                </c:pt>
                <c:pt idx="4">
                  <c:v>0.67583674772521685</c:v>
                </c:pt>
                <c:pt idx="5">
                  <c:v>0.66883729874307296</c:v>
                </c:pt>
                <c:pt idx="6">
                  <c:v>0.64795656405399171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BEC-4073-ADE3-6E4B325FDF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proočkovaných dívek v kraji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976-4577-8571-668A461C26F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List1!$B$2:$B$8</c:f>
              <c:numCache>
                <c:formatCode>General</c:formatCode>
                <c:ptCount val="7"/>
                <c:pt idx="0">
                  <c:v>1533</c:v>
                </c:pt>
                <c:pt idx="1">
                  <c:v>1558</c:v>
                </c:pt>
                <c:pt idx="2">
                  <c:v>1430</c:v>
                </c:pt>
                <c:pt idx="3">
                  <c:v>1436</c:v>
                </c:pt>
                <c:pt idx="4">
                  <c:v>1315</c:v>
                </c:pt>
                <c:pt idx="5">
                  <c:v>1453</c:v>
                </c:pt>
                <c:pt idx="6">
                  <c:v>1451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76-4577-8571-668A461C26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97518768"/>
        <c:axId val="797512104"/>
      </c:barChart>
      <c:catAx>
        <c:axId val="797518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12104"/>
        <c:crosses val="autoZero"/>
        <c:auto val="1"/>
        <c:lblAlgn val="ctr"/>
        <c:lblOffset val="100"/>
        <c:noMultiLvlLbl val="0"/>
      </c:catAx>
      <c:valAx>
        <c:axId val="797512104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tx1"/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18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64-408D-8A1F-33B98894B92E}"/>
              </c:ext>
            </c:extLst>
          </c:dPt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0.73695704925988836</c:v>
                </c:pt>
                <c:pt idx="1">
                  <c:v>0.71840000000000004</c:v>
                </c:pt>
                <c:pt idx="2">
                  <c:v>0.68960607498813475</c:v>
                </c:pt>
                <c:pt idx="3">
                  <c:v>0.66861192163401417</c:v>
                </c:pt>
                <c:pt idx="4">
                  <c:v>0.66632928475033737</c:v>
                </c:pt>
                <c:pt idx="5">
                  <c:v>0.65737593473827327</c:v>
                </c:pt>
                <c:pt idx="6">
                  <c:v>0.65563614385010582</c:v>
                </c:pt>
                <c:pt idx="7">
                  <c:v>0.64531435349940691</c:v>
                </c:pt>
                <c:pt idx="8">
                  <c:v>0.63653086393946356</c:v>
                </c:pt>
                <c:pt idx="9">
                  <c:v>0.63435776201733651</c:v>
                </c:pt>
                <c:pt idx="10">
                  <c:v>0.62791702679343131</c:v>
                </c:pt>
                <c:pt idx="11">
                  <c:v>0.58753881987577639</c:v>
                </c:pt>
                <c:pt idx="12">
                  <c:v>0.58338374672312965</c:v>
                </c:pt>
                <c:pt idx="13">
                  <c:v>0.58262476894639559</c:v>
                </c:pt>
                <c:pt idx="14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64-408D-8A1F-33B98894B9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2564-408D-8A1F-33B98894B92E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564-408D-8A1F-33B98894B92E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0.73695704925988836</c:v>
                </c:pt>
                <c:pt idx="1">
                  <c:v>0.71840000000000004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564-408D-8A1F-33B98894B9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6BAED6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564-408D-8A1F-33B98894B92E}"/>
              </c:ext>
            </c:extLst>
          </c:dPt>
          <c:dPt>
            <c:idx val="3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564-408D-8A1F-33B98894B92E}"/>
              </c:ext>
            </c:extLst>
          </c:dPt>
          <c:dPt>
            <c:idx val="4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564-408D-8A1F-33B98894B92E}"/>
              </c:ext>
            </c:extLst>
          </c:dPt>
          <c:dPt>
            <c:idx val="5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564-408D-8A1F-33B98894B92E}"/>
              </c:ext>
            </c:extLst>
          </c:dPt>
          <c:dPt>
            <c:idx val="6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2564-408D-8A1F-33B98894B92E}"/>
              </c:ext>
            </c:extLst>
          </c:dPt>
          <c:dPt>
            <c:idx val="7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2564-408D-8A1F-33B98894B92E}"/>
              </c:ext>
            </c:extLst>
          </c:dPt>
          <c:dPt>
            <c:idx val="8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2564-408D-8A1F-33B98894B92E}"/>
              </c:ext>
            </c:extLst>
          </c:dPt>
          <c:dPt>
            <c:idx val="9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0.68960607498813475</c:v>
                </c:pt>
                <c:pt idx="3" formatCode="0.0%">
                  <c:v>0.66861192163401417</c:v>
                </c:pt>
                <c:pt idx="4" formatCode="0.0%">
                  <c:v>0.66632928475033737</c:v>
                </c:pt>
                <c:pt idx="5" formatCode="0.0%">
                  <c:v>0.65737593473827327</c:v>
                </c:pt>
                <c:pt idx="6" formatCode="0.0%">
                  <c:v>0.65563614385010582</c:v>
                </c:pt>
                <c:pt idx="7" formatCode="0.0%">
                  <c:v>0.64531435349940691</c:v>
                </c:pt>
                <c:pt idx="8" formatCode="0.0%">
                  <c:v>0.63653086393946356</c:v>
                </c:pt>
                <c:pt idx="9" formatCode="0.0%">
                  <c:v>0.63435776201733651</c:v>
                </c:pt>
                <c:pt idx="10" formatCode="0.0%">
                  <c:v>0.62791702679343131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2564-408D-8A1F-33B98894B92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BDD7E7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C-2564-408D-8A1F-33B98894B92E}"/>
              </c:ext>
            </c:extLst>
          </c:dPt>
          <c:dPt>
            <c:idx val="12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E-2564-408D-8A1F-33B98894B92E}"/>
              </c:ext>
            </c:extLst>
          </c:dPt>
          <c:dPt>
            <c:idx val="13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0-2564-408D-8A1F-33B98894B92E}"/>
              </c:ext>
            </c:extLst>
          </c:dPt>
          <c:dPt>
            <c:idx val="14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2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0.58753881987577639</c:v>
                </c:pt>
                <c:pt idx="12" formatCode="0.0%">
                  <c:v>0.58338374672312965</c:v>
                </c:pt>
                <c:pt idx="13" formatCode="0.0%">
                  <c:v>0.58262476894639559</c:v>
                </c:pt>
                <c:pt idx="14" formatCode="0.0%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3-2564-408D-8A1F-33B98894B9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797508968"/>
        <c:axId val="797508184"/>
      </c:barChart>
      <c:catAx>
        <c:axId val="7975089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08184"/>
        <c:crosses val="autoZero"/>
        <c:auto val="1"/>
        <c:lblAlgn val="ctr"/>
        <c:lblOffset val="100"/>
        <c:noMultiLvlLbl val="0"/>
      </c:catAx>
      <c:valAx>
        <c:axId val="797508184"/>
        <c:scaling>
          <c:orientation val="minMax"/>
        </c:scaling>
        <c:delete val="0"/>
        <c:axPos val="t"/>
        <c:numFmt formatCode="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08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73-4467-A8C5-AB81B9D04FF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0.74587039390088949</c:v>
                </c:pt>
                <c:pt idx="1">
                  <c:v>0.70343434343434341</c:v>
                </c:pt>
                <c:pt idx="2">
                  <c:v>0.66246851385390426</c:v>
                </c:pt>
                <c:pt idx="3">
                  <c:v>0.67604395604395606</c:v>
                </c:pt>
                <c:pt idx="4">
                  <c:v>0.65377917102055028</c:v>
                </c:pt>
                <c:pt idx="5">
                  <c:v>0.68146582100070474</c:v>
                </c:pt>
                <c:pt idx="6">
                  <c:v>0.66420966420966421</c:v>
                </c:pt>
                <c:pt idx="7">
                  <c:v>0.6293762575452716</c:v>
                </c:pt>
                <c:pt idx="8">
                  <c:v>0.63052025632670794</c:v>
                </c:pt>
                <c:pt idx="9">
                  <c:v>0.63120567375886527</c:v>
                </c:pt>
                <c:pt idx="10">
                  <c:v>0.62864279766860953</c:v>
                </c:pt>
                <c:pt idx="11">
                  <c:v>0.5677051517002647</c:v>
                </c:pt>
                <c:pt idx="12">
                  <c:v>0.5655572928300201</c:v>
                </c:pt>
                <c:pt idx="13">
                  <c:v>0.57879341864716638</c:v>
                </c:pt>
                <c:pt idx="14">
                  <c:v>0.48916042569964524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73-4467-A8C5-AB81B9D04FF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0.74587039390088949</c:v>
                </c:pt>
                <c:pt idx="1">
                  <c:v>0.70303030303030301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073-4467-A8C5-AB81B9D04FF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1EB5-4AC9-B593-8860B46AA9C7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073-4467-A8C5-AB81B9D04FF7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073-4467-A8C5-AB81B9D04FF7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D073-4467-A8C5-AB81B9D04FF7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073-4467-A8C5-AB81B9D04FF7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0.66246851385390426</c:v>
                </c:pt>
                <c:pt idx="3" formatCode="0.0%">
                  <c:v>0.67604395604395606</c:v>
                </c:pt>
                <c:pt idx="4" formatCode="0.0%">
                  <c:v>0.65377917102055028</c:v>
                </c:pt>
                <c:pt idx="5" formatCode="0.0%">
                  <c:v>0.68146582100070474</c:v>
                </c:pt>
                <c:pt idx="6" formatCode="0.0%">
                  <c:v>0.66420966420966421</c:v>
                </c:pt>
                <c:pt idx="7" formatCode="0.0%">
                  <c:v>0.6293762575452716</c:v>
                </c:pt>
                <c:pt idx="8" formatCode="0.0%">
                  <c:v>0.63052025632670794</c:v>
                </c:pt>
                <c:pt idx="9" formatCode="0.0%">
                  <c:v>0.63120567375886527</c:v>
                </c:pt>
                <c:pt idx="10" formatCode="0.0%">
                  <c:v>0.62864279766860953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073-4467-A8C5-AB81B9D04FF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0.5677051517002647</c:v>
                </c:pt>
                <c:pt idx="12" formatCode="0.0%">
                  <c:v>0.5655572928300201</c:v>
                </c:pt>
                <c:pt idx="13" formatCode="0.0%">
                  <c:v>0.57879341864716638</c:v>
                </c:pt>
                <c:pt idx="14" formatCode="0.0%">
                  <c:v>0.48916042569964524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D073-4467-A8C5-AB81B9D04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6233144"/>
        <c:axId val="456233928"/>
      </c:barChart>
      <c:catAx>
        <c:axId val="4562331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33928"/>
        <c:crosses val="autoZero"/>
        <c:auto val="1"/>
        <c:lblAlgn val="ctr"/>
        <c:lblOffset val="100"/>
        <c:noMultiLvlLbl val="0"/>
      </c:catAx>
      <c:valAx>
        <c:axId val="456233928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33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>
              <a:lumMod val="5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D75-4914-99DC-0AC783D18353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0.73695704925988803</c:v>
                </c:pt>
                <c:pt idx="1">
                  <c:v>0.71840000000000004</c:v>
                </c:pt>
                <c:pt idx="2">
                  <c:v>0.68960607498813475</c:v>
                </c:pt>
                <c:pt idx="3">
                  <c:v>0.66861192163401417</c:v>
                </c:pt>
                <c:pt idx="4">
                  <c:v>0.66632928475033737</c:v>
                </c:pt>
                <c:pt idx="5">
                  <c:v>0.65737593473827327</c:v>
                </c:pt>
                <c:pt idx="6">
                  <c:v>0.65563614385010582</c:v>
                </c:pt>
                <c:pt idx="7">
                  <c:v>0.64531435349940691</c:v>
                </c:pt>
                <c:pt idx="8">
                  <c:v>0.63653086393946356</c:v>
                </c:pt>
                <c:pt idx="9">
                  <c:v>0.63435776201733651</c:v>
                </c:pt>
                <c:pt idx="10">
                  <c:v>0.62791702679343131</c:v>
                </c:pt>
                <c:pt idx="11">
                  <c:v>0.58753881987577639</c:v>
                </c:pt>
                <c:pt idx="12">
                  <c:v>0.58338374672312965</c:v>
                </c:pt>
                <c:pt idx="13">
                  <c:v>0.58262476894639559</c:v>
                </c:pt>
                <c:pt idx="14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D75-4914-99DC-0AC783D1835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0.73695704925988803</c:v>
                </c:pt>
                <c:pt idx="1">
                  <c:v>0.71840000000000004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D75-4914-99DC-0AC783D1835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1475-4862-A9DC-B32E0D96EF9E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D75-4914-99DC-0AC783D18353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D75-4914-99DC-0AC783D18353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9D75-4914-99DC-0AC783D18353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9D75-4914-99DC-0AC783D18353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0.68960607498813475</c:v>
                </c:pt>
                <c:pt idx="3" formatCode="0.0%">
                  <c:v>0.66861192163401417</c:v>
                </c:pt>
                <c:pt idx="4" formatCode="0.0%">
                  <c:v>0.66632928475033737</c:v>
                </c:pt>
                <c:pt idx="5" formatCode="0.0%">
                  <c:v>0.65737593473827327</c:v>
                </c:pt>
                <c:pt idx="6" formatCode="0.0%">
                  <c:v>0.65563614385010582</c:v>
                </c:pt>
                <c:pt idx="7" formatCode="0.0%">
                  <c:v>0.64531435349940691</c:v>
                </c:pt>
                <c:pt idx="8" formatCode="0.0%">
                  <c:v>0.63653086393946356</c:v>
                </c:pt>
                <c:pt idx="9" formatCode="0.0%">
                  <c:v>0.63435776201733651</c:v>
                </c:pt>
                <c:pt idx="10" formatCode="0.0%">
                  <c:v>0.62791702679343131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9D75-4914-99DC-0AC783D1835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0.58753881987577639</c:v>
                </c:pt>
                <c:pt idx="12" formatCode="0.0%">
                  <c:v>0.58338374672312965</c:v>
                </c:pt>
                <c:pt idx="13" formatCode="0.0%">
                  <c:v>0.58262476894639559</c:v>
                </c:pt>
                <c:pt idx="14" formatCode="0.0%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9D75-4914-99DC-0AC783D183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6224128"/>
        <c:axId val="376267848"/>
      </c:barChart>
      <c:catAx>
        <c:axId val="4562241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6267848"/>
        <c:crosses val="autoZero"/>
        <c:auto val="1"/>
        <c:lblAlgn val="ctr"/>
        <c:lblOffset val="100"/>
        <c:noMultiLvlLbl val="0"/>
      </c:catAx>
      <c:valAx>
        <c:axId val="376267848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24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88481148826126E-2"/>
          <c:y val="4.8978704039174439E-2"/>
          <c:w val="0.88804182803503273"/>
          <c:h val="0.692954606143195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8D-497A-AF42-264849181D47}"/>
              </c:ext>
            </c:extLst>
          </c:dPt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  <c:pt idx="0">
                  <c:v>0</c:v>
                </c:pt>
                <c:pt idx="1">
                  <c:v>2</c:v>
                </c:pt>
                <c:pt idx="2" formatCode="###0">
                  <c:v>0</c:v>
                </c:pt>
                <c:pt idx="3">
                  <c:v>1</c:v>
                </c:pt>
                <c:pt idx="4">
                  <c:v>1</c:v>
                </c:pt>
                <c:pt idx="5">
                  <c:v>2</c:v>
                </c:pt>
                <c:pt idx="6" formatCode="###0">
                  <c:v>0</c:v>
                </c:pt>
                <c:pt idx="7" formatCode="###0">
                  <c:v>0</c:v>
                </c:pt>
                <c:pt idx="8">
                  <c:v>1</c:v>
                </c:pt>
                <c:pt idx="9">
                  <c:v>1</c:v>
                </c:pt>
                <c:pt idx="10">
                  <c:v>5</c:v>
                </c:pt>
                <c:pt idx="11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8D-497A-AF42-264849181D4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E8D-497A-AF42-264849181D47}"/>
                </c:ext>
              </c:extLst>
            </c:dLbl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DE8D-497A-AF42-264849181D47}"/>
                </c:ext>
              </c:extLst>
            </c:dLbl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DE8D-497A-AF42-264849181D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1589</c:v>
                </c:pt>
                <c:pt idx="1">
                  <c:v>1217</c:v>
                </c:pt>
                <c:pt idx="2">
                  <c:v>1163</c:v>
                </c:pt>
                <c:pt idx="3">
                  <c:v>1034</c:v>
                </c:pt>
                <c:pt idx="4">
                  <c:v>747</c:v>
                </c:pt>
                <c:pt idx="5">
                  <c:v>682</c:v>
                </c:pt>
                <c:pt idx="6">
                  <c:v>314</c:v>
                </c:pt>
                <c:pt idx="7">
                  <c:v>306</c:v>
                </c:pt>
                <c:pt idx="8">
                  <c:v>365</c:v>
                </c:pt>
                <c:pt idx="9">
                  <c:v>317</c:v>
                </c:pt>
                <c:pt idx="10">
                  <c:v>187</c:v>
                </c:pt>
                <c:pt idx="11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E8D-497A-AF42-264849181D4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2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DE8D-497A-AF42-264849181D47}"/>
                </c:ext>
              </c:extLst>
            </c:dLbl>
            <c:dLbl>
              <c:idx val="22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DE8D-497A-AF42-264849181D47}"/>
                </c:ext>
              </c:extLst>
            </c:dLbl>
            <c:dLbl>
              <c:idx val="23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DE8D-497A-AF42-264849181D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12">
                  <c:v>199</c:v>
                </c:pt>
                <c:pt idx="13">
                  <c:v>365</c:v>
                </c:pt>
                <c:pt idx="14">
                  <c:v>670</c:v>
                </c:pt>
                <c:pt idx="15">
                  <c:v>878</c:v>
                </c:pt>
                <c:pt idx="16">
                  <c:v>1006</c:v>
                </c:pt>
                <c:pt idx="17">
                  <c:v>979</c:v>
                </c:pt>
                <c:pt idx="18">
                  <c:v>585</c:v>
                </c:pt>
                <c:pt idx="19">
                  <c:v>905</c:v>
                </c:pt>
                <c:pt idx="20">
                  <c:v>1265</c:v>
                </c:pt>
                <c:pt idx="21">
                  <c:v>1711</c:v>
                </c:pt>
                <c:pt idx="22">
                  <c:v>1493</c:v>
                </c:pt>
                <c:pt idx="23">
                  <c:v>934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8D-497A-AF42-264849181D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0"/>
        <c:axId val="581246040"/>
        <c:axId val="581239376"/>
      </c:barChart>
      <c:catAx>
        <c:axId val="581246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1239376"/>
        <c:crosses val="autoZero"/>
        <c:auto val="1"/>
        <c:lblAlgn val="ctr"/>
        <c:lblOffset val="100"/>
        <c:noMultiLvlLbl val="0"/>
      </c:catAx>
      <c:valAx>
        <c:axId val="581239376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accent6">
                        <a:lumMod val="10000"/>
                      </a:schemeClr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accent6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1246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88481148826126E-2"/>
          <c:y val="4.8978704039174439E-2"/>
          <c:w val="0.88804182803503273"/>
          <c:h val="0.692954606143195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0CE-4326-8B77-D02201766B75}"/>
              </c:ext>
            </c:extLst>
          </c:dPt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</c:numCache>
            </c:numRef>
          </c:val>
          <c:extLst>
            <c:ext xmlns:c16="http://schemas.microsoft.com/office/drawing/2014/chart" uri="{C3380CC4-5D6E-409C-BE32-E72D297353CC}">
              <c16:uniqueId val="{00000002-60CE-4326-8B77-D02201766B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0"/>
        <c:axId val="581246040"/>
        <c:axId val="581239376"/>
      </c:barChart>
      <c:catAx>
        <c:axId val="5812460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81239376"/>
        <c:crosses val="autoZero"/>
        <c:auto val="1"/>
        <c:lblAlgn val="ctr"/>
        <c:lblOffset val="100"/>
        <c:noMultiLvlLbl val="0"/>
      </c:catAx>
      <c:valAx>
        <c:axId val="581239376"/>
        <c:scaling>
          <c:orientation val="minMax"/>
          <c:max val="1800"/>
        </c:scaling>
        <c:delete val="1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accent6">
                        <a:lumMod val="10000"/>
                      </a:schemeClr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accent6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crossAx val="581246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11679</c:v>
                </c:pt>
                <c:pt idx="1">
                  <c:v>12459</c:v>
                </c:pt>
                <c:pt idx="2">
                  <c:v>13035</c:v>
                </c:pt>
                <c:pt idx="3">
                  <c:v>14909</c:v>
                </c:pt>
                <c:pt idx="4">
                  <c:v>15512</c:v>
                </c:pt>
                <c:pt idx="5">
                  <c:v>16511</c:v>
                </c:pt>
                <c:pt idx="6">
                  <c:v>17573</c:v>
                </c:pt>
                <c:pt idx="7">
                  <c:v>18108</c:v>
                </c:pt>
                <c:pt idx="8">
                  <c:v>19730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4D-429A-BB32-54A369D1C6E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625634424"/>
        <c:axId val="625628936"/>
      </c:barChart>
      <c:catAx>
        <c:axId val="62563442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25628936"/>
        <c:crosses val="autoZero"/>
        <c:auto val="1"/>
        <c:lblAlgn val="ctr"/>
        <c:lblOffset val="100"/>
        <c:noMultiLvlLbl val="0"/>
      </c:catAx>
      <c:valAx>
        <c:axId val="625628936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25634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5EB-4EE3-8F21-8D918F86FF86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5EB-4EE3-8F21-8D918F86FF86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EC1-4F8F-A7B3-0074705D4870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EC1-4F8F-A7B3-0074705D4870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EC1-4F8F-A7B3-0074705D4870}"/>
              </c:ext>
            </c:extLst>
          </c:dPt>
          <c:dPt>
            <c:idx val="5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EC1-4F8F-A7B3-0074705D4870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EC1-4F8F-A7B3-0074705D4870}"/>
              </c:ext>
            </c:extLst>
          </c:dPt>
          <c:dPt>
            <c:idx val="7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EC1-4F8F-A7B3-0074705D4870}"/>
              </c:ext>
            </c:extLst>
          </c:dPt>
          <c:dPt>
            <c:idx val="8"/>
            <c:invertIfNegative val="0"/>
            <c:bubble3D val="0"/>
            <c:spPr>
              <a:solidFill>
                <a:schemeClr val="bg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CEC1-4F8F-A7B3-0074705D4870}"/>
              </c:ext>
            </c:extLst>
          </c:dPt>
          <c:dPt>
            <c:idx val="9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CEC1-4F8F-A7B3-0074705D4870}"/>
              </c:ext>
            </c:extLst>
          </c:dPt>
          <c:dPt>
            <c:idx val="10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CEC1-4F8F-A7B3-0074705D4870}"/>
              </c:ext>
            </c:extLst>
          </c:dPt>
          <c:dPt>
            <c:idx val="11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3EF-4BDB-A56B-2A764B82A64C}"/>
              </c:ext>
            </c:extLst>
          </c:dPt>
          <c:dPt>
            <c:idx val="12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5EB-4EE3-8F21-8D918F86FF86}"/>
              </c:ext>
            </c:extLst>
          </c:dPt>
          <c:dPt>
            <c:idx val="13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5EB-4EE3-8F21-8D918F86FF86}"/>
              </c:ext>
            </c:extLst>
          </c:dPt>
          <c:dPt>
            <c:idx val="14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E5EB-4EE3-8F21-8D918F86FF8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Pardubický kraj</c:v>
                </c:pt>
                <c:pt idx="2">
                  <c:v>Zlínský kraj</c:v>
                </c:pt>
                <c:pt idx="3">
                  <c:v>Kraj Vysočina</c:v>
                </c:pt>
                <c:pt idx="4">
                  <c:v>Jihomoravský kraj</c:v>
                </c:pt>
                <c:pt idx="5">
                  <c:v>Hlavní město Praha</c:v>
                </c:pt>
                <c:pt idx="6">
                  <c:v>Liberecký kraj</c:v>
                </c:pt>
                <c:pt idx="7">
                  <c:v>Královéhradecký kraj</c:v>
                </c:pt>
                <c:pt idx="8">
                  <c:v>Česká republika</c:v>
                </c:pt>
                <c:pt idx="9">
                  <c:v>Olomoucký kraj</c:v>
                </c:pt>
                <c:pt idx="10">
                  <c:v>Středočeský kraj</c:v>
                </c:pt>
                <c:pt idx="11">
                  <c:v>Jihočeský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0.2440129326980873</c:v>
                </c:pt>
                <c:pt idx="1">
                  <c:v>0.23742026248337797</c:v>
                </c:pt>
                <c:pt idx="2">
                  <c:v>0.23275287768267489</c:v>
                </c:pt>
                <c:pt idx="3">
                  <c:v>0.23166817867002235</c:v>
                </c:pt>
                <c:pt idx="4">
                  <c:v>0.23104492421391179</c:v>
                </c:pt>
                <c:pt idx="5">
                  <c:v>0.22774364826910781</c:v>
                </c:pt>
                <c:pt idx="6">
                  <c:v>0.22420964112820746</c:v>
                </c:pt>
                <c:pt idx="7">
                  <c:v>0.21922410985205629</c:v>
                </c:pt>
                <c:pt idx="8">
                  <c:v>0.21756316564084352</c:v>
                </c:pt>
                <c:pt idx="9">
                  <c:v>0.2129622396850443</c:v>
                </c:pt>
                <c:pt idx="10">
                  <c:v>0.21208060691890765</c:v>
                </c:pt>
                <c:pt idx="11">
                  <c:v>0.20584804417139746</c:v>
                </c:pt>
                <c:pt idx="12">
                  <c:v>0.20455510453642214</c:v>
                </c:pt>
                <c:pt idx="13">
                  <c:v>0.18705760829071696</c:v>
                </c:pt>
                <c:pt idx="14">
                  <c:v>0.17183658836383503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3EF-4BDB-A56B-2A764B82A6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681604920"/>
        <c:axId val="681609232"/>
      </c:barChart>
      <c:catAx>
        <c:axId val="6816049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09232"/>
        <c:crosses val="autoZero"/>
        <c:auto val="1"/>
        <c:lblAlgn val="ctr"/>
        <c:lblOffset val="100"/>
        <c:noMultiLvlLbl val="0"/>
      </c:catAx>
      <c:valAx>
        <c:axId val="681609232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04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 rok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-9.2735618343656821E-3"/>
                  <c:y val="4.5962873953547864E-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86EA-4C48-BF78-7E70A70CEA39}"/>
                </c:ext>
              </c:extLst>
            </c:dLbl>
            <c:dLbl>
              <c:idx val="3"/>
              <c:layout>
                <c:manualLayout>
                  <c:x val="-8.0138691440110477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86EA-4C48-BF78-7E70A70CEA39}"/>
                </c:ext>
              </c:extLst>
            </c:dLbl>
            <c:dLbl>
              <c:idx val="4"/>
              <c:layout>
                <c:manualLayout>
                  <c:x val="-4.2596201805713586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86EA-4C48-BF78-7E70A70CEA39}"/>
                </c:ext>
              </c:extLst>
            </c:dLbl>
            <c:dLbl>
              <c:idx val="5"/>
              <c:layout>
                <c:manualLayout>
                  <c:x val="-2.0195073289812305E-3"/>
                  <c:y val="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6EA-4C48-BF78-7E70A70CEA39}"/>
                </c:ext>
              </c:extLst>
            </c:dLbl>
            <c:dLbl>
              <c:idx val="6"/>
              <c:layout>
                <c:manualLayout>
                  <c:x val="-1.4553152967078464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86EA-4C48-BF78-7E70A70CEA39}"/>
                </c:ext>
              </c:extLst>
            </c:dLbl>
            <c:dLbl>
              <c:idx val="7"/>
              <c:layout>
                <c:manualLayout>
                  <c:x val="-7.7183368452969792E-3"/>
                  <c:y val="-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86EA-4C48-BF78-7E70A70CEA39}"/>
                </c:ext>
              </c:extLst>
            </c:dLbl>
            <c:dLbl>
              <c:idx val="8"/>
              <c:layout>
                <c:manualLayout>
                  <c:x val="-5.5105238062803288E-3"/>
                  <c:y val="2.1403131051080805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998-4799-8BA0-3CF7DD3FA8BD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1994</c:v>
                </c:pt>
                <c:pt idx="1">
                  <c:v>3881</c:v>
                </c:pt>
                <c:pt idx="2">
                  <c:v>11976</c:v>
                </c:pt>
                <c:pt idx="3">
                  <c:v>10612</c:v>
                </c:pt>
                <c:pt idx="4">
                  <c:v>10113</c:v>
                </c:pt>
                <c:pt idx="5">
                  <c:v>30533</c:v>
                </c:pt>
                <c:pt idx="6">
                  <c:v>71077</c:v>
                </c:pt>
                <c:pt idx="7">
                  <c:v>64206</c:v>
                </c:pt>
                <c:pt idx="8">
                  <c:v>123048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B9-4480-9735-9B2967A53A4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 roky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1.1403811377883663E-2"/>
                  <c:y val="-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86EA-4C48-BF78-7E70A70CEA3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List1!$C$2:$C$10</c:f>
              <c:numCache>
                <c:formatCode>General</c:formatCode>
                <c:ptCount val="9"/>
                <c:pt idx="0">
                  <c:v>54</c:v>
                </c:pt>
                <c:pt idx="1">
                  <c:v>75</c:v>
                </c:pt>
                <c:pt idx="2">
                  <c:v>253</c:v>
                </c:pt>
                <c:pt idx="3">
                  <c:v>286</c:v>
                </c:pt>
                <c:pt idx="4">
                  <c:v>262</c:v>
                </c:pt>
                <c:pt idx="5">
                  <c:v>905</c:v>
                </c:pt>
                <c:pt idx="6">
                  <c:v>2839</c:v>
                </c:pt>
                <c:pt idx="7">
                  <c:v>1984</c:v>
                </c:pt>
                <c:pt idx="8">
                  <c:v>4458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6EA-4C48-BF78-7E70A70CEA3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796217472"/>
        <c:axId val="796225704"/>
      </c:barChart>
      <c:catAx>
        <c:axId val="7962174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5704"/>
        <c:crosses val="autoZero"/>
        <c:auto val="1"/>
        <c:lblAlgn val="ctr"/>
        <c:lblOffset val="100"/>
        <c:noMultiLvlLbl val="0"/>
      </c:catAx>
      <c:valAx>
        <c:axId val="796225704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17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D51-405C-8BD1-D52F34CD8C87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D51-405C-8BD1-D52F34CD8C87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D51-405C-8BD1-D52F34CD8C87}"/>
              </c:ext>
            </c:extLst>
          </c:dPt>
          <c:dPt>
            <c:idx val="1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16B6-4EB9-B277-70860773EFDD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Pardubický kraj</c:v>
                </c:pt>
                <c:pt idx="2">
                  <c:v>Královéhradecký kraj</c:v>
                </c:pt>
                <c:pt idx="3">
                  <c:v>Kraj Vysočina</c:v>
                </c:pt>
                <c:pt idx="4">
                  <c:v>Hlavní město Praha</c:v>
                </c:pt>
                <c:pt idx="5">
                  <c:v>Jihočeský kraj</c:v>
                </c:pt>
                <c:pt idx="6">
                  <c:v>Česká republika</c:v>
                </c:pt>
                <c:pt idx="7">
                  <c:v>Karlovarský kraj</c:v>
                </c:pt>
                <c:pt idx="8">
                  <c:v>Moravskoslezský kraj</c:v>
                </c:pt>
                <c:pt idx="9">
                  <c:v>Středočeský kraj</c:v>
                </c:pt>
                <c:pt idx="10">
                  <c:v>Jihomoravský kraj</c:v>
                </c:pt>
                <c:pt idx="11">
                  <c:v>Zlínský kraj</c:v>
                </c:pt>
                <c:pt idx="12">
                  <c:v>Liberecký kraj</c:v>
                </c:pt>
                <c:pt idx="13">
                  <c:v>Olomoucký kraj</c:v>
                </c:pt>
                <c:pt idx="14">
                  <c:v>Plzeňský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8.5992896007662731E-2</c:v>
                </c:pt>
                <c:pt idx="1">
                  <c:v>8.9654682248779052E-2</c:v>
                </c:pt>
                <c:pt idx="2">
                  <c:v>8.0209045443097177E-2</c:v>
                </c:pt>
                <c:pt idx="3">
                  <c:v>6.8733538863594595E-2</c:v>
                </c:pt>
                <c:pt idx="4">
                  <c:v>6.3700860324098718E-2</c:v>
                </c:pt>
                <c:pt idx="5">
                  <c:v>5.0250761312987877E-2</c:v>
                </c:pt>
                <c:pt idx="6">
                  <c:v>5.9979224926869933E-2</c:v>
                </c:pt>
                <c:pt idx="7">
                  <c:v>5.7814394749982165E-2</c:v>
                </c:pt>
                <c:pt idx="8">
                  <c:v>5.1190122712708674E-2</c:v>
                </c:pt>
                <c:pt idx="9">
                  <c:v>6.0608253038711653E-2</c:v>
                </c:pt>
                <c:pt idx="10">
                  <c:v>4.8744889396725645E-2</c:v>
                </c:pt>
                <c:pt idx="11">
                  <c:v>5.9573903818953326E-2</c:v>
                </c:pt>
                <c:pt idx="12">
                  <c:v>4.9905781533180503E-2</c:v>
                </c:pt>
                <c:pt idx="13">
                  <c:v>4.092199219676583E-2</c:v>
                </c:pt>
                <c:pt idx="14">
                  <c:v>3.9226101517906981E-2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D51-405C-8BD1-D52F34CD8C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35B0-43A2-B2F6-0682E7606FFC}"/>
              </c:ext>
            </c:extLst>
          </c:dPt>
          <c:dPt>
            <c:idx val="8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C89-4791-AD78-7F563CDAB144}"/>
              </c:ext>
            </c:extLst>
          </c:dPt>
          <c:dPt>
            <c:idx val="10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C89-4791-AD78-7F563CDAB144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C89-4791-AD78-7F563CDAB144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C89-4791-AD78-7F563CDAB144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Plzeňský kraj</c:v>
                </c:pt>
                <c:pt idx="2">
                  <c:v>Kraj Vysočina</c:v>
                </c:pt>
                <c:pt idx="3">
                  <c:v>Jihočeský kraj</c:v>
                </c:pt>
                <c:pt idx="4">
                  <c:v>Olomoucký kraj</c:v>
                </c:pt>
                <c:pt idx="5">
                  <c:v>Středočeský kraj</c:v>
                </c:pt>
                <c:pt idx="6">
                  <c:v>Liberecký kraj</c:v>
                </c:pt>
                <c:pt idx="7">
                  <c:v>Královéhradecký kraj</c:v>
                </c:pt>
                <c:pt idx="8">
                  <c:v>Pardubický kraj</c:v>
                </c:pt>
                <c:pt idx="9">
                  <c:v>Karlovarský kraj</c:v>
                </c:pt>
                <c:pt idx="10">
                  <c:v>ČR</c:v>
                </c:pt>
                <c:pt idx="11">
                  <c:v>Hlavní město Praha</c:v>
                </c:pt>
                <c:pt idx="12">
                  <c:v>Jihomoravský kraj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0.77153742165417227</c:v>
                </c:pt>
                <c:pt idx="1">
                  <c:v>0.74013538055142813</c:v>
                </c:pt>
                <c:pt idx="2">
                  <c:v>0.73377483443708613</c:v>
                </c:pt>
                <c:pt idx="3">
                  <c:v>0.73233372921615203</c:v>
                </c:pt>
                <c:pt idx="4">
                  <c:v>0.72598031557569132</c:v>
                </c:pt>
                <c:pt idx="5">
                  <c:v>0.72451666773717005</c:v>
                </c:pt>
                <c:pt idx="6">
                  <c:v>0.70976886175316178</c:v>
                </c:pt>
                <c:pt idx="7">
                  <c:v>0.70655319148936169</c:v>
                </c:pt>
                <c:pt idx="8">
                  <c:v>0.69593188268684958</c:v>
                </c:pt>
                <c:pt idx="9">
                  <c:v>0.69525267993874429</c:v>
                </c:pt>
                <c:pt idx="10">
                  <c:v>0.66883729874307296</c:v>
                </c:pt>
                <c:pt idx="11">
                  <c:v>0.6445682077434074</c:v>
                </c:pt>
                <c:pt idx="12">
                  <c:v>0.60265889909627302</c:v>
                </c:pt>
                <c:pt idx="13">
                  <c:v>0.5979074515141205</c:v>
                </c:pt>
                <c:pt idx="14">
                  <c:v>0.55454084221207511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C89-4791-AD78-7F563CDAB1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45952"/>
        <c:axId val="455751048"/>
      </c:barChart>
      <c:catAx>
        <c:axId val="4557459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51048"/>
        <c:crosses val="autoZero"/>
        <c:auto val="1"/>
        <c:lblAlgn val="ctr"/>
        <c:lblOffset val="100"/>
        <c:noMultiLvlLbl val="0"/>
      </c:catAx>
      <c:valAx>
        <c:axId val="45575104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45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6F5-41FF-962A-0BB31B7D1A0F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F5-41FF-962A-0BB31B7D1A0F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6F5-41FF-962A-0BB31B7D1A0F}"/>
              </c:ext>
            </c:extLst>
          </c:dPt>
          <c:dPt>
            <c:idx val="1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3467-4927-9D28-0613C36BFB50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0.11633022774327122</c:v>
                </c:pt>
                <c:pt idx="1">
                  <c:v>0.11742065371861676</c:v>
                </c:pt>
                <c:pt idx="2">
                  <c:v>0.11182903019637713</c:v>
                </c:pt>
                <c:pt idx="3">
                  <c:v>9.650547545263409E-2</c:v>
                </c:pt>
                <c:pt idx="4">
                  <c:v>9.1733576717357962E-2</c:v>
                </c:pt>
                <c:pt idx="5">
                  <c:v>7.7589857075520685E-2</c:v>
                </c:pt>
                <c:pt idx="6">
                  <c:v>8.5620750687560865E-2</c:v>
                </c:pt>
                <c:pt idx="7">
                  <c:v>8.3508796352689374E-2</c:v>
                </c:pt>
                <c:pt idx="8">
                  <c:v>8.1816883549639299E-2</c:v>
                </c:pt>
                <c:pt idx="9">
                  <c:v>7.9871862000156668E-2</c:v>
                </c:pt>
                <c:pt idx="10">
                  <c:v>7.5902594796447204E-2</c:v>
                </c:pt>
                <c:pt idx="11">
                  <c:v>7.9182708077965569E-2</c:v>
                </c:pt>
                <c:pt idx="12">
                  <c:v>6.8661582348489264E-2</c:v>
                </c:pt>
                <c:pt idx="13">
                  <c:v>5.9447796379909698E-2</c:v>
                </c:pt>
                <c:pt idx="14">
                  <c:v>6.1513117540877307E-2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F5-41FF-962A-0BB31B7D1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05-41C9-AE0A-ADAF9670A6DE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05-41C9-AE0A-ADAF9670A6DE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05-41C9-AE0A-ADAF9670A6DE}"/>
              </c:ext>
            </c:extLst>
          </c:dPt>
          <c:dPt>
            <c:idx val="1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59B0-4FF7-AC44-FBB35A766ECA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0.17721086498490973</c:v>
                </c:pt>
                <c:pt idx="1">
                  <c:v>0.16917843859006726</c:v>
                </c:pt>
                <c:pt idx="2">
                  <c:v>0.1613237789930228</c:v>
                </c:pt>
                <c:pt idx="3">
                  <c:v>0.15947245715177588</c:v>
                </c:pt>
                <c:pt idx="4">
                  <c:v>0.14481298917838267</c:v>
                </c:pt>
                <c:pt idx="5">
                  <c:v>0.14029084687767324</c:v>
                </c:pt>
                <c:pt idx="6">
                  <c:v>0.1373385724356698</c:v>
                </c:pt>
                <c:pt idx="7">
                  <c:v>0.1344282341751728</c:v>
                </c:pt>
                <c:pt idx="8">
                  <c:v>0.13391556880143599</c:v>
                </c:pt>
                <c:pt idx="9">
                  <c:v>0.13086789243317193</c:v>
                </c:pt>
                <c:pt idx="10">
                  <c:v>0.12192065555821671</c:v>
                </c:pt>
                <c:pt idx="11">
                  <c:v>0.11800817978665093</c:v>
                </c:pt>
                <c:pt idx="12">
                  <c:v>0.11351394349871588</c:v>
                </c:pt>
                <c:pt idx="13">
                  <c:v>0.11174209876736084</c:v>
                </c:pt>
                <c:pt idx="14">
                  <c:v>0.10771476372575799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105-41C9-AE0A-ADAF9670A6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45-46ED-87D2-B2A491363E58}"/>
              </c:ext>
            </c:extLst>
          </c:dPt>
          <c:dPt>
            <c:idx val="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55-45C4-80F4-201295567AAB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5F0-4623-97B8-C5108BF58F84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5F0-4623-97B8-C5108BF58F84}"/>
              </c:ext>
            </c:extLst>
          </c:dPt>
          <c:dPt>
            <c:idx val="10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F68-4236-875E-31347B394156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45-46ED-87D2-B2A491363E58}"/>
              </c:ext>
            </c:extLst>
          </c:dPt>
          <c:dPt>
            <c:idx val="12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D519-4168-A88B-F366BDF085E8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45-46ED-87D2-B2A491363E5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Jihočeský kraj</c:v>
                </c:pt>
                <c:pt idx="1">
                  <c:v>Ústecký kraj</c:v>
                </c:pt>
                <c:pt idx="2">
                  <c:v>Pardubický kraj</c:v>
                </c:pt>
                <c:pt idx="3">
                  <c:v>Karlovarský kraj</c:v>
                </c:pt>
                <c:pt idx="4">
                  <c:v>Královéhradecký kraj</c:v>
                </c:pt>
                <c:pt idx="5">
                  <c:v>Zlínský kraj</c:v>
                </c:pt>
                <c:pt idx="6">
                  <c:v>Hlavní město Praha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Kraj Vysočina</c:v>
                </c:pt>
                <c:pt idx="10">
                  <c:v>Plzeňský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0.11072041166380789</c:v>
                </c:pt>
                <c:pt idx="1">
                  <c:v>0.10698440159611575</c:v>
                </c:pt>
                <c:pt idx="2">
                  <c:v>0.10326615118096928</c:v>
                </c:pt>
                <c:pt idx="3">
                  <c:v>9.9345580698572897E-2</c:v>
                </c:pt>
                <c:pt idx="4">
                  <c:v>9.8591549295774641E-2</c:v>
                </c:pt>
                <c:pt idx="5">
                  <c:v>9.79670649956281E-2</c:v>
                </c:pt>
                <c:pt idx="6">
                  <c:v>9.6885941349734161E-2</c:v>
                </c:pt>
                <c:pt idx="7">
                  <c:v>9.2174932975871315E-2</c:v>
                </c:pt>
                <c:pt idx="8">
                  <c:v>9.1203359155644259E-2</c:v>
                </c:pt>
                <c:pt idx="9">
                  <c:v>8.9890568004168836E-2</c:v>
                </c:pt>
                <c:pt idx="10">
                  <c:v>8.7886716946282903E-2</c:v>
                </c:pt>
                <c:pt idx="11">
                  <c:v>8.6180821917808223E-2</c:v>
                </c:pt>
                <c:pt idx="12">
                  <c:v>8.5731724494107708E-2</c:v>
                </c:pt>
                <c:pt idx="13">
                  <c:v>7.4208242172088518E-2</c:v>
                </c:pt>
                <c:pt idx="14">
                  <c:v>7.2641246868911769E-2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E45-46ED-87D2-B2A491363E5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4528"/>
        <c:axId val="796224920"/>
      </c:barChart>
      <c:catAx>
        <c:axId val="7962245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4920"/>
        <c:crosses val="autoZero"/>
        <c:auto val="1"/>
        <c:lblAlgn val="ctr"/>
        <c:lblOffset val="100"/>
        <c:noMultiLvlLbl val="0"/>
      </c:catAx>
      <c:valAx>
        <c:axId val="79622492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4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F0-4F6D-92F2-1D21766AF068}"/>
              </c:ext>
            </c:extLst>
          </c:dPt>
          <c:dPt>
            <c:idx val="2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9F8C-40D4-B82B-9CC07347C095}"/>
              </c:ext>
            </c:extLst>
          </c:dPt>
          <c:dPt>
            <c:idx val="5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0EA-401D-9358-61C9BB4B6C10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28E-47DE-84EE-85538790AF9F}"/>
              </c:ext>
            </c:extLst>
          </c:dPt>
          <c:dPt>
            <c:idx val="8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D9A-4A59-83AA-7FB506B85996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66E-4BED-8DEC-A28124D220B6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F0-4F6D-92F2-1D21766AF068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F0-4F6D-92F2-1D21766AF06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Pardubický kraj</c:v>
                </c:pt>
                <c:pt idx="2">
                  <c:v>Liberecký kraj</c:v>
                </c:pt>
                <c:pt idx="3">
                  <c:v>Kraj Vysočina</c:v>
                </c:pt>
                <c:pt idx="4">
                  <c:v>Královéhradecký kraj</c:v>
                </c:pt>
                <c:pt idx="5">
                  <c:v>Hlavní město Praha</c:v>
                </c:pt>
                <c:pt idx="6">
                  <c:v>Ústecký kraj</c:v>
                </c:pt>
                <c:pt idx="7">
                  <c:v>Jihočeský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Olomoucký kraj</c:v>
                </c:pt>
                <c:pt idx="11">
                  <c:v>Karlovarský kraj</c:v>
                </c:pt>
                <c:pt idx="12">
                  <c:v>Středočeský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0.15951367011255876</c:v>
                </c:pt>
                <c:pt idx="1">
                  <c:v>0.15789975405616671</c:v>
                </c:pt>
                <c:pt idx="2">
                  <c:v>0.15457904812786608</c:v>
                </c:pt>
                <c:pt idx="3">
                  <c:v>0.15203165717594827</c:v>
                </c:pt>
                <c:pt idx="4">
                  <c:v>0.1514018336781762</c:v>
                </c:pt>
                <c:pt idx="5">
                  <c:v>0.15006937230773701</c:v>
                </c:pt>
                <c:pt idx="6">
                  <c:v>0.14740694006309149</c:v>
                </c:pt>
                <c:pt idx="7">
                  <c:v>0.14049336847107616</c:v>
                </c:pt>
                <c:pt idx="8">
                  <c:v>0.1399442999439654</c:v>
                </c:pt>
                <c:pt idx="9">
                  <c:v>0.13952447283045857</c:v>
                </c:pt>
                <c:pt idx="10">
                  <c:v>0.13892792294939607</c:v>
                </c:pt>
                <c:pt idx="11">
                  <c:v>0.13489954289358988</c:v>
                </c:pt>
                <c:pt idx="12">
                  <c:v>0.12962160648941204</c:v>
                </c:pt>
                <c:pt idx="13">
                  <c:v>0.12150178336774921</c:v>
                </c:pt>
                <c:pt idx="14">
                  <c:v>0.11473617584440993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4F0-4F6D-92F2-1D21766AF06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2960"/>
        <c:axId val="796220216"/>
      </c:barChart>
      <c:catAx>
        <c:axId val="79622296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0216"/>
        <c:crosses val="autoZero"/>
        <c:auto val="1"/>
        <c:lblAlgn val="ctr"/>
        <c:lblOffset val="100"/>
        <c:noMultiLvlLbl val="0"/>
      </c:catAx>
      <c:valAx>
        <c:axId val="796220216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2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BE1-4543-B0E9-FA728151B817}"/>
              </c:ext>
            </c:extLst>
          </c:dPt>
          <c:dPt>
            <c:idx val="2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0D7-4AE9-9360-241DC45D7C52}"/>
              </c:ext>
            </c:extLst>
          </c:dPt>
          <c:dPt>
            <c:idx val="5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4301-4DD6-A529-1988BB7B59E3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6DF-4E07-A1D4-A808EF23F7AF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589-482D-977E-FB7D52B5187D}"/>
              </c:ext>
            </c:extLst>
          </c:dPt>
          <c:dPt>
            <c:idx val="9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A3C-44E8-8AB4-A002E37AF914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BE1-4543-B0E9-FA728151B817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BE1-4543-B0E9-FA728151B81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Zlínský kraj</c:v>
                </c:pt>
                <c:pt idx="2">
                  <c:v>Kraj Vysočina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Liberecký kraj</c:v>
                </c:pt>
                <c:pt idx="6">
                  <c:v>Hlavní město Praha</c:v>
                </c:pt>
                <c:pt idx="7">
                  <c:v>Česká republika</c:v>
                </c:pt>
                <c:pt idx="8">
                  <c:v>Ústecký kraj</c:v>
                </c:pt>
                <c:pt idx="9">
                  <c:v>Jihomoravský kraj</c:v>
                </c:pt>
                <c:pt idx="10">
                  <c:v>Středočeský kraj</c:v>
                </c:pt>
                <c:pt idx="11">
                  <c:v>Karlovarský kraj</c:v>
                </c:pt>
                <c:pt idx="12">
                  <c:v>Olomoucký kraj</c:v>
                </c:pt>
                <c:pt idx="13">
                  <c:v>Plzeňský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0.2461007798440312</c:v>
                </c:pt>
                <c:pt idx="1">
                  <c:v>0.2451596358507501</c:v>
                </c:pt>
                <c:pt idx="2">
                  <c:v>0.23997821350762527</c:v>
                </c:pt>
                <c:pt idx="3">
                  <c:v>0.23636596945977159</c:v>
                </c:pt>
                <c:pt idx="4">
                  <c:v>0.23560261230951909</c:v>
                </c:pt>
                <c:pt idx="5">
                  <c:v>0.23276519969473417</c:v>
                </c:pt>
                <c:pt idx="6">
                  <c:v>0.22778015296185455</c:v>
                </c:pt>
                <c:pt idx="7">
                  <c:v>0.21172434797941747</c:v>
                </c:pt>
                <c:pt idx="8">
                  <c:v>0.21052340072002215</c:v>
                </c:pt>
                <c:pt idx="9">
                  <c:v>0.20899555718407914</c:v>
                </c:pt>
                <c:pt idx="10">
                  <c:v>0.20445936975282128</c:v>
                </c:pt>
                <c:pt idx="11">
                  <c:v>0.20043771657851542</c:v>
                </c:pt>
                <c:pt idx="12">
                  <c:v>0.1924307523539629</c:v>
                </c:pt>
                <c:pt idx="13">
                  <c:v>0.18613438475439462</c:v>
                </c:pt>
                <c:pt idx="14">
                  <c:v>0.17826505803018486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BE1-4543-B0E9-FA728151B81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3352"/>
        <c:axId val="796226488"/>
      </c:barChart>
      <c:catAx>
        <c:axId val="79622335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6488"/>
        <c:crosses val="autoZero"/>
        <c:auto val="1"/>
        <c:lblAlgn val="ctr"/>
        <c:lblOffset val="100"/>
        <c:noMultiLvlLbl val="0"/>
      </c:catAx>
      <c:valAx>
        <c:axId val="796226488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3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068-47C4-8A5E-9C85C13E6216}"/>
              </c:ext>
            </c:extLst>
          </c:dPt>
          <c:dPt>
            <c:idx val="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E6-46EB-9F39-01A4CB8F6DD9}"/>
              </c:ext>
            </c:extLst>
          </c:dPt>
          <c:dPt>
            <c:idx val="7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FE-4D65-B67C-149F4496A2CE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E6-46EB-9F39-01A4CB8F6DD9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068-47C4-8A5E-9C85C13E6216}"/>
              </c:ext>
            </c:extLst>
          </c:dPt>
          <c:dPt>
            <c:idx val="12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C97-493E-BAB5-471D5DF487FE}"/>
              </c:ext>
            </c:extLst>
          </c:dPt>
          <c:dPt>
            <c:idx val="13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C50F-415F-9CD6-84D4CECE134A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068-47C4-8A5E-9C85C13E621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Kraj Vysočina</c:v>
                </c:pt>
                <c:pt idx="2">
                  <c:v>Zlínský kraj</c:v>
                </c:pt>
                <c:pt idx="3">
                  <c:v>Karlovarský kraj</c:v>
                </c:pt>
                <c:pt idx="4">
                  <c:v>Hlavní město Praha</c:v>
                </c:pt>
                <c:pt idx="5">
                  <c:v>Pardubický kraj</c:v>
                </c:pt>
                <c:pt idx="6">
                  <c:v>Jihočeský kraj</c:v>
                </c:pt>
                <c:pt idx="7">
                  <c:v>Jihomoravský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Liberecký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0.24656357388316152</c:v>
                </c:pt>
                <c:pt idx="1">
                  <c:v>0.24144064028457091</c:v>
                </c:pt>
                <c:pt idx="2">
                  <c:v>0.227262313860252</c:v>
                </c:pt>
                <c:pt idx="3">
                  <c:v>0.22546182951257512</c:v>
                </c:pt>
                <c:pt idx="4">
                  <c:v>0.22387860151079617</c:v>
                </c:pt>
                <c:pt idx="5">
                  <c:v>0.22386778278600558</c:v>
                </c:pt>
                <c:pt idx="6">
                  <c:v>0.21697511167836631</c:v>
                </c:pt>
                <c:pt idx="7">
                  <c:v>0.20942204953861099</c:v>
                </c:pt>
                <c:pt idx="8">
                  <c:v>0.20788523451184546</c:v>
                </c:pt>
                <c:pt idx="9">
                  <c:v>0.19834579290599649</c:v>
                </c:pt>
                <c:pt idx="10">
                  <c:v>0.19451185364943066</c:v>
                </c:pt>
                <c:pt idx="11">
                  <c:v>0.18841684130310535</c:v>
                </c:pt>
                <c:pt idx="12">
                  <c:v>0.18678028558268078</c:v>
                </c:pt>
                <c:pt idx="13">
                  <c:v>0.18386714116251482</c:v>
                </c:pt>
                <c:pt idx="14">
                  <c:v>0.17177193458028372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068-47C4-8A5E-9C85C13E621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2176"/>
        <c:axId val="796219040"/>
      </c:barChart>
      <c:catAx>
        <c:axId val="7962221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19040"/>
        <c:crosses val="autoZero"/>
        <c:auto val="1"/>
        <c:lblAlgn val="ctr"/>
        <c:lblOffset val="100"/>
        <c:noMultiLvlLbl val="0"/>
      </c:catAx>
      <c:valAx>
        <c:axId val="79621904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2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D-4074-AC15-F34945D85D12}"/>
              </c:ext>
            </c:extLst>
          </c:dPt>
          <c:dPt>
            <c:idx val="2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BF84-450A-A983-8B446E0DBE2B}"/>
              </c:ext>
            </c:extLst>
          </c:dPt>
          <c:dPt>
            <c:idx val="5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0D-4206-8386-D728351E7602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38B-403B-A4D1-D7AE8057C9A2}"/>
              </c:ext>
            </c:extLst>
          </c:dPt>
          <c:dPt>
            <c:idx val="7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29-458C-B82C-2F8D6C840536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38B-403B-A4D1-D7AE8057C9A2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D-4074-AC15-F34945D85D12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CD-4074-AC15-F34945D85D12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Zlínský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Hlavní město Praha</c:v>
                </c:pt>
                <c:pt idx="7">
                  <c:v>Královéhradecký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Karlovarský kraj</c:v>
                </c:pt>
                <c:pt idx="11">
                  <c:v>Olomoucký kraj</c:v>
                </c:pt>
                <c:pt idx="12">
                  <c:v>Středočeský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0.21474819651485907</c:v>
                </c:pt>
                <c:pt idx="1">
                  <c:v>0.21164826046585139</c:v>
                </c:pt>
                <c:pt idx="2">
                  <c:v>0.21155579592572563</c:v>
                </c:pt>
                <c:pt idx="3">
                  <c:v>0.2101439182915506</c:v>
                </c:pt>
                <c:pt idx="4">
                  <c:v>0.20522247569267568</c:v>
                </c:pt>
                <c:pt idx="5">
                  <c:v>0.19680246981641766</c:v>
                </c:pt>
                <c:pt idx="6">
                  <c:v>0.19450387092961408</c:v>
                </c:pt>
                <c:pt idx="7">
                  <c:v>0.19241380719789092</c:v>
                </c:pt>
                <c:pt idx="8">
                  <c:v>0.18752355433813458</c:v>
                </c:pt>
                <c:pt idx="9">
                  <c:v>0.18325013865779258</c:v>
                </c:pt>
                <c:pt idx="10">
                  <c:v>0.18092987865924473</c:v>
                </c:pt>
                <c:pt idx="11">
                  <c:v>0.17981786503331956</c:v>
                </c:pt>
                <c:pt idx="12">
                  <c:v>0.17772727272727273</c:v>
                </c:pt>
                <c:pt idx="13">
                  <c:v>0.15450768009711005</c:v>
                </c:pt>
                <c:pt idx="14">
                  <c:v>0.15064710246475971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2CD-4074-AC15-F34945D85D1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5312"/>
        <c:axId val="796226880"/>
      </c:barChart>
      <c:catAx>
        <c:axId val="7962253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6880"/>
        <c:crosses val="autoZero"/>
        <c:auto val="1"/>
        <c:lblAlgn val="ctr"/>
        <c:lblOffset val="100"/>
        <c:noMultiLvlLbl val="0"/>
      </c:catAx>
      <c:valAx>
        <c:axId val="79622688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5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539-48A9-84D7-D12E803769EE}"/>
              </c:ext>
            </c:extLst>
          </c:dPt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C7A-4EC9-935A-DCF7BDF00017}"/>
              </c:ext>
            </c:extLst>
          </c:dPt>
          <c:dPt>
            <c:idx val="2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73-46B0-86B0-F61BD77C3CB9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C4D-4669-BD30-55216C7E087E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C7A-4EC9-935A-DCF7BDF00017}"/>
              </c:ext>
            </c:extLst>
          </c:dPt>
          <c:dPt>
            <c:idx val="12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E01E-4D59-9FF9-492DF7708E20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C7A-4EC9-935A-DCF7BDF0001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Olomoucký kraj</c:v>
                </c:pt>
                <c:pt idx="1">
                  <c:v>Kraj Vysočina</c:v>
                </c:pt>
                <c:pt idx="2">
                  <c:v>Jihomoravský kraj</c:v>
                </c:pt>
                <c:pt idx="3">
                  <c:v>Jihočeský kraj</c:v>
                </c:pt>
                <c:pt idx="4">
                  <c:v>Ústecký kraj</c:v>
                </c:pt>
                <c:pt idx="5">
                  <c:v>Zlínský kraj</c:v>
                </c:pt>
                <c:pt idx="6">
                  <c:v>Moravskoslezský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Pardubický kraj</c:v>
                </c:pt>
                <c:pt idx="10">
                  <c:v>Karlovarský kraj</c:v>
                </c:pt>
                <c:pt idx="11">
                  <c:v>Královéhradecký kraj</c:v>
                </c:pt>
                <c:pt idx="12">
                  <c:v>Liberecký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0.38458651319904918</c:v>
                </c:pt>
                <c:pt idx="1">
                  <c:v>0.37589928057553956</c:v>
                </c:pt>
                <c:pt idx="2">
                  <c:v>0.37532477757656879</c:v>
                </c:pt>
                <c:pt idx="3">
                  <c:v>0.32685477505919497</c:v>
                </c:pt>
                <c:pt idx="4">
                  <c:v>0.32527295376273174</c:v>
                </c:pt>
                <c:pt idx="5">
                  <c:v>0.32293719475623339</c:v>
                </c:pt>
                <c:pt idx="6">
                  <c:v>0.31884150222788032</c:v>
                </c:pt>
                <c:pt idx="7">
                  <c:v>0.31039065108514191</c:v>
                </c:pt>
                <c:pt idx="8">
                  <c:v>0.3072997958938648</c:v>
                </c:pt>
                <c:pt idx="9">
                  <c:v>0.3036245455546987</c:v>
                </c:pt>
                <c:pt idx="10">
                  <c:v>0.27902908375246011</c:v>
                </c:pt>
                <c:pt idx="11">
                  <c:v>0.27782966006723947</c:v>
                </c:pt>
                <c:pt idx="12">
                  <c:v>0.26711480629754114</c:v>
                </c:pt>
                <c:pt idx="13">
                  <c:v>0.26341772151898735</c:v>
                </c:pt>
                <c:pt idx="14">
                  <c:v>0.24629822732012513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C7A-4EC9-935A-DCF7BDF0001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681615896"/>
        <c:axId val="681616288"/>
      </c:barChart>
      <c:catAx>
        <c:axId val="6816158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16288"/>
        <c:crosses val="autoZero"/>
        <c:auto val="1"/>
        <c:lblAlgn val="ctr"/>
        <c:lblOffset val="100"/>
        <c:noMultiLvlLbl val="0"/>
      </c:catAx>
      <c:valAx>
        <c:axId val="681616288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15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37BC1"/>
            </a:solidFill>
            <a:ln w="3175">
              <a:solidFill>
                <a:sysClr val="windowText" lastClr="000000"/>
              </a:solidFill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D71440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083B-4CE2-8F3F-607E1C64D95A}"/>
              </c:ext>
            </c:extLst>
          </c:dPt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BF80-480D-8E4A-2E63C799A4DC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697-4DBA-8851-0E6FD3AF079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B8A-4BF5-9223-B43A4EB7B65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697-4DBA-8851-0E6FD3AF079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BF80-480D-8E4A-2E63C799A4DC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4BA-44AA-8510-0415550FCC6E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7712-45B9-B7A1-595D7C9638EC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Moravskoslezský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Liberecký kraj</c:v>
                </c:pt>
                <c:pt idx="5">
                  <c:v>Zlínský kraj</c:v>
                </c:pt>
                <c:pt idx="6">
                  <c:v>Česká republika</c:v>
                </c:pt>
                <c:pt idx="7">
                  <c:v>Jihočeský kraj</c:v>
                </c:pt>
                <c:pt idx="8">
                  <c:v>Karlovarský kraj</c:v>
                </c:pt>
                <c:pt idx="9">
                  <c:v>Středočeský kraj</c:v>
                </c:pt>
                <c:pt idx="10">
                  <c:v>Královéhradecký kraj</c:v>
                </c:pt>
                <c:pt idx="11">
                  <c:v>Hlavní město Praha</c:v>
                </c:pt>
                <c:pt idx="12">
                  <c:v>Vysočina</c:v>
                </c:pt>
                <c:pt idx="13">
                  <c:v>Jihomoravský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0.69199999999999995</c:v>
                </c:pt>
                <c:pt idx="1">
                  <c:v>0.68799999999999994</c:v>
                </c:pt>
                <c:pt idx="2">
                  <c:v>0.67400000000000004</c:v>
                </c:pt>
                <c:pt idx="3">
                  <c:v>0.65100000000000002</c:v>
                </c:pt>
                <c:pt idx="4">
                  <c:v>0.64300000000000002</c:v>
                </c:pt>
                <c:pt idx="5">
                  <c:v>0.64100000000000001</c:v>
                </c:pt>
                <c:pt idx="6">
                  <c:v>0.64</c:v>
                </c:pt>
                <c:pt idx="7">
                  <c:v>0.63800000000000001</c:v>
                </c:pt>
                <c:pt idx="8">
                  <c:v>0.63800000000000001</c:v>
                </c:pt>
                <c:pt idx="9">
                  <c:v>0.628</c:v>
                </c:pt>
                <c:pt idx="10">
                  <c:v>0.625</c:v>
                </c:pt>
                <c:pt idx="11">
                  <c:v>0.622</c:v>
                </c:pt>
                <c:pt idx="12">
                  <c:v>0.621</c:v>
                </c:pt>
                <c:pt idx="13">
                  <c:v>0.61399999999999999</c:v>
                </c:pt>
                <c:pt idx="14">
                  <c:v>0.57899999999999996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406232"/>
        <c:axId val="582411720"/>
      </c:barChart>
      <c:catAx>
        <c:axId val="5824062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82411720"/>
        <c:crosses val="autoZero"/>
        <c:auto val="1"/>
        <c:lblAlgn val="ctr"/>
        <c:lblOffset val="100"/>
        <c:tickLblSkip val="1"/>
        <c:noMultiLvlLbl val="0"/>
      </c:catAx>
      <c:valAx>
        <c:axId val="582411720"/>
        <c:scaling>
          <c:orientation val="minMax"/>
          <c:max val="1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82406232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63278713753048"/>
          <c:y val="5.6426772566170631E-2"/>
          <c:w val="0.75210370910643642"/>
          <c:h val="0.8430429063785152"/>
        </c:manualLayout>
      </c:layout>
      <c:scatterChart>
        <c:scatterStyle val="smoothMarker"/>
        <c:varyColors val="0"/>
        <c:ser>
          <c:idx val="1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List1!$A$2:$A$98</c:f>
              <c:numCache>
                <c:formatCode>General</c:formatCode>
                <c:ptCount val="9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</c:numCache>
            </c:numRef>
          </c:xVal>
          <c:yVal>
            <c:numRef>
              <c:f>List1!$C$2:$C$98</c:f>
              <c:numCache>
                <c:formatCode>0.0%</c:formatCode>
                <c:ptCount val="97"/>
                <c:pt idx="0">
                  <c:v>0.98543744482225115</c:v>
                </c:pt>
                <c:pt idx="1">
                  <c:v>0.98784987386521594</c:v>
                </c:pt>
                <c:pt idx="2">
                  <c:v>0.97748119093693864</c:v>
                </c:pt>
                <c:pt idx="3">
                  <c:v>0.97035331621358367</c:v>
                </c:pt>
                <c:pt idx="4">
                  <c:v>0.94223320898852336</c:v>
                </c:pt>
                <c:pt idx="5">
                  <c:v>0.94509886411443</c:v>
                </c:pt>
                <c:pt idx="6">
                  <c:v>0.94444494265139767</c:v>
                </c:pt>
                <c:pt idx="7">
                  <c:v>0.94697098784807854</c:v>
                </c:pt>
                <c:pt idx="8">
                  <c:v>0.93728576337381309</c:v>
                </c:pt>
                <c:pt idx="9">
                  <c:v>0.94472953367875645</c:v>
                </c:pt>
                <c:pt idx="10">
                  <c:v>0.93705405781786311</c:v>
                </c:pt>
                <c:pt idx="11">
                  <c:v>0.94626769078801709</c:v>
                </c:pt>
                <c:pt idx="12">
                  <c:v>0.93629028539812809</c:v>
                </c:pt>
                <c:pt idx="13">
                  <c:v>0.94576985815264569</c:v>
                </c:pt>
                <c:pt idx="14">
                  <c:v>0.93750124917554412</c:v>
                </c:pt>
                <c:pt idx="15">
                  <c:v>0.94283516780476651</c:v>
                </c:pt>
                <c:pt idx="16">
                  <c:v>0.93577499711076795</c:v>
                </c:pt>
                <c:pt idx="17">
                  <c:v>0.92440328288532492</c:v>
                </c:pt>
                <c:pt idx="18">
                  <c:v>0.91720167779489814</c:v>
                </c:pt>
                <c:pt idx="19">
                  <c:v>0.84692576909782236</c:v>
                </c:pt>
                <c:pt idx="20">
                  <c:v>0.81777387571944204</c:v>
                </c:pt>
                <c:pt idx="21">
                  <c:v>0.59291922290388543</c:v>
                </c:pt>
                <c:pt idx="22">
                  <c:v>0.50617245005257627</c:v>
                </c:pt>
                <c:pt idx="23">
                  <c:v>0.51217096793360928</c:v>
                </c:pt>
                <c:pt idx="24">
                  <c:v>0.51011411710334531</c:v>
                </c:pt>
                <c:pt idx="25">
                  <c:v>0.51537282339530677</c:v>
                </c:pt>
                <c:pt idx="26">
                  <c:v>0.51411597994331804</c:v>
                </c:pt>
                <c:pt idx="27">
                  <c:v>0.51105298062044069</c:v>
                </c:pt>
                <c:pt idx="28">
                  <c:v>0.51026536875489825</c:v>
                </c:pt>
                <c:pt idx="29">
                  <c:v>0.50928683356479243</c:v>
                </c:pt>
                <c:pt idx="30">
                  <c:v>0.51321067223562455</c:v>
                </c:pt>
                <c:pt idx="31">
                  <c:v>0.50784801628709653</c:v>
                </c:pt>
                <c:pt idx="32">
                  <c:v>0.50611646086687623</c:v>
                </c:pt>
                <c:pt idx="33">
                  <c:v>0.50254458306900684</c:v>
                </c:pt>
                <c:pt idx="34">
                  <c:v>0.50128476951375334</c:v>
                </c:pt>
                <c:pt idx="35">
                  <c:v>0.5071685467305117</c:v>
                </c:pt>
                <c:pt idx="36">
                  <c:v>0.50493197044944904</c:v>
                </c:pt>
                <c:pt idx="37">
                  <c:v>0.50438446956782634</c:v>
                </c:pt>
                <c:pt idx="38">
                  <c:v>0.50595944481708888</c:v>
                </c:pt>
                <c:pt idx="39">
                  <c:v>0.50767934563198824</c:v>
                </c:pt>
                <c:pt idx="40">
                  <c:v>0.51701878266581347</c:v>
                </c:pt>
                <c:pt idx="41">
                  <c:v>0.52553528238165825</c:v>
                </c:pt>
                <c:pt idx="42">
                  <c:v>0.52779572139681574</c:v>
                </c:pt>
                <c:pt idx="43">
                  <c:v>0.52660907886123043</c:v>
                </c:pt>
                <c:pt idx="44">
                  <c:v>0.53093949983159316</c:v>
                </c:pt>
                <c:pt idx="45">
                  <c:v>0.53747142487134159</c:v>
                </c:pt>
                <c:pt idx="46">
                  <c:v>0.54339301361605341</c:v>
                </c:pt>
                <c:pt idx="47">
                  <c:v>0.54400569473829907</c:v>
                </c:pt>
                <c:pt idx="48">
                  <c:v>0.54876526272465354</c:v>
                </c:pt>
                <c:pt idx="49">
                  <c:v>0.54975654616355252</c:v>
                </c:pt>
                <c:pt idx="50">
                  <c:v>0.57156980968145421</c:v>
                </c:pt>
                <c:pt idx="51">
                  <c:v>0.58769104293561525</c:v>
                </c:pt>
                <c:pt idx="52">
                  <c:v>0.58474839511285981</c:v>
                </c:pt>
                <c:pt idx="53">
                  <c:v>0.58082369828675895</c:v>
                </c:pt>
                <c:pt idx="54">
                  <c:v>0.58652800853280829</c:v>
                </c:pt>
                <c:pt idx="55">
                  <c:v>0.59134297594086505</c:v>
                </c:pt>
                <c:pt idx="56">
                  <c:v>0.59451968005068501</c:v>
                </c:pt>
                <c:pt idx="57">
                  <c:v>0.59223521952250502</c:v>
                </c:pt>
                <c:pt idx="58">
                  <c:v>0.59368755827893971</c:v>
                </c:pt>
                <c:pt idx="59">
                  <c:v>0.59413717094428542</c:v>
                </c:pt>
                <c:pt idx="60">
                  <c:v>0.59534205554728103</c:v>
                </c:pt>
                <c:pt idx="61">
                  <c:v>0.59413385711354105</c:v>
                </c:pt>
                <c:pt idx="62">
                  <c:v>0.58945284120856423</c:v>
                </c:pt>
                <c:pt idx="63">
                  <c:v>0.5860881152188705</c:v>
                </c:pt>
                <c:pt idx="64">
                  <c:v>0.59987192714077342</c:v>
                </c:pt>
                <c:pt idx="65">
                  <c:v>0.6410223669369427</c:v>
                </c:pt>
                <c:pt idx="66">
                  <c:v>0.6252998234470728</c:v>
                </c:pt>
                <c:pt idx="67">
                  <c:v>0.60166259860624716</c:v>
                </c:pt>
                <c:pt idx="68">
                  <c:v>0.63003545660388349</c:v>
                </c:pt>
                <c:pt idx="69">
                  <c:v>0.62502653847320377</c:v>
                </c:pt>
                <c:pt idx="70">
                  <c:v>0.62906949036428084</c:v>
                </c:pt>
                <c:pt idx="71">
                  <c:v>0.61979688379676678</c:v>
                </c:pt>
                <c:pt idx="72">
                  <c:v>0.61207175800953273</c:v>
                </c:pt>
                <c:pt idx="73">
                  <c:v>0.60638464551508031</c:v>
                </c:pt>
                <c:pt idx="74">
                  <c:v>0.60361249520889226</c:v>
                </c:pt>
                <c:pt idx="75">
                  <c:v>0.59711575413118667</c:v>
                </c:pt>
                <c:pt idx="76">
                  <c:v>0.59394595357701674</c:v>
                </c:pt>
                <c:pt idx="77">
                  <c:v>0.5843009636204779</c:v>
                </c:pt>
                <c:pt idx="78">
                  <c:v>0.58151206520429877</c:v>
                </c:pt>
                <c:pt idx="79">
                  <c:v>0.57437951370273421</c:v>
                </c:pt>
                <c:pt idx="80">
                  <c:v>0.56179485858533817</c:v>
                </c:pt>
                <c:pt idx="81">
                  <c:v>0.55323723055070351</c:v>
                </c:pt>
                <c:pt idx="82">
                  <c:v>0.54072715280926664</c:v>
                </c:pt>
                <c:pt idx="83">
                  <c:v>0.53000748535951736</c:v>
                </c:pt>
                <c:pt idx="84">
                  <c:v>0.52736714071856283</c:v>
                </c:pt>
                <c:pt idx="85">
                  <c:v>0.51815759421393226</c:v>
                </c:pt>
                <c:pt idx="86">
                  <c:v>0.50797345748381229</c:v>
                </c:pt>
                <c:pt idx="87">
                  <c:v>0.50072988261054685</c:v>
                </c:pt>
                <c:pt idx="88">
                  <c:v>0.49240610248340971</c:v>
                </c:pt>
                <c:pt idx="89">
                  <c:v>0.48140330138894755</c:v>
                </c:pt>
                <c:pt idx="90">
                  <c:v>0.47780084037867665</c:v>
                </c:pt>
                <c:pt idx="91">
                  <c:v>0.465920716112532</c:v>
                </c:pt>
                <c:pt idx="92">
                  <c:v>0.46112188813449723</c:v>
                </c:pt>
                <c:pt idx="93">
                  <c:v>0.45969773299748112</c:v>
                </c:pt>
                <c:pt idx="94">
                  <c:v>0.45331849172116323</c:v>
                </c:pt>
                <c:pt idx="95">
                  <c:v>0.44622093023255816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4F2-4C33-A30F-FC70584DE644}"/>
            </c:ext>
          </c:extLst>
        </c:ser>
        <c:ser>
          <c:idx val="0"/>
          <c:order val="1"/>
          <c:tx>
            <c:strRef>
              <c:f>List1!$B$1</c:f>
              <c:strCache>
                <c:ptCount val="1"/>
                <c:pt idx="0">
                  <c:v>LBK 2018</c:v>
                </c:pt>
              </c:strCache>
            </c:strRef>
          </c:tx>
          <c:spPr>
            <a:ln w="28575" cap="rnd">
              <a:solidFill>
                <a:srgbClr val="DA2128"/>
              </a:solidFill>
              <a:round/>
            </a:ln>
            <a:effectLst/>
          </c:spPr>
          <c:marker>
            <c:symbol val="none"/>
          </c:marker>
          <c:xVal>
            <c:numRef>
              <c:f>List1!$A$2:$A$98</c:f>
              <c:numCache>
                <c:formatCode>General</c:formatCode>
                <c:ptCount val="9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</c:numCache>
            </c:numRef>
          </c:xVal>
          <c:yVal>
            <c:numRef>
              <c:f>List1!$B$2:$B$98</c:f>
              <c:numCache>
                <c:formatCode>0.0%</c:formatCode>
                <c:ptCount val="97"/>
                <c:pt idx="0">
                  <c:v>0.9895493141737427</c:v>
                </c:pt>
                <c:pt idx="1">
                  <c:v>0.99275825346112889</c:v>
                </c:pt>
                <c:pt idx="2">
                  <c:v>0.98013109381401065</c:v>
                </c:pt>
                <c:pt idx="3">
                  <c:v>0.9773950484391819</c:v>
                </c:pt>
                <c:pt idx="4">
                  <c:v>0.94791903570616332</c:v>
                </c:pt>
                <c:pt idx="5">
                  <c:v>0.94030181979582783</c:v>
                </c:pt>
                <c:pt idx="6">
                  <c:v>0.94545849630595391</c:v>
                </c:pt>
                <c:pt idx="7">
                  <c:v>0.94175800558779277</c:v>
                </c:pt>
                <c:pt idx="8">
                  <c:v>0.93183142357739368</c:v>
                </c:pt>
                <c:pt idx="9">
                  <c:v>0.93860322333077517</c:v>
                </c:pt>
                <c:pt idx="10">
                  <c:v>0.93544137022397889</c:v>
                </c:pt>
                <c:pt idx="11">
                  <c:v>0.93906034991153919</c:v>
                </c:pt>
                <c:pt idx="12">
                  <c:v>0.93860424028268552</c:v>
                </c:pt>
                <c:pt idx="13">
                  <c:v>0.93629388514299006</c:v>
                </c:pt>
                <c:pt idx="14">
                  <c:v>0.93951152704861907</c:v>
                </c:pt>
                <c:pt idx="15">
                  <c:v>0.94383926410070196</c:v>
                </c:pt>
                <c:pt idx="16">
                  <c:v>0.93571599904053726</c:v>
                </c:pt>
                <c:pt idx="17">
                  <c:v>0.92348087021755443</c:v>
                </c:pt>
                <c:pt idx="18">
                  <c:v>0.9341029341029341</c:v>
                </c:pt>
                <c:pt idx="19">
                  <c:v>0.86402753872633387</c:v>
                </c:pt>
                <c:pt idx="20">
                  <c:v>0.83391347588264542</c:v>
                </c:pt>
                <c:pt idx="21">
                  <c:v>0.60499490316004079</c:v>
                </c:pt>
                <c:pt idx="22">
                  <c:v>0.51234721875779499</c:v>
                </c:pt>
                <c:pt idx="23">
                  <c:v>0.50556900726392251</c:v>
                </c:pt>
                <c:pt idx="24">
                  <c:v>0.5148601398601399</c:v>
                </c:pt>
                <c:pt idx="25">
                  <c:v>0.5169988276670574</c:v>
                </c:pt>
                <c:pt idx="26">
                  <c:v>0.51387283236994219</c:v>
                </c:pt>
                <c:pt idx="27">
                  <c:v>0.50996394002657053</c:v>
                </c:pt>
                <c:pt idx="28">
                  <c:v>0.50838301043219081</c:v>
                </c:pt>
                <c:pt idx="29">
                  <c:v>0.50711170111890769</c:v>
                </c:pt>
                <c:pt idx="30">
                  <c:v>0.52076502732240437</c:v>
                </c:pt>
                <c:pt idx="31">
                  <c:v>0.50744101633393834</c:v>
                </c:pt>
                <c:pt idx="32">
                  <c:v>0.48971193415637859</c:v>
                </c:pt>
                <c:pt idx="33">
                  <c:v>0.51749404652866826</c:v>
                </c:pt>
                <c:pt idx="34">
                  <c:v>0.49699179580674568</c:v>
                </c:pt>
                <c:pt idx="35">
                  <c:v>0.50916461050405359</c:v>
                </c:pt>
                <c:pt idx="36">
                  <c:v>0.51186382393397523</c:v>
                </c:pt>
                <c:pt idx="37">
                  <c:v>0.51483602290473707</c:v>
                </c:pt>
                <c:pt idx="38">
                  <c:v>0.51311580294305825</c:v>
                </c:pt>
                <c:pt idx="39">
                  <c:v>0.53047703180212014</c:v>
                </c:pt>
                <c:pt idx="40">
                  <c:v>0.53169593852908892</c:v>
                </c:pt>
                <c:pt idx="41">
                  <c:v>0.53618784530386743</c:v>
                </c:pt>
                <c:pt idx="42">
                  <c:v>0.52516496312588956</c:v>
                </c:pt>
                <c:pt idx="43">
                  <c:v>0.52908091524990408</c:v>
                </c:pt>
                <c:pt idx="44">
                  <c:v>0.54393305439330542</c:v>
                </c:pt>
                <c:pt idx="45">
                  <c:v>0.54013836313797159</c:v>
                </c:pt>
                <c:pt idx="46">
                  <c:v>0.5565334128878282</c:v>
                </c:pt>
                <c:pt idx="47">
                  <c:v>0.54224698235840296</c:v>
                </c:pt>
                <c:pt idx="48">
                  <c:v>0.55308079986993985</c:v>
                </c:pt>
                <c:pt idx="49">
                  <c:v>0.53769190960841817</c:v>
                </c:pt>
                <c:pt idx="50">
                  <c:v>0.56420516551473265</c:v>
                </c:pt>
                <c:pt idx="51">
                  <c:v>0.58370955605718589</c:v>
                </c:pt>
                <c:pt idx="52">
                  <c:v>0.60482544324620724</c:v>
                </c:pt>
                <c:pt idx="53">
                  <c:v>0.58925075636234203</c:v>
                </c:pt>
                <c:pt idx="54">
                  <c:v>0.5841285786037167</c:v>
                </c:pt>
                <c:pt idx="55">
                  <c:v>0.59835491774588734</c:v>
                </c:pt>
                <c:pt idx="56">
                  <c:v>0.60346199761241548</c:v>
                </c:pt>
                <c:pt idx="57">
                  <c:v>0.59701492537313428</c:v>
                </c:pt>
                <c:pt idx="58">
                  <c:v>0.59573578595317722</c:v>
                </c:pt>
                <c:pt idx="59">
                  <c:v>0.60320554472601251</c:v>
                </c:pt>
                <c:pt idx="60">
                  <c:v>0.58923679060665357</c:v>
                </c:pt>
                <c:pt idx="61">
                  <c:v>0.60617193240264511</c:v>
                </c:pt>
                <c:pt idx="62">
                  <c:v>0.60169192809305605</c:v>
                </c:pt>
                <c:pt idx="63">
                  <c:v>0.5908848139576286</c:v>
                </c:pt>
                <c:pt idx="64">
                  <c:v>0.5873586844809866</c:v>
                </c:pt>
                <c:pt idx="65">
                  <c:v>0.64411027568922308</c:v>
                </c:pt>
                <c:pt idx="66">
                  <c:v>0.62737944162436543</c:v>
                </c:pt>
                <c:pt idx="67">
                  <c:v>0.6084883166428231</c:v>
                </c:pt>
                <c:pt idx="68">
                  <c:v>0.62785171102661597</c:v>
                </c:pt>
                <c:pt idx="69">
                  <c:v>0.63499831252109351</c:v>
                </c:pt>
                <c:pt idx="70">
                  <c:v>0.62425125465436293</c:v>
                </c:pt>
                <c:pt idx="71">
                  <c:v>0.61839189616967394</c:v>
                </c:pt>
                <c:pt idx="72">
                  <c:v>0.61835153222965833</c:v>
                </c:pt>
                <c:pt idx="73">
                  <c:v>0.61013692049003121</c:v>
                </c:pt>
                <c:pt idx="74">
                  <c:v>0.60887949260042284</c:v>
                </c:pt>
                <c:pt idx="75">
                  <c:v>0.59995051954477985</c:v>
                </c:pt>
                <c:pt idx="76">
                  <c:v>0.6109613656783468</c:v>
                </c:pt>
                <c:pt idx="77">
                  <c:v>0.57840945384861064</c:v>
                </c:pt>
                <c:pt idx="78">
                  <c:v>0.59820193637621022</c:v>
                </c:pt>
                <c:pt idx="79">
                  <c:v>0.58179723502304148</c:v>
                </c:pt>
                <c:pt idx="80">
                  <c:v>0.58344579397210972</c:v>
                </c:pt>
                <c:pt idx="81">
                  <c:v>0.56333676622039131</c:v>
                </c:pt>
                <c:pt idx="82">
                  <c:v>0.53790813503043722</c:v>
                </c:pt>
                <c:pt idx="83">
                  <c:v>0.53855421686746985</c:v>
                </c:pt>
                <c:pt idx="84">
                  <c:v>0.55432098765432103</c:v>
                </c:pt>
                <c:pt idx="85">
                  <c:v>0.52559055118110232</c:v>
                </c:pt>
                <c:pt idx="86">
                  <c:v>0.50488145048814503</c:v>
                </c:pt>
                <c:pt idx="87">
                  <c:v>0.51327433628318586</c:v>
                </c:pt>
                <c:pt idx="88">
                  <c:v>0.47392086330935251</c:v>
                </c:pt>
                <c:pt idx="89">
                  <c:v>0.4762954796030871</c:v>
                </c:pt>
                <c:pt idx="90">
                  <c:v>0.47124824684431976</c:v>
                </c:pt>
                <c:pt idx="91">
                  <c:v>0.46488294314381273</c:v>
                </c:pt>
                <c:pt idx="92">
                  <c:v>0.46245059288537549</c:v>
                </c:pt>
                <c:pt idx="93">
                  <c:v>0.4211822660098522</c:v>
                </c:pt>
                <c:pt idx="94">
                  <c:v>0.41258741258741261</c:v>
                </c:pt>
                <c:pt idx="95">
                  <c:v>0.41363636363636364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C4F2-4C33-A30F-FC70584DE6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1519744"/>
        <c:axId val="311522488"/>
      </c:scatterChart>
      <c:valAx>
        <c:axId val="311519744"/>
        <c:scaling>
          <c:orientation val="minMax"/>
          <c:max val="95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11522488"/>
        <c:crosses val="autoZero"/>
        <c:crossBetween val="midCat"/>
        <c:majorUnit val="10"/>
      </c:valAx>
      <c:valAx>
        <c:axId val="3115224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1151974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94768518518519"/>
          <c:y val="9.0300659565156122E-2"/>
          <c:w val="0.67818240740740743"/>
          <c:h val="0.8750974957131608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7F-49B0-BF4A-1E2366A38877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0.77714028152085113</c:v>
                </c:pt>
                <c:pt idx="1">
                  <c:v>0.75726972463092168</c:v>
                </c:pt>
                <c:pt idx="2">
                  <c:v>0.72373641379564868</c:v>
                </c:pt>
                <c:pt idx="3">
                  <c:v>0.68848050610295253</c:v>
                </c:pt>
                <c:pt idx="4">
                  <c:v>0.65715958069493963</c:v>
                </c:pt>
                <c:pt idx="5">
                  <c:v>0.64966872366833905</c:v>
                </c:pt>
                <c:pt idx="6">
                  <c:v>0.62629115438746652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7F-49B0-BF4A-1E2366A38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1385869771747149"/>
          <c:y val="2.7832328679253865E-2"/>
          <c:w val="0.76528689313145348"/>
          <c:h val="0.83903932083077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C000"/>
            </a:solidFill>
            <a:ln w="9525">
              <a:solidFill>
                <a:sysClr val="windowText" lastClr="000000"/>
              </a:solidFill>
              <a:prstDash val="solid"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Sheet1!$A$2:$A$10</c:f>
              <c:numCache>
                <c:formatCode>0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Sheet1!$B$2:$B$10</c:f>
              <c:numCache>
                <c:formatCode>0.0%</c:formatCode>
                <c:ptCount val="9"/>
                <c:pt idx="0">
                  <c:v>0.58699999999999997</c:v>
                </c:pt>
                <c:pt idx="1">
                  <c:v>0.59499999999999997</c:v>
                </c:pt>
                <c:pt idx="2">
                  <c:v>0.59399999999999997</c:v>
                </c:pt>
                <c:pt idx="3">
                  <c:v>0.59599999999999997</c:v>
                </c:pt>
                <c:pt idx="4">
                  <c:v>0.59899999999999998</c:v>
                </c:pt>
                <c:pt idx="5">
                  <c:v>0.60599999999999998</c:v>
                </c:pt>
                <c:pt idx="6">
                  <c:v>0.60399999999999998</c:v>
                </c:pt>
                <c:pt idx="7">
                  <c:v>0.60799999999999998</c:v>
                </c:pt>
                <c:pt idx="8">
                  <c:v>0.60699999999999998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E7-4854-8A9C-EFB5CDD051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593880824"/>
        <c:axId val="593886312"/>
      </c:barChart>
      <c:catAx>
        <c:axId val="593880824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593886312"/>
        <c:crosses val="autoZero"/>
        <c:auto val="1"/>
        <c:lblAlgn val="ctr"/>
        <c:lblOffset val="0"/>
        <c:tickLblSkip val="1"/>
        <c:noMultiLvlLbl val="0"/>
      </c:catAx>
      <c:valAx>
        <c:axId val="593886312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593880824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37BC1"/>
            </a:solidFill>
            <a:ln w="3175">
              <a:solidFill>
                <a:sysClr val="windowText" lastClr="000000"/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55E-44B3-8B2D-FD53F951549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55E-44B3-8B2D-FD53F9515492}"/>
              </c:ext>
            </c:extLst>
          </c:dPt>
          <c:dPt>
            <c:idx val="6"/>
            <c:invertIfNegative val="0"/>
            <c:bubble3D val="0"/>
            <c:spPr>
              <a:solidFill>
                <a:srgbClr val="DA2128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6EF4-40B6-A2D4-DA6B1DABB940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EB3-49F2-A6A0-4798532C5E46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5EB3-49F2-A6A0-4798532C5E46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455E-44B3-8B2D-FD53F9515492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BDEE-4B5B-A67C-A1EF3EAFA618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Olomoucký kraj</c:v>
                </c:pt>
                <c:pt idx="2">
                  <c:v>Vysočina</c:v>
                </c:pt>
                <c:pt idx="3">
                  <c:v>Královéhradecký kraj</c:v>
                </c:pt>
                <c:pt idx="4">
                  <c:v>Moravskoslezský kraj</c:v>
                </c:pt>
                <c:pt idx="5">
                  <c:v>Pardubický kraj</c:v>
                </c:pt>
                <c:pt idx="6">
                  <c:v>Liberecký kraj</c:v>
                </c:pt>
                <c:pt idx="7">
                  <c:v>Plzeňský kraj</c:v>
                </c:pt>
                <c:pt idx="8">
                  <c:v>Jihočeský kraj</c:v>
                </c:pt>
                <c:pt idx="9">
                  <c:v>Česká republika</c:v>
                </c:pt>
                <c:pt idx="10">
                  <c:v>Jihomoravský kraj</c:v>
                </c:pt>
                <c:pt idx="11">
                  <c:v>Středočeský kraj</c:v>
                </c:pt>
                <c:pt idx="12">
                  <c:v>Ústecký kraj</c:v>
                </c:pt>
                <c:pt idx="13">
                  <c:v>Karlovarský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0.63370106028891948</c:v>
                </c:pt>
                <c:pt idx="1">
                  <c:v>0.6247725465459496</c:v>
                </c:pt>
                <c:pt idx="2">
                  <c:v>0.62190016482685406</c:v>
                </c:pt>
                <c:pt idx="3">
                  <c:v>0.62144626358300836</c:v>
                </c:pt>
                <c:pt idx="4">
                  <c:v>0.61540122190799029</c:v>
                </c:pt>
                <c:pt idx="5">
                  <c:v>0.60823115819889328</c:v>
                </c:pt>
                <c:pt idx="6">
                  <c:v>0.60693646854223715</c:v>
                </c:pt>
                <c:pt idx="7">
                  <c:v>0.60690592704097646</c:v>
                </c:pt>
                <c:pt idx="8">
                  <c:v>0.60328377351542983</c:v>
                </c:pt>
                <c:pt idx="9">
                  <c:v>0.58146583565694077</c:v>
                </c:pt>
                <c:pt idx="10">
                  <c:v>0.57695810603099884</c:v>
                </c:pt>
                <c:pt idx="11">
                  <c:v>0.5679244201681416</c:v>
                </c:pt>
                <c:pt idx="12">
                  <c:v>0.53400887177362411</c:v>
                </c:pt>
                <c:pt idx="13">
                  <c:v>0.50847824982643852</c:v>
                </c:pt>
                <c:pt idx="14">
                  <c:v>0.49616296541096805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EB3-49F2-A6A0-4798532C5E4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89056"/>
        <c:axId val="593891408"/>
      </c:barChart>
      <c:catAx>
        <c:axId val="5938890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91408"/>
        <c:crosses val="autoZero"/>
        <c:auto val="1"/>
        <c:lblAlgn val="ctr"/>
        <c:lblOffset val="100"/>
        <c:tickLblSkip val="1"/>
        <c:noMultiLvlLbl val="0"/>
      </c:catAx>
      <c:valAx>
        <c:axId val="593891408"/>
        <c:scaling>
          <c:orientation val="minMax"/>
          <c:max val="1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89056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1385869771747149"/>
          <c:y val="2.7832328679253865E-2"/>
          <c:w val="0.76528689313145348"/>
          <c:h val="0.83903932083077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Počet osob v domácí péči</c:v>
                </c:pt>
              </c:strCache>
            </c:strRef>
          </c:tx>
          <c:spPr>
            <a:solidFill>
              <a:srgbClr val="FFC000"/>
            </a:solidFill>
            <a:ln w="9525">
              <a:solidFill>
                <a:sysClr val="windowText" lastClr="000000"/>
              </a:solidFill>
              <a:prstDash val="solid"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Sheet1!$A$2:$A$10</c:f>
              <c:numCache>
                <c:formatCode>0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Sheet1!$B$2:$B$10</c:f>
              <c:numCache>
                <c:formatCode>0.0%</c:formatCode>
                <c:ptCount val="9"/>
                <c:pt idx="0">
                  <c:v>0.57222512697476757</c:v>
                </c:pt>
                <c:pt idx="1">
                  <c:v>0.57777322183640767</c:v>
                </c:pt>
                <c:pt idx="2">
                  <c:v>0.57781089980803757</c:v>
                </c:pt>
                <c:pt idx="3">
                  <c:v>0.57897685210688565</c:v>
                </c:pt>
                <c:pt idx="4">
                  <c:v>0.58218882042508513</c:v>
                </c:pt>
                <c:pt idx="5">
                  <c:v>0.58368916380266411</c:v>
                </c:pt>
                <c:pt idx="6">
                  <c:v>0.58520367270770823</c:v>
                </c:pt>
                <c:pt idx="7">
                  <c:v>0.58436184962386228</c:v>
                </c:pt>
                <c:pt idx="8">
                  <c:v>0.58204872191319046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E7-4854-8A9C-EFB5CDD051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593882000"/>
        <c:axId val="593883176"/>
      </c:barChart>
      <c:catAx>
        <c:axId val="593882000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593883176"/>
        <c:crosses val="autoZero"/>
        <c:auto val="1"/>
        <c:lblAlgn val="ctr"/>
        <c:lblOffset val="0"/>
        <c:tickLblSkip val="1"/>
        <c:noMultiLvlLbl val="0"/>
      </c:catAx>
      <c:valAx>
        <c:axId val="59388317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593882000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120035275439043E-2"/>
          <c:y val="0.10865789357082724"/>
          <c:w val="0.87426538573079404"/>
          <c:h val="0.4522442540930295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DF3-4465-B327-0CEEFBEE9CCD}"/>
              </c:ext>
            </c:extLst>
          </c:dPt>
          <c:dPt>
            <c:idx val="10"/>
            <c:invertIfNegative val="0"/>
            <c:bubble3D val="0"/>
            <c:spPr>
              <a:solidFill>
                <a:srgbClr val="004E8F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0DD4-4AF8-970A-21AB0467DEC2}"/>
              </c:ext>
            </c:extLst>
          </c:dPt>
          <c:dPt>
            <c:idx val="11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4FA9-43CD-80B9-94C0481DFF92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432-4BD8-94A6-4BDDC56FFEC5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Středočeský kraj</c:v>
                </c:pt>
                <c:pt idx="7">
                  <c:v>Kraj Vysočina</c:v>
                </c:pt>
                <c:pt idx="8">
                  <c:v>Ústecký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Liberecký kraj</c:v>
                </c:pt>
                <c:pt idx="12">
                  <c:v>Pardubický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11</c:v>
                </c:pt>
                <c:pt idx="1">
                  <c:v>8</c:v>
                </c:pt>
                <c:pt idx="2">
                  <c:v>8</c:v>
                </c:pt>
                <c:pt idx="3">
                  <c:v>6</c:v>
                </c:pt>
                <c:pt idx="4">
                  <c:v>6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4</c:v>
                </c:pt>
                <c:pt idx="9">
                  <c:v>4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EE7-4CAC-8472-9B76B86811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12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894117085015016E-2"/>
          <c:y val="0.10865789357082724"/>
          <c:w val="0.88910824757461038"/>
          <c:h val="0.5394586836895765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262-49B1-88BC-F68D494A49B2}"/>
              </c:ext>
            </c:extLst>
          </c:dPt>
          <c:dPt>
            <c:idx val="8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BAAF-4CAB-8B75-93418122DB93}"/>
              </c:ext>
            </c:extLst>
          </c:dPt>
          <c:cat>
            <c:strRef>
              <c:f>Sheet1!$A$2:$A$15</c:f>
              <c:strCache>
                <c:ptCount val="14"/>
                <c:pt idx="0">
                  <c:v>Středočeský kraj</c:v>
                </c:pt>
                <c:pt idx="1">
                  <c:v>Jihočeský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Moravskoslezský kraj</c:v>
                </c:pt>
                <c:pt idx="5">
                  <c:v>Zlínský kraj</c:v>
                </c:pt>
                <c:pt idx="6">
                  <c:v>Karlovarský kraj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Hlavní město Praha</c:v>
                </c:pt>
                <c:pt idx="11">
                  <c:v>Olomoucký kraj</c:v>
                </c:pt>
                <c:pt idx="12">
                  <c:v>Kraj Vysočina</c:v>
                </c:pt>
                <c:pt idx="13">
                  <c:v>Královéhradecký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61602.6</c:v>
                </c:pt>
                <c:pt idx="1">
                  <c:v>52075.333333333336</c:v>
                </c:pt>
                <c:pt idx="2">
                  <c:v>49105.5</c:v>
                </c:pt>
                <c:pt idx="3">
                  <c:v>41830.666666666664</c:v>
                </c:pt>
                <c:pt idx="4">
                  <c:v>37692.25</c:v>
                </c:pt>
                <c:pt idx="5">
                  <c:v>36814.5</c:v>
                </c:pt>
                <c:pt idx="6">
                  <c:v>36657.5</c:v>
                </c:pt>
                <c:pt idx="7">
                  <c:v>35754.875</c:v>
                </c:pt>
                <c:pt idx="8">
                  <c:v>35354</c:v>
                </c:pt>
                <c:pt idx="9">
                  <c:v>28090</c:v>
                </c:pt>
                <c:pt idx="10">
                  <c:v>27471.727272727272</c:v>
                </c:pt>
                <c:pt idx="11">
                  <c:v>26191.333333333332</c:v>
                </c:pt>
                <c:pt idx="12">
                  <c:v>24865.8</c:v>
                </c:pt>
                <c:pt idx="13">
                  <c:v>22977.333333333332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B6-4576-9E5F-0EAF8E947B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80000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2000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691503897886573"/>
          <c:y val="6.0606060606060622E-2"/>
          <c:w val="0.85174365676914743"/>
          <c:h val="0.5795128663422021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pokr_2016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3A-4BFE-9005-3435C67C51F0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F5D-4299-933A-0660C1289275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F5D-4299-933A-0660C1289275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5-09E9-45DB-8292-4EE95C077F7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5F44-48F8-A61A-E92F1491A9CE}"/>
              </c:ext>
            </c:extLst>
          </c:dPt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27.5</c:v>
                </c:pt>
                <c:pt idx="1">
                  <c:v>16.272727270000001</c:v>
                </c:pt>
                <c:pt idx="2">
                  <c:v>14.25</c:v>
                </c:pt>
                <c:pt idx="3">
                  <c:v>14</c:v>
                </c:pt>
                <c:pt idx="4">
                  <c:v>13.5</c:v>
                </c:pt>
                <c:pt idx="5">
                  <c:v>13</c:v>
                </c:pt>
                <c:pt idx="6">
                  <c:v>12</c:v>
                </c:pt>
                <c:pt idx="7">
                  <c:v>11.25</c:v>
                </c:pt>
                <c:pt idx="8">
                  <c:v>9.25</c:v>
                </c:pt>
                <c:pt idx="9">
                  <c:v>9</c:v>
                </c:pt>
                <c:pt idx="10">
                  <c:v>7.6666666670000003</c:v>
                </c:pt>
                <c:pt idx="11">
                  <c:v>7.2</c:v>
                </c:pt>
                <c:pt idx="12">
                  <c:v>5.3333333329999997</c:v>
                </c:pt>
                <c:pt idx="1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F5D-4299-933A-0660C1289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3078024"/>
        <c:axId val="353074496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solidFill>
                <a:srgbClr val="5F5F5F"/>
              </a:solidFill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25</c:v>
                </c:pt>
                <c:pt idx="1">
                  <c:v>2</c:v>
                </c:pt>
                <c:pt idx="2">
                  <c:v>4</c:v>
                </c:pt>
                <c:pt idx="3">
                  <c:v>1</c:v>
                </c:pt>
                <c:pt idx="4">
                  <c:v>3</c:v>
                </c:pt>
                <c:pt idx="5">
                  <c:v>5</c:v>
                </c:pt>
                <c:pt idx="6">
                  <c:v>7</c:v>
                </c:pt>
                <c:pt idx="7">
                  <c:v>6</c:v>
                </c:pt>
                <c:pt idx="8">
                  <c:v>4</c:v>
                </c:pt>
                <c:pt idx="9">
                  <c:v>1</c:v>
                </c:pt>
                <c:pt idx="10">
                  <c:v>6</c:v>
                </c:pt>
                <c:pt idx="11">
                  <c:v>2</c:v>
                </c:pt>
                <c:pt idx="12">
                  <c:v>1</c:v>
                </c:pt>
                <c:pt idx="13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F5D-4299-933A-0660C1289275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noFill/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30</c:v>
                </c:pt>
                <c:pt idx="1">
                  <c:v>45</c:v>
                </c:pt>
                <c:pt idx="2">
                  <c:v>30</c:v>
                </c:pt>
                <c:pt idx="3">
                  <c:v>40</c:v>
                </c:pt>
                <c:pt idx="4">
                  <c:v>30</c:v>
                </c:pt>
                <c:pt idx="5">
                  <c:v>22</c:v>
                </c:pt>
                <c:pt idx="6">
                  <c:v>21</c:v>
                </c:pt>
                <c:pt idx="7">
                  <c:v>16</c:v>
                </c:pt>
                <c:pt idx="8">
                  <c:v>14</c:v>
                </c:pt>
                <c:pt idx="9">
                  <c:v>24</c:v>
                </c:pt>
                <c:pt idx="10">
                  <c:v>10</c:v>
                </c:pt>
                <c:pt idx="11">
                  <c:v>20</c:v>
                </c:pt>
                <c:pt idx="12">
                  <c:v>10</c:v>
                </c:pt>
                <c:pt idx="13">
                  <c:v>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F5D-4299-933A-0660C1289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rgbClr val="5F5F5F"/>
              </a:solidFill>
              <a:prstDash val="solid"/>
            </a:ln>
          </c:spPr>
        </c:hiLowLines>
        <c:marker val="1"/>
        <c:smooth val="0"/>
        <c:axId val="353078024"/>
        <c:axId val="353074496"/>
      </c:lineChart>
      <c:catAx>
        <c:axId val="3530780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307449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3074496"/>
        <c:scaling>
          <c:orientation val="minMax"/>
          <c:max val="50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3078024"/>
        <c:crosses val="autoZero"/>
        <c:crossBetween val="between"/>
        <c:majorUnit val="10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64829278093303"/>
          <c:y val="6.0606060606060622E-2"/>
          <c:w val="0.88463579808291881"/>
          <c:h val="0.5787880007289553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pokr_2016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060-40B6-AB8A-89AC02FB98B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FB45-40FB-B7A5-85758025690C}"/>
              </c:ext>
            </c:extLst>
          </c:dPt>
          <c:dPt>
            <c:idx val="8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48EA-4552-B4F2-9B57A662E21F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B45-40FB-B7A5-85758025690C}"/>
              </c:ext>
            </c:extLst>
          </c:dPt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#,#00%</c:formatCode>
                <c:ptCount val="14"/>
                <c:pt idx="0">
                  <c:v>0.71817986179192261</c:v>
                </c:pt>
                <c:pt idx="1">
                  <c:v>0.67642873969375739</c:v>
                </c:pt>
                <c:pt idx="2">
                  <c:v>0.65872494415186633</c:v>
                </c:pt>
                <c:pt idx="3">
                  <c:v>0.63784557255620811</c:v>
                </c:pt>
                <c:pt idx="4">
                  <c:v>0.6334839733351485</c:v>
                </c:pt>
                <c:pt idx="5">
                  <c:v>0.61739058804147029</c:v>
                </c:pt>
                <c:pt idx="6">
                  <c:v>0.60643869601172251</c:v>
                </c:pt>
                <c:pt idx="7">
                  <c:v>0.59816345094113521</c:v>
                </c:pt>
                <c:pt idx="8">
                  <c:v>0.59479691263411405</c:v>
                </c:pt>
                <c:pt idx="9">
                  <c:v>0.59322375293351626</c:v>
                </c:pt>
                <c:pt idx="10">
                  <c:v>0.59135344241727239</c:v>
                </c:pt>
                <c:pt idx="11">
                  <c:v>0.58870189963264352</c:v>
                </c:pt>
                <c:pt idx="12">
                  <c:v>0.58835137352975653</c:v>
                </c:pt>
                <c:pt idx="13">
                  <c:v>0.55340766183349166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93-4092-8BC4-FA81B668D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6834640"/>
        <c:axId val="356838952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solidFill>
                <a:srgbClr val="5F5F5F"/>
              </a:solidFill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#,#00%</c:formatCode>
                <c:ptCount val="14"/>
                <c:pt idx="0">
                  <c:v>0.64231306334899063</c:v>
                </c:pt>
                <c:pt idx="1">
                  <c:v>0.51011497598602795</c:v>
                </c:pt>
                <c:pt idx="2">
                  <c:v>0.61993295673226112</c:v>
                </c:pt>
                <c:pt idx="3">
                  <c:v>0.58991172761664568</c:v>
                </c:pt>
                <c:pt idx="4">
                  <c:v>0.60898402170636123</c:v>
                </c:pt>
                <c:pt idx="5">
                  <c:v>0.56060934228575576</c:v>
                </c:pt>
                <c:pt idx="6">
                  <c:v>0.54346930366707868</c:v>
                </c:pt>
                <c:pt idx="7">
                  <c:v>0.52698000662763733</c:v>
                </c:pt>
                <c:pt idx="8">
                  <c:v>0.49356782283015782</c:v>
                </c:pt>
                <c:pt idx="9">
                  <c:v>0.52832979612836861</c:v>
                </c:pt>
                <c:pt idx="10">
                  <c:v>0.54278752436647182</c:v>
                </c:pt>
                <c:pt idx="11">
                  <c:v>0.47954020729969998</c:v>
                </c:pt>
                <c:pt idx="12">
                  <c:v>0.52193204868154142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493-4092-8BC4-FA81B668D28C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noFill/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#,#00%</c:formatCode>
                <c:ptCount val="14"/>
                <c:pt idx="0">
                  <c:v>0.78886073219388553</c:v>
                </c:pt>
                <c:pt idx="1">
                  <c:v>0.71785150078988902</c:v>
                </c:pt>
                <c:pt idx="2">
                  <c:v>0.72701338599956078</c:v>
                </c:pt>
                <c:pt idx="3">
                  <c:v>0.67294610151752987</c:v>
                </c:pt>
                <c:pt idx="4">
                  <c:v>0.669280442804428</c:v>
                </c:pt>
                <c:pt idx="5">
                  <c:v>0.65112781954887244</c:v>
                </c:pt>
                <c:pt idx="6">
                  <c:v>0.64345721201765649</c:v>
                </c:pt>
                <c:pt idx="7">
                  <c:v>0.69833980925468031</c:v>
                </c:pt>
                <c:pt idx="8">
                  <c:v>0.65008901395509056</c:v>
                </c:pt>
                <c:pt idx="9">
                  <c:v>0.64771900654681469</c:v>
                </c:pt>
                <c:pt idx="10">
                  <c:v>0.66119898457332549</c:v>
                </c:pt>
                <c:pt idx="11">
                  <c:v>0.64219986008717622</c:v>
                </c:pt>
                <c:pt idx="12">
                  <c:v>0.64941130040123674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493-4092-8BC4-FA81B668D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rgbClr val="5F5F5F"/>
              </a:solidFill>
              <a:prstDash val="solid"/>
            </a:ln>
          </c:spPr>
        </c:hiLowLines>
        <c:marker val="1"/>
        <c:smooth val="0"/>
        <c:axId val="356834640"/>
        <c:axId val="356838952"/>
      </c:lineChart>
      <c:catAx>
        <c:axId val="356834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895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38952"/>
        <c:scaling>
          <c:orientation val="minMax"/>
          <c:max val="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4640"/>
        <c:crosses val="autoZero"/>
        <c:crossBetween val="between"/>
        <c:majorUnit val="0.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5999879613314204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4E8F"/>
            </a:solidFill>
          </c:spPr>
          <c:invertIfNegative val="0"/>
          <c:cat>
            <c:strRef>
              <c:f>pokryti!$C$12:$C$20</c:f>
              <c:strCache>
                <c:ptCount val="9"/>
                <c:pt idx="0">
                  <c:v>45-49</c:v>
                </c:pt>
                <c:pt idx="1">
                  <c:v>50-54</c:v>
                </c:pt>
                <c:pt idx="2">
                  <c:v>55-59</c:v>
                </c:pt>
                <c:pt idx="3">
                  <c:v>60-64</c:v>
                </c:pt>
                <c:pt idx="4">
                  <c:v>65-69</c:v>
                </c:pt>
                <c:pt idx="5">
                  <c:v>70-74</c:v>
                </c:pt>
                <c:pt idx="6">
                  <c:v>75-79</c:v>
                </c:pt>
                <c:pt idx="7">
                  <c:v>80-84</c:v>
                </c:pt>
                <c:pt idx="8">
                  <c:v>85+</c:v>
                </c:pt>
              </c:strCache>
            </c:strRef>
          </c:cat>
          <c:val>
            <c:numRef>
              <c:f>pokryti!$P$12:$P$20</c:f>
              <c:numCache>
                <c:formatCode>0.0%</c:formatCode>
                <c:ptCount val="9"/>
                <c:pt idx="0">
                  <c:v>0.61931316330853381</c:v>
                </c:pt>
                <c:pt idx="1">
                  <c:v>0.60567737213132378</c:v>
                </c:pt>
                <c:pt idx="2">
                  <c:v>0.61994157073883283</c:v>
                </c:pt>
                <c:pt idx="3">
                  <c:v>0.62157776149731137</c:v>
                </c:pt>
                <c:pt idx="4">
                  <c:v>0.5990708788277942</c:v>
                </c:pt>
                <c:pt idx="5">
                  <c:v>0.49435809494114896</c:v>
                </c:pt>
                <c:pt idx="6">
                  <c:v>0.36264754291088641</c:v>
                </c:pt>
                <c:pt idx="7">
                  <c:v>0.18669368550351501</c:v>
                </c:pt>
                <c:pt idx="8">
                  <c:v>4.8829151223391418E-2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CC-4663-8799-33FACDFCBB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6607728"/>
        <c:axId val="336601064"/>
      </c:barChart>
      <c:catAx>
        <c:axId val="336607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596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3366010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6601064"/>
        <c:scaling>
          <c:orientation val="minMax"/>
          <c:max val="1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6607728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917391757862645"/>
          <c:y val="0.10314585492438413"/>
          <c:w val="0.82094249642296968"/>
          <c:h val="0.57571500720776769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4E8F"/>
            </a:solidFill>
          </c:spPr>
          <c:invertIfNegative val="0"/>
          <c:cat>
            <c:strRef>
              <c:f>pokryti!$C$12:$C$20</c:f>
              <c:strCache>
                <c:ptCount val="9"/>
                <c:pt idx="0">
                  <c:v>45-49</c:v>
                </c:pt>
                <c:pt idx="1">
                  <c:v>50-54</c:v>
                </c:pt>
                <c:pt idx="2">
                  <c:v>55-59</c:v>
                </c:pt>
                <c:pt idx="3">
                  <c:v>60-64</c:v>
                </c:pt>
                <c:pt idx="4">
                  <c:v>65-69</c:v>
                </c:pt>
                <c:pt idx="5">
                  <c:v>70-74</c:v>
                </c:pt>
                <c:pt idx="6">
                  <c:v>75-79</c:v>
                </c:pt>
                <c:pt idx="7">
                  <c:v>80-84</c:v>
                </c:pt>
                <c:pt idx="8">
                  <c:v>85+</c:v>
                </c:pt>
              </c:strCache>
            </c:strRef>
          </c:cat>
          <c:val>
            <c:numRef>
              <c:f>pokryti!$P$29:$P$37</c:f>
              <c:numCache>
                <c:formatCode>0.0%</c:formatCode>
                <c:ptCount val="9"/>
                <c:pt idx="0">
                  <c:v>0.61522268271824221</c:v>
                </c:pt>
                <c:pt idx="1">
                  <c:v>0.58248703927277889</c:v>
                </c:pt>
                <c:pt idx="2">
                  <c:v>0.59064091166249089</c:v>
                </c:pt>
                <c:pt idx="3">
                  <c:v>0.60760862220420297</c:v>
                </c:pt>
                <c:pt idx="4">
                  <c:v>0.57822842700686006</c:v>
                </c:pt>
                <c:pt idx="5">
                  <c:v>0.46342000881445572</c:v>
                </c:pt>
                <c:pt idx="6">
                  <c:v>0.34467983813377767</c:v>
                </c:pt>
                <c:pt idx="7">
                  <c:v>0.1728102189781022</c:v>
                </c:pt>
                <c:pt idx="8">
                  <c:v>3.5857298871496177E-2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61E-4807-88C3-AE9323A1CA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16971344"/>
        <c:axId val="316972520"/>
      </c:barChart>
      <c:catAx>
        <c:axId val="316971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16972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16972520"/>
        <c:scaling>
          <c:orientation val="minMax"/>
          <c:max val="1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16971344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CC0000"/>
                </a:gs>
                <a:gs pos="65000">
                  <a:srgbClr val="FF0000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0.25410490813881248</c:v>
                </c:pt>
                <c:pt idx="1">
                  <c:v>0.24487733161812</c:v>
                </c:pt>
                <c:pt idx="2">
                  <c:v>0.23462337171984141</c:v>
                </c:pt>
                <c:pt idx="3">
                  <c:v>0.2309158573114278</c:v>
                </c:pt>
                <c:pt idx="4">
                  <c:v>0.22976923341472641</c:v>
                </c:pt>
                <c:pt idx="5">
                  <c:v>0.22694918059923855</c:v>
                </c:pt>
                <c:pt idx="6">
                  <c:v>0.22606180544984017</c:v>
                </c:pt>
                <c:pt idx="7">
                  <c:v>0.22581740714440088</c:v>
                </c:pt>
                <c:pt idx="8">
                  <c:v>0.22549652833844663</c:v>
                </c:pt>
                <c:pt idx="9">
                  <c:v>0.21980765902741725</c:v>
                </c:pt>
                <c:pt idx="10">
                  <c:v>0.21911266303789667</c:v>
                </c:pt>
                <c:pt idx="11">
                  <c:v>0.21171471927162366</c:v>
                </c:pt>
                <c:pt idx="12">
                  <c:v>0.20917276308384919</c:v>
                </c:pt>
                <c:pt idx="13">
                  <c:v>0.20322720147034976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C9-4A09-91FB-113220A5F46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FF5757"/>
                </a:gs>
                <a:gs pos="57000">
                  <a:srgbClr val="FF8B8B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0.13403141361256546</c:v>
                </c:pt>
                <c:pt idx="1">
                  <c:v>0.15166345889469343</c:v>
                </c:pt>
                <c:pt idx="2">
                  <c:v>0.1508179625888027</c:v>
                </c:pt>
                <c:pt idx="3">
                  <c:v>0.13176209135037137</c:v>
                </c:pt>
                <c:pt idx="4">
                  <c:v>0.15847511027095149</c:v>
                </c:pt>
                <c:pt idx="5">
                  <c:v>0.12680306905370844</c:v>
                </c:pt>
                <c:pt idx="6">
                  <c:v>0.14166480838456882</c:v>
                </c:pt>
                <c:pt idx="7">
                  <c:v>0.14027252948585825</c:v>
                </c:pt>
                <c:pt idx="8">
                  <c:v>0.1413162792917482</c:v>
                </c:pt>
                <c:pt idx="9">
                  <c:v>0.13703338806787083</c:v>
                </c:pt>
                <c:pt idx="10">
                  <c:v>0.13849016480595427</c:v>
                </c:pt>
                <c:pt idx="11">
                  <c:v>0.12949515905947442</c:v>
                </c:pt>
                <c:pt idx="12">
                  <c:v>0.14668279763267175</c:v>
                </c:pt>
                <c:pt idx="13">
                  <c:v>0.11729347185047408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0C9-4A09-91FB-113220A5F46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FF8B8B"/>
                </a:gs>
                <a:gs pos="78000">
                  <a:srgbClr val="FFBDBD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7.3828330700368622E-2</c:v>
                </c:pt>
                <c:pt idx="1">
                  <c:v>8.5775215227865104E-2</c:v>
                </c:pt>
                <c:pt idx="2">
                  <c:v>8.9361702127659579E-2</c:v>
                </c:pt>
                <c:pt idx="3">
                  <c:v>8.6209690487765347E-2</c:v>
                </c:pt>
                <c:pt idx="4">
                  <c:v>8.233879969090753E-2</c:v>
                </c:pt>
                <c:pt idx="5">
                  <c:v>7.138322635254285E-2</c:v>
                </c:pt>
                <c:pt idx="6">
                  <c:v>8.6987176662406906E-2</c:v>
                </c:pt>
                <c:pt idx="7">
                  <c:v>9.7706098802160801E-2</c:v>
                </c:pt>
                <c:pt idx="8">
                  <c:v>8.6145850251745981E-2</c:v>
                </c:pt>
                <c:pt idx="9">
                  <c:v>8.7848423043953766E-2</c:v>
                </c:pt>
                <c:pt idx="10">
                  <c:v>8.3183507131727202E-2</c:v>
                </c:pt>
                <c:pt idx="11">
                  <c:v>8.091014269186271E-2</c:v>
                </c:pt>
                <c:pt idx="12">
                  <c:v>8.7793011941618759E-2</c:v>
                </c:pt>
                <c:pt idx="13">
                  <c:v>9.239346873755476E-2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0C9-4A09-91FB-113220A5F46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FFBDBD"/>
                </a:gs>
                <a:gs pos="66000">
                  <a:srgbClr val="FFD9D9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4.1116611661166119E-2</c:v>
                </c:pt>
                <c:pt idx="1">
                  <c:v>4.4147514698022451E-2</c:v>
                </c:pt>
                <c:pt idx="2">
                  <c:v>5.1943544655252201E-2</c:v>
                </c:pt>
                <c:pt idx="3">
                  <c:v>6.7052528120563504E-2</c:v>
                </c:pt>
                <c:pt idx="4">
                  <c:v>4.9112160035963137E-2</c:v>
                </c:pt>
                <c:pt idx="5">
                  <c:v>4.3354720439963336E-2</c:v>
                </c:pt>
                <c:pt idx="6">
                  <c:v>5.0538475422658082E-2</c:v>
                </c:pt>
                <c:pt idx="7">
                  <c:v>4.5053868756121447E-2</c:v>
                </c:pt>
                <c:pt idx="8">
                  <c:v>5.1387224628998064E-2</c:v>
                </c:pt>
                <c:pt idx="9">
                  <c:v>5.0667197769368649E-2</c:v>
                </c:pt>
                <c:pt idx="10">
                  <c:v>4.6677740863787377E-2</c:v>
                </c:pt>
                <c:pt idx="11">
                  <c:v>4.6737213403880068E-2</c:v>
                </c:pt>
                <c:pt idx="12">
                  <c:v>5.6860682561944834E-2</c:v>
                </c:pt>
                <c:pt idx="13">
                  <c:v>4.5148686780985457E-2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0C9-4A09-91FB-113220A5F4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04289932686897"/>
          <c:y val="3.1843000363398467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94768518518519"/>
          <c:y val="9.0300659565156122E-2"/>
          <c:w val="0.67818240740740743"/>
          <c:h val="0.8750974957131608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501-4A23-9321-F84C95CDC849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0.82661754547547783</c:v>
                </c:pt>
                <c:pt idx="1">
                  <c:v>0.81186046511627907</c:v>
                </c:pt>
                <c:pt idx="2">
                  <c:v>0.7820421701018716</c:v>
                </c:pt>
                <c:pt idx="3">
                  <c:v>0.73097463284379172</c:v>
                </c:pt>
                <c:pt idx="4">
                  <c:v>0.69287211740041932</c:v>
                </c:pt>
                <c:pt idx="5">
                  <c:v>0.68818142171827301</c:v>
                </c:pt>
                <c:pt idx="6">
                  <c:v>0.66121617952864398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01-4A23-9321-F84C95CDC8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35099796974636"/>
          <c:y val="0.23201338988731987"/>
          <c:w val="0.8280346820809249"/>
          <c:h val="0.30897663737506575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podil_dg_12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4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14F0-4309-A41F-D4F40DF664E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691-4A14-A228-4FA532791535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3A2-4529-A9E1-0BF2156F0018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4.0799275097967679E-2</c:v>
                </c:pt>
                <c:pt idx="1">
                  <c:v>4.0528386124987811E-2</c:v>
                </c:pt>
                <c:pt idx="2">
                  <c:v>4.0148325620467343E-2</c:v>
                </c:pt>
                <c:pt idx="3">
                  <c:v>3.4836823885966435E-2</c:v>
                </c:pt>
                <c:pt idx="4">
                  <c:v>2.9026165973286621E-2</c:v>
                </c:pt>
                <c:pt idx="5">
                  <c:v>2.7246588948716607E-2</c:v>
                </c:pt>
                <c:pt idx="6">
                  <c:v>2.6873969375736158E-2</c:v>
                </c:pt>
                <c:pt idx="7">
                  <c:v>2.4413572128834795E-2</c:v>
                </c:pt>
                <c:pt idx="8">
                  <c:v>2.4299623160924242E-2</c:v>
                </c:pt>
                <c:pt idx="9">
                  <c:v>2.3735256140554498E-2</c:v>
                </c:pt>
                <c:pt idx="10">
                  <c:v>2.3491594982260004E-2</c:v>
                </c:pt>
                <c:pt idx="11">
                  <c:v>2.3035876059760266E-2</c:v>
                </c:pt>
                <c:pt idx="12">
                  <c:v>1.9340840222962105E-2</c:v>
                </c:pt>
                <c:pt idx="13">
                  <c:v>1.6880934703606736E-2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48-4E71-8180-C6D1A2F310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61584"/>
        <c:axId val="35265884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MinOfpodil_dg_12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2.2903412377096595E-2</c:v>
                </c:pt>
                <c:pt idx="1">
                  <c:v>2.6240169388989716E-2</c:v>
                </c:pt>
                <c:pt idx="3">
                  <c:v>2.3953029200872909E-2</c:v>
                </c:pt>
                <c:pt idx="4">
                  <c:v>2.4005053695514849E-2</c:v>
                </c:pt>
                <c:pt idx="5">
                  <c:v>1.591486037883226E-2</c:v>
                </c:pt>
                <c:pt idx="6">
                  <c:v>1.8505980591288641E-2</c:v>
                </c:pt>
                <c:pt idx="7">
                  <c:v>1.7848370722122156E-2</c:v>
                </c:pt>
                <c:pt idx="8">
                  <c:v>1.6690446958887748E-2</c:v>
                </c:pt>
                <c:pt idx="9">
                  <c:v>1.8515620925259484E-2</c:v>
                </c:pt>
                <c:pt idx="10">
                  <c:v>2.1478676516233159E-2</c:v>
                </c:pt>
                <c:pt idx="11">
                  <c:v>1.9445281881217965E-2</c:v>
                </c:pt>
                <c:pt idx="12">
                  <c:v>1.4160327677004094E-2</c:v>
                </c:pt>
                <c:pt idx="13">
                  <c:v>1.4502796614364204E-2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648-4E71-8180-C6D1A2F3109D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MaxOfpodil_dg_12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5.8854196837166188E-2</c:v>
                </c:pt>
                <c:pt idx="1">
                  <c:v>5.205539840564271E-2</c:v>
                </c:pt>
                <c:pt idx="3">
                  <c:v>4.9807704432255233E-2</c:v>
                </c:pt>
                <c:pt idx="4">
                  <c:v>3.3177371331348363E-2</c:v>
                </c:pt>
                <c:pt idx="5">
                  <c:v>3.7589343729694615E-2</c:v>
                </c:pt>
                <c:pt idx="6">
                  <c:v>3.2220561368543434E-2</c:v>
                </c:pt>
                <c:pt idx="7">
                  <c:v>3.1954730798036117E-2</c:v>
                </c:pt>
                <c:pt idx="8">
                  <c:v>3.5753308243292453E-2</c:v>
                </c:pt>
                <c:pt idx="9">
                  <c:v>2.5454713750173556E-2</c:v>
                </c:pt>
                <c:pt idx="10">
                  <c:v>2.7358490566037737E-2</c:v>
                </c:pt>
                <c:pt idx="11">
                  <c:v>2.6915682504806377E-2</c:v>
                </c:pt>
                <c:pt idx="12">
                  <c:v>2.2210593639165069E-2</c:v>
                </c:pt>
                <c:pt idx="13">
                  <c:v>1.9535617970137475E-2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648-4E71-8180-C6D1A2F310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61584"/>
        <c:axId val="352658840"/>
      </c:lineChart>
      <c:catAx>
        <c:axId val="3526615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88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2658840"/>
        <c:scaling>
          <c:orientation val="minMax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61584"/>
        <c:crosses val="autoZero"/>
        <c:crossBetween val="between"/>
        <c:majorUnit val="2.0000000000000004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61849710982838"/>
          <c:y val="2.8579354651211017E-2"/>
          <c:w val="0.8280346820809249"/>
          <c:h val="0.46136593222339073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podil_FA_12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4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1E2D-4BA7-9491-84BD5417970A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45B-493C-AEFA-E6583B97EA1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937-499F-AC8B-2E85D6C556B0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0.12487823884667834</c:v>
                </c:pt>
                <c:pt idx="1">
                  <c:v>0.10626091294587178</c:v>
                </c:pt>
                <c:pt idx="2">
                  <c:v>0.10295468689802327</c:v>
                </c:pt>
                <c:pt idx="3">
                  <c:v>9.1719888585656814E-2</c:v>
                </c:pt>
                <c:pt idx="4">
                  <c:v>9.0477277917332719E-2</c:v>
                </c:pt>
                <c:pt idx="5">
                  <c:v>8.974358974358973E-2</c:v>
                </c:pt>
                <c:pt idx="6">
                  <c:v>8.9049809178980324E-2</c:v>
                </c:pt>
                <c:pt idx="7">
                  <c:v>8.4078768530518058E-2</c:v>
                </c:pt>
                <c:pt idx="8">
                  <c:v>8.2114480298362241E-2</c:v>
                </c:pt>
                <c:pt idx="9">
                  <c:v>8.1623015728867751E-2</c:v>
                </c:pt>
                <c:pt idx="10">
                  <c:v>7.0413824787079901E-2</c:v>
                </c:pt>
                <c:pt idx="11">
                  <c:v>6.9497423542795964E-2</c:v>
                </c:pt>
                <c:pt idx="12">
                  <c:v>6.1847094801223239E-2</c:v>
                </c:pt>
                <c:pt idx="13">
                  <c:v>6.0659355245474597E-2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5B-493C-AEFA-E6583B97E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46768808"/>
        <c:axId val="44677116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9.9909828674481518E-2</c:v>
                </c:pt>
                <c:pt idx="1">
                  <c:v>7.5869565217391313E-2</c:v>
                </c:pt>
                <c:pt idx="2">
                  <c:v>7.1321695760598491E-2</c:v>
                </c:pt>
                <c:pt idx="3">
                  <c:v>6.6538214515093133E-2</c:v>
                </c:pt>
                <c:pt idx="4">
                  <c:v>2.3488335184891282E-2</c:v>
                </c:pt>
                <c:pt idx="5">
                  <c:v>8.0105455282904081E-2</c:v>
                </c:pt>
                <c:pt idx="6">
                  <c:v>5.9449140987183013E-2</c:v>
                </c:pt>
                <c:pt idx="7">
                  <c:v>4.6748199794262209E-2</c:v>
                </c:pt>
                <c:pt idx="8">
                  <c:v>4.4835078016985989E-2</c:v>
                </c:pt>
                <c:pt idx="9">
                  <c:v>2.7894736842105274E-2</c:v>
                </c:pt>
                <c:pt idx="11">
                  <c:v>4.0201750482124307E-2</c:v>
                </c:pt>
                <c:pt idx="12">
                  <c:v>3.3610900832702496E-2</c:v>
                </c:pt>
                <c:pt idx="13">
                  <c:v>4.9526852648396215E-2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45B-493C-AEFA-E6583B97EA15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0.14909990380651358</c:v>
                </c:pt>
                <c:pt idx="1">
                  <c:v>0.15273775216138336</c:v>
                </c:pt>
                <c:pt idx="2">
                  <c:v>0.12655130221989158</c:v>
                </c:pt>
                <c:pt idx="3">
                  <c:v>0.10239845548377517</c:v>
                </c:pt>
                <c:pt idx="4">
                  <c:v>0.17619160540668732</c:v>
                </c:pt>
                <c:pt idx="5">
                  <c:v>0.10235265583313119</c:v>
                </c:pt>
                <c:pt idx="6">
                  <c:v>0.12940623531254891</c:v>
                </c:pt>
                <c:pt idx="7">
                  <c:v>0.18043778347465989</c:v>
                </c:pt>
                <c:pt idx="8">
                  <c:v>0.12067304604713885</c:v>
                </c:pt>
                <c:pt idx="9">
                  <c:v>0.10958660014255166</c:v>
                </c:pt>
                <c:pt idx="11">
                  <c:v>0.13358156853618808</c:v>
                </c:pt>
                <c:pt idx="12">
                  <c:v>8.6802629361200048E-2</c:v>
                </c:pt>
                <c:pt idx="13">
                  <c:v>9.3375065206051086E-2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45B-493C-AEFA-E6583B97E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446768808"/>
        <c:axId val="446771160"/>
      </c:lineChart>
      <c:catAx>
        <c:axId val="446768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677116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6771160"/>
        <c:scaling>
          <c:orientation val="minMax"/>
          <c:max val="0.2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6768808"/>
        <c:crosses val="autoZero"/>
        <c:crossBetween val="between"/>
        <c:majorUnit val="5.000000000000001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Liberecký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21.321860592937252</c:v>
                </c:pt>
                <c:pt idx="1">
                  <c:v>23.026423996353365</c:v>
                </c:pt>
                <c:pt idx="2">
                  <c:v>22.894628639778716</c:v>
                </c:pt>
                <c:pt idx="3">
                  <c:v>26.459570240874928</c:v>
                </c:pt>
                <c:pt idx="4">
                  <c:v>24.011266825202597</c:v>
                </c:pt>
                <c:pt idx="5">
                  <c:v>29.900179401076407</c:v>
                </c:pt>
                <c:pt idx="6">
                  <c:v>33.452479149482173</c:v>
                </c:pt>
                <c:pt idx="7">
                  <c:v>32.048640679797451</c:v>
                </c:pt>
                <c:pt idx="8">
                  <c:v>31.488588809229348</c:v>
                </c:pt>
                <c:pt idx="9">
                  <c:v>30.956228802949948</c:v>
                </c:pt>
                <c:pt idx="10">
                  <c:v>23.619722468260999</c:v>
                </c:pt>
                <c:pt idx="11">
                  <c:v>41.568075717848693</c:v>
                </c:pt>
                <c:pt idx="12">
                  <c:v>30.084372991526237</c:v>
                </c:pt>
                <c:pt idx="13">
                  <c:v>37.706362835155048</c:v>
                </c:pt>
                <c:pt idx="14">
                  <c:v>27.677327731321206</c:v>
                </c:pt>
                <c:pt idx="15">
                  <c:v>39.018547421146238</c:v>
                </c:pt>
                <c:pt idx="16">
                  <c:v>34.031199803980293</c:v>
                </c:pt>
                <c:pt idx="17">
                  <c:v>33.598031336974636</c:v>
                </c:pt>
                <c:pt idx="18">
                  <c:v>42.205007419912597</c:v>
                </c:pt>
                <c:pt idx="19">
                  <c:v>31.315808583254665</c:v>
                </c:pt>
                <c:pt idx="20">
                  <c:v>35.868494295093278</c:v>
                </c:pt>
                <c:pt idx="21">
                  <c:v>33.226069264975628</c:v>
                </c:pt>
                <c:pt idx="22">
                  <c:v>43.291226918940595</c:v>
                </c:pt>
                <c:pt idx="23">
                  <c:v>45.141992084192097</c:v>
                </c:pt>
                <c:pt idx="24">
                  <c:v>44.23124276112393</c:v>
                </c:pt>
                <c:pt idx="25">
                  <c:v>36.893982181573051</c:v>
                </c:pt>
                <c:pt idx="26">
                  <c:v>32.236095346197501</c:v>
                </c:pt>
                <c:pt idx="27">
                  <c:v>32.561799582123577</c:v>
                </c:pt>
                <c:pt idx="28">
                  <c:v>27.392093115154566</c:v>
                </c:pt>
                <c:pt idx="29">
                  <c:v>28.613070808408665</c:v>
                </c:pt>
                <c:pt idx="30">
                  <c:v>29.431044400743801</c:v>
                </c:pt>
                <c:pt idx="31">
                  <c:v>30.880496952229212</c:v>
                </c:pt>
                <c:pt idx="32">
                  <c:v>24.602446825166066</c:v>
                </c:pt>
                <c:pt idx="33">
                  <c:v>32.217792275784298</c:v>
                </c:pt>
                <c:pt idx="34">
                  <c:v>29.081863207863734</c:v>
                </c:pt>
                <c:pt idx="35">
                  <c:v>34.448048316743098</c:v>
                </c:pt>
                <c:pt idx="36">
                  <c:v>24.556750650753891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65F-4854-8214-04217DBB2257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Sheet1!$B$3:$AL$3</c:f>
              <c:numCache>
                <c:formatCode>General</c:formatCode>
                <c:ptCount val="37"/>
                <c:pt idx="0">
                  <c:v>20.979703265032118</c:v>
                </c:pt>
                <c:pt idx="1">
                  <c:v>23.913106924539086</c:v>
                </c:pt>
                <c:pt idx="2">
                  <c:v>26.973444136379538</c:v>
                </c:pt>
                <c:pt idx="3">
                  <c:v>30.522504658302157</c:v>
                </c:pt>
                <c:pt idx="4">
                  <c:v>30.471952456986802</c:v>
                </c:pt>
                <c:pt idx="5">
                  <c:v>29.427936695735053</c:v>
                </c:pt>
                <c:pt idx="6">
                  <c:v>32.227725051465704</c:v>
                </c:pt>
                <c:pt idx="7">
                  <c:v>33.328329700219754</c:v>
                </c:pt>
                <c:pt idx="8">
                  <c:v>32.448211958931232</c:v>
                </c:pt>
                <c:pt idx="9">
                  <c:v>33.921563658310177</c:v>
                </c:pt>
                <c:pt idx="10">
                  <c:v>34.189131798821464</c:v>
                </c:pt>
                <c:pt idx="11">
                  <c:v>36.323674666546026</c:v>
                </c:pt>
                <c:pt idx="12">
                  <c:v>36.996724923322212</c:v>
                </c:pt>
                <c:pt idx="13">
                  <c:v>38.31636102970139</c:v>
                </c:pt>
                <c:pt idx="14">
                  <c:v>37.348859420398384</c:v>
                </c:pt>
                <c:pt idx="15">
                  <c:v>38.62090055428807</c:v>
                </c:pt>
                <c:pt idx="16">
                  <c:v>35.693493257287827</c:v>
                </c:pt>
                <c:pt idx="17">
                  <c:v>36.70809095067154</c:v>
                </c:pt>
                <c:pt idx="18">
                  <c:v>36.179922204656563</c:v>
                </c:pt>
                <c:pt idx="19">
                  <c:v>35.890416614819692</c:v>
                </c:pt>
                <c:pt idx="20">
                  <c:v>36.771001618189565</c:v>
                </c:pt>
                <c:pt idx="21">
                  <c:v>36.08985745364226</c:v>
                </c:pt>
                <c:pt idx="22">
                  <c:v>37.527386398012595</c:v>
                </c:pt>
                <c:pt idx="23">
                  <c:v>37.050044502090586</c:v>
                </c:pt>
                <c:pt idx="24">
                  <c:v>38.164782081577506</c:v>
                </c:pt>
                <c:pt idx="25">
                  <c:v>36.546382146596386</c:v>
                </c:pt>
                <c:pt idx="26">
                  <c:v>36.336946470671762</c:v>
                </c:pt>
                <c:pt idx="27">
                  <c:v>31.850828917822586</c:v>
                </c:pt>
                <c:pt idx="28">
                  <c:v>31.224371562497652</c:v>
                </c:pt>
                <c:pt idx="29">
                  <c:v>30.088094270286948</c:v>
                </c:pt>
                <c:pt idx="30">
                  <c:v>30.897242864463781</c:v>
                </c:pt>
                <c:pt idx="31">
                  <c:v>32.281227315420153</c:v>
                </c:pt>
                <c:pt idx="32">
                  <c:v>31.374027204160967</c:v>
                </c:pt>
                <c:pt idx="33">
                  <c:v>31.631477582592368</c:v>
                </c:pt>
                <c:pt idx="34">
                  <c:v>29.520297958954277</c:v>
                </c:pt>
                <c:pt idx="35">
                  <c:v>30.003542991403584</c:v>
                </c:pt>
                <c:pt idx="36">
                  <c:v>31.364755917049621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65F-4854-8214-04217DBB22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80867136"/>
        <c:axId val="380865568"/>
      </c:lineChart>
      <c:catAx>
        <c:axId val="3808671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380865568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380865568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380867136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Liberecký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53.109565032662381</c:v>
                </c:pt>
                <c:pt idx="1">
                  <c:v>46.456161188511437</c:v>
                </c:pt>
                <c:pt idx="2">
                  <c:v>50.900026639266279</c:v>
                </c:pt>
                <c:pt idx="3">
                  <c:v>47.381912428749445</c:v>
                </c:pt>
                <c:pt idx="4">
                  <c:v>47.932556074041699</c:v>
                </c:pt>
                <c:pt idx="5">
                  <c:v>48.125443875453222</c:v>
                </c:pt>
                <c:pt idx="6">
                  <c:v>51.526531521703809</c:v>
                </c:pt>
                <c:pt idx="7">
                  <c:v>58.642901669244793</c:v>
                </c:pt>
                <c:pt idx="8">
                  <c:v>53.360320161920974</c:v>
                </c:pt>
                <c:pt idx="9">
                  <c:v>63.238933186692329</c:v>
                </c:pt>
                <c:pt idx="10">
                  <c:v>50.81998736367882</c:v>
                </c:pt>
                <c:pt idx="11">
                  <c:v>56.588188584702024</c:v>
                </c:pt>
                <c:pt idx="12">
                  <c:v>62.82293492363371</c:v>
                </c:pt>
                <c:pt idx="13">
                  <c:v>52.235924689423356</c:v>
                </c:pt>
                <c:pt idx="14">
                  <c:v>74.00031061858779</c:v>
                </c:pt>
                <c:pt idx="15">
                  <c:v>76.578403978430416</c:v>
                </c:pt>
                <c:pt idx="16">
                  <c:v>74.04984508590691</c:v>
                </c:pt>
                <c:pt idx="17">
                  <c:v>80.309623089243502</c:v>
                </c:pt>
                <c:pt idx="18">
                  <c:v>94.82414431418097</c:v>
                </c:pt>
                <c:pt idx="19">
                  <c:v>79.859882206673745</c:v>
                </c:pt>
                <c:pt idx="20">
                  <c:v>86.719243045434524</c:v>
                </c:pt>
                <c:pt idx="21">
                  <c:v>80.779476567144528</c:v>
                </c:pt>
                <c:pt idx="22">
                  <c:v>88.955050468375575</c:v>
                </c:pt>
                <c:pt idx="23">
                  <c:v>83.087777924076846</c:v>
                </c:pt>
                <c:pt idx="24">
                  <c:v>90.120023485824305</c:v>
                </c:pt>
                <c:pt idx="25">
                  <c:v>105.72173310730757</c:v>
                </c:pt>
                <c:pt idx="26">
                  <c:v>130.41019935433272</c:v>
                </c:pt>
                <c:pt idx="27">
                  <c:v>113.0860639665849</c:v>
                </c:pt>
                <c:pt idx="28">
                  <c:v>101.11684005320021</c:v>
                </c:pt>
                <c:pt idx="29">
                  <c:v>117.59364358683315</c:v>
                </c:pt>
                <c:pt idx="30">
                  <c:v>114.87079297026928</c:v>
                </c:pt>
                <c:pt idx="31">
                  <c:v>103.28166256533687</c:v>
                </c:pt>
                <c:pt idx="32">
                  <c:v>106.85193630015112</c:v>
                </c:pt>
                <c:pt idx="33">
                  <c:v>137.79079878530055</c:v>
                </c:pt>
                <c:pt idx="34">
                  <c:v>123.52198780891685</c:v>
                </c:pt>
                <c:pt idx="35">
                  <c:v>137.32638500592694</c:v>
                </c:pt>
                <c:pt idx="36">
                  <c:v>125.7388837429915</c:v>
                </c:pt>
                <c:pt idx="37">
                  <c:v>132.88174419593122</c:v>
                </c:pt>
                <c:pt idx="38">
                  <c:v>141.8185885247735</c:v>
                </c:pt>
                <c:pt idx="39">
                  <c:v>120.55132137642819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4BF-4E76-ADB4-1E499E75998D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53.608481732163966</c:v>
                </c:pt>
                <c:pt idx="1">
                  <c:v>52.263773981489855</c:v>
                </c:pt>
                <c:pt idx="2">
                  <c:v>52.269033384397325</c:v>
                </c:pt>
                <c:pt idx="3">
                  <c:v>53.257615904870953</c:v>
                </c:pt>
                <c:pt idx="4">
                  <c:v>55.621510122116888</c:v>
                </c:pt>
                <c:pt idx="5">
                  <c:v>57.426725905416134</c:v>
                </c:pt>
                <c:pt idx="6">
                  <c:v>56.794802260057004</c:v>
                </c:pt>
                <c:pt idx="7">
                  <c:v>60.323562883695637</c:v>
                </c:pt>
                <c:pt idx="8">
                  <c:v>58.818289819700333</c:v>
                </c:pt>
                <c:pt idx="9">
                  <c:v>60.809864878450739</c:v>
                </c:pt>
                <c:pt idx="10">
                  <c:v>66.957253129415562</c:v>
                </c:pt>
                <c:pt idx="11">
                  <c:v>63.319080280969978</c:v>
                </c:pt>
                <c:pt idx="12">
                  <c:v>66.848194901628403</c:v>
                </c:pt>
                <c:pt idx="13">
                  <c:v>65.468150786650426</c:v>
                </c:pt>
                <c:pt idx="14">
                  <c:v>72.590799761737799</c:v>
                </c:pt>
                <c:pt idx="15">
                  <c:v>76.385804258692261</c:v>
                </c:pt>
                <c:pt idx="16">
                  <c:v>78.834595458457329</c:v>
                </c:pt>
                <c:pt idx="17">
                  <c:v>87.473474783592991</c:v>
                </c:pt>
                <c:pt idx="18">
                  <c:v>86.619279643942036</c:v>
                </c:pt>
                <c:pt idx="19">
                  <c:v>86.441641704488816</c:v>
                </c:pt>
                <c:pt idx="20">
                  <c:v>87.151015725912416</c:v>
                </c:pt>
                <c:pt idx="21">
                  <c:v>90.024270619009528</c:v>
                </c:pt>
                <c:pt idx="22">
                  <c:v>97.140869032934148</c:v>
                </c:pt>
                <c:pt idx="23">
                  <c:v>95.198776752610428</c:v>
                </c:pt>
                <c:pt idx="24">
                  <c:v>100.62454708944736</c:v>
                </c:pt>
                <c:pt idx="25">
                  <c:v>106.48992700016196</c:v>
                </c:pt>
                <c:pt idx="26">
                  <c:v>113.93987383494903</c:v>
                </c:pt>
                <c:pt idx="27">
                  <c:v>110.73135221566807</c:v>
                </c:pt>
                <c:pt idx="28">
                  <c:v>109.39118038138325</c:v>
                </c:pt>
                <c:pt idx="29">
                  <c:v>114.83541019254204</c:v>
                </c:pt>
                <c:pt idx="30">
                  <c:v>127.36539801781674</c:v>
                </c:pt>
                <c:pt idx="31">
                  <c:v>123.29864794709162</c:v>
                </c:pt>
                <c:pt idx="32">
                  <c:v>114.84777240444316</c:v>
                </c:pt>
                <c:pt idx="33">
                  <c:v>124.93314154017622</c:v>
                </c:pt>
                <c:pt idx="34">
                  <c:v>125.30730324872658</c:v>
                </c:pt>
                <c:pt idx="35">
                  <c:v>130.02084933118914</c:v>
                </c:pt>
                <c:pt idx="36">
                  <c:v>135.72371586857008</c:v>
                </c:pt>
                <c:pt idx="37">
                  <c:v>133.20544316203654</c:v>
                </c:pt>
                <c:pt idx="38">
                  <c:v>133.96236970182929</c:v>
                </c:pt>
                <c:pt idx="39">
                  <c:v>134.39379093240254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4BF-4E76-ADB4-1E499E7599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80862824"/>
        <c:axId val="380864784"/>
      </c:lineChart>
      <c:catAx>
        <c:axId val="3808628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380864784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380864784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380862824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703770050814954"/>
          <c:y val="6.4814814814814811E-2"/>
          <c:w val="0.82619365384929622"/>
          <c:h val="0.7214921253965148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0">
                  <c:v>15.77424023</c:v>
                </c:pt>
                <c:pt idx="1">
                  <c:v>13.86887608</c:v>
                </c:pt>
                <c:pt idx="2">
                  <c:v>13.69572891</c:v>
                </c:pt>
                <c:pt idx="3">
                  <c:v>14.522681110000001</c:v>
                </c:pt>
                <c:pt idx="4">
                  <c:v>14.18277104</c:v>
                </c:pt>
                <c:pt idx="5">
                  <c:v>13.145695359999999</c:v>
                </c:pt>
                <c:pt idx="6">
                  <c:v>12.62075413</c:v>
                </c:pt>
                <c:pt idx="7">
                  <c:v>12.396166129999999</c:v>
                </c:pt>
                <c:pt idx="8">
                  <c:v>14.833127319999999</c:v>
                </c:pt>
                <c:pt idx="9">
                  <c:v>14.057239060000001</c:v>
                </c:pt>
                <c:pt idx="10">
                  <c:v>13.374851720000001</c:v>
                </c:pt>
                <c:pt idx="11">
                  <c:v>13.900589719999999</c:v>
                </c:pt>
                <c:pt idx="12">
                  <c:v>14.023515919999999</c:v>
                </c:pt>
                <c:pt idx="13">
                  <c:v>15.242794079999999</c:v>
                </c:pt>
                <c:pt idx="14">
                  <c:v>15.240443900000001</c:v>
                </c:pt>
                <c:pt idx="15">
                  <c:v>16.328479349999999</c:v>
                </c:pt>
                <c:pt idx="16">
                  <c:v>19.337491929999999</c:v>
                </c:pt>
                <c:pt idx="17">
                  <c:v>19.239130429999999</c:v>
                </c:pt>
                <c:pt idx="18">
                  <c:v>19.685726760000001</c:v>
                </c:pt>
                <c:pt idx="19">
                  <c:v>21.764578369999999</c:v>
                </c:pt>
                <c:pt idx="20">
                  <c:v>22.14285714</c:v>
                </c:pt>
                <c:pt idx="21">
                  <c:v>24.702671089999999</c:v>
                </c:pt>
                <c:pt idx="22">
                  <c:v>27.31075697</c:v>
                </c:pt>
                <c:pt idx="23">
                  <c:v>29.386131110000001</c:v>
                </c:pt>
                <c:pt idx="24">
                  <c:v>30.577474890000001</c:v>
                </c:pt>
                <c:pt idx="25">
                  <c:v>34.680529929999999</c:v>
                </c:pt>
                <c:pt idx="26">
                  <c:v>35.242366740000001</c:v>
                </c:pt>
                <c:pt idx="27">
                  <c:v>35.257192680000003</c:v>
                </c:pt>
                <c:pt idx="28">
                  <c:v>36.466103099999998</c:v>
                </c:pt>
                <c:pt idx="29">
                  <c:v>39.47603453</c:v>
                </c:pt>
                <c:pt idx="30">
                  <c:v>39.816933640000002</c:v>
                </c:pt>
                <c:pt idx="31">
                  <c:v>38.686012390000002</c:v>
                </c:pt>
                <c:pt idx="32">
                  <c:v>41.063956959999999</c:v>
                </c:pt>
                <c:pt idx="33">
                  <c:v>43.324372760000003</c:v>
                </c:pt>
                <c:pt idx="34">
                  <c:v>45.01006615</c:v>
                </c:pt>
                <c:pt idx="35">
                  <c:v>47.217630849999999</c:v>
                </c:pt>
                <c:pt idx="36">
                  <c:v>47.392767030000002</c:v>
                </c:pt>
                <c:pt idx="37">
                  <c:v>46.464365260000001</c:v>
                </c:pt>
                <c:pt idx="38">
                  <c:v>47.326869809999998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C1-4F1A-861F-2B7726C78D2D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0">
                  <c:v>34.623733719999997</c:v>
                </c:pt>
                <c:pt idx="1">
                  <c:v>36.815561959999997</c:v>
                </c:pt>
                <c:pt idx="2">
                  <c:v>36.674902930000002</c:v>
                </c:pt>
                <c:pt idx="3">
                  <c:v>36.932972239999998</c:v>
                </c:pt>
                <c:pt idx="4">
                  <c:v>41.008843759999998</c:v>
                </c:pt>
                <c:pt idx="5">
                  <c:v>42.947019869999998</c:v>
                </c:pt>
                <c:pt idx="6">
                  <c:v>41.50825802</c:v>
                </c:pt>
                <c:pt idx="7">
                  <c:v>43.067092649999999</c:v>
                </c:pt>
                <c:pt idx="8">
                  <c:v>42.521631640000003</c:v>
                </c:pt>
                <c:pt idx="9">
                  <c:v>42.087542089999999</c:v>
                </c:pt>
                <c:pt idx="10">
                  <c:v>43.80189798</c:v>
                </c:pt>
                <c:pt idx="11">
                  <c:v>42.516147150000002</c:v>
                </c:pt>
                <c:pt idx="12">
                  <c:v>41.468310870000003</c:v>
                </c:pt>
                <c:pt idx="13">
                  <c:v>41.236042589999997</c:v>
                </c:pt>
                <c:pt idx="14">
                  <c:v>41.528976569999998</c:v>
                </c:pt>
                <c:pt idx="15">
                  <c:v>41.441871570000004</c:v>
                </c:pt>
                <c:pt idx="16">
                  <c:v>42.912454289999999</c:v>
                </c:pt>
                <c:pt idx="17">
                  <c:v>43.304347829999998</c:v>
                </c:pt>
                <c:pt idx="18">
                  <c:v>42.295940639999998</c:v>
                </c:pt>
                <c:pt idx="19">
                  <c:v>41.122913509999997</c:v>
                </c:pt>
                <c:pt idx="20">
                  <c:v>42.289915970000003</c:v>
                </c:pt>
                <c:pt idx="21">
                  <c:v>41.704035869999998</c:v>
                </c:pt>
                <c:pt idx="22">
                  <c:v>39.960159359999999</c:v>
                </c:pt>
                <c:pt idx="23">
                  <c:v>39.768851840000004</c:v>
                </c:pt>
                <c:pt idx="24">
                  <c:v>38.701578189999999</c:v>
                </c:pt>
                <c:pt idx="25">
                  <c:v>38.353177930000001</c:v>
                </c:pt>
                <c:pt idx="26">
                  <c:v>35.708124890000001</c:v>
                </c:pt>
                <c:pt idx="27">
                  <c:v>34.612031389999999</c:v>
                </c:pt>
                <c:pt idx="28">
                  <c:v>34.675948949999999</c:v>
                </c:pt>
                <c:pt idx="29">
                  <c:v>34.310806790000001</c:v>
                </c:pt>
                <c:pt idx="30">
                  <c:v>34.24866514</c:v>
                </c:pt>
                <c:pt idx="31">
                  <c:v>35.392892080000003</c:v>
                </c:pt>
                <c:pt idx="32">
                  <c:v>34.832635979999999</c:v>
                </c:pt>
                <c:pt idx="33">
                  <c:v>33.721624849999998</c:v>
                </c:pt>
                <c:pt idx="34">
                  <c:v>32.197296520000002</c:v>
                </c:pt>
                <c:pt idx="35">
                  <c:v>31.584022040000001</c:v>
                </c:pt>
                <c:pt idx="36">
                  <c:v>31.272778250000002</c:v>
                </c:pt>
                <c:pt idx="37">
                  <c:v>30.804565700000001</c:v>
                </c:pt>
                <c:pt idx="38">
                  <c:v>29.778393350000002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C1-4F1A-861F-2B7726C78D2D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6547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0">
                  <c:v>27.96671491</c:v>
                </c:pt>
                <c:pt idx="1">
                  <c:v>29.178674350000001</c:v>
                </c:pt>
                <c:pt idx="2">
                  <c:v>29.721143659999999</c:v>
                </c:pt>
                <c:pt idx="3">
                  <c:v>27.657413680000001</c:v>
                </c:pt>
                <c:pt idx="4">
                  <c:v>30.265312810000001</c:v>
                </c:pt>
                <c:pt idx="5">
                  <c:v>29.470198679999999</c:v>
                </c:pt>
                <c:pt idx="6">
                  <c:v>31.754440639999999</c:v>
                </c:pt>
                <c:pt idx="7">
                  <c:v>29.648562299999998</c:v>
                </c:pt>
                <c:pt idx="8">
                  <c:v>28.893695919999999</c:v>
                </c:pt>
                <c:pt idx="9">
                  <c:v>28.703703699999998</c:v>
                </c:pt>
                <c:pt idx="10">
                  <c:v>27.72835113</c:v>
                </c:pt>
                <c:pt idx="11">
                  <c:v>26.228587480000002</c:v>
                </c:pt>
                <c:pt idx="12">
                  <c:v>25.810151990000001</c:v>
                </c:pt>
                <c:pt idx="13">
                  <c:v>23.630225920000001</c:v>
                </c:pt>
                <c:pt idx="14">
                  <c:v>23.822441430000001</c:v>
                </c:pt>
                <c:pt idx="15">
                  <c:v>22.487467179999999</c:v>
                </c:pt>
                <c:pt idx="16">
                  <c:v>20.025811999999998</c:v>
                </c:pt>
                <c:pt idx="17">
                  <c:v>16.456521739999999</c:v>
                </c:pt>
                <c:pt idx="18">
                  <c:v>15.62636403</c:v>
                </c:pt>
                <c:pt idx="19">
                  <c:v>13.852156949999999</c:v>
                </c:pt>
                <c:pt idx="20">
                  <c:v>12.68907563</c:v>
                </c:pt>
                <c:pt idx="21">
                  <c:v>12.67303568</c:v>
                </c:pt>
                <c:pt idx="22">
                  <c:v>13.067729079999999</c:v>
                </c:pt>
                <c:pt idx="23">
                  <c:v>11.841606669999999</c:v>
                </c:pt>
                <c:pt idx="24">
                  <c:v>10.975609759999999</c:v>
                </c:pt>
                <c:pt idx="25">
                  <c:v>10.09558947</c:v>
                </c:pt>
                <c:pt idx="26">
                  <c:v>10.919441089999999</c:v>
                </c:pt>
                <c:pt idx="27">
                  <c:v>12.72885789</c:v>
                </c:pt>
                <c:pt idx="28">
                  <c:v>14.30465772</c:v>
                </c:pt>
                <c:pt idx="29">
                  <c:v>13.739208100000001</c:v>
                </c:pt>
                <c:pt idx="30">
                  <c:v>14.03508772</c:v>
                </c:pt>
                <c:pt idx="31">
                  <c:v>14.003912619999999</c:v>
                </c:pt>
                <c:pt idx="32">
                  <c:v>14.21099821</c:v>
                </c:pt>
                <c:pt idx="33">
                  <c:v>12.858422940000001</c:v>
                </c:pt>
                <c:pt idx="34">
                  <c:v>12.539545589999999</c:v>
                </c:pt>
                <c:pt idx="35">
                  <c:v>10.95041322</c:v>
                </c:pt>
                <c:pt idx="36">
                  <c:v>11.36809644</c:v>
                </c:pt>
                <c:pt idx="37">
                  <c:v>10.74610245</c:v>
                </c:pt>
                <c:pt idx="38">
                  <c:v>10.249307480000001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C1-4F1A-861F-2B7726C78D2D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6547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0">
                  <c:v>8.3212735169999998</c:v>
                </c:pt>
                <c:pt idx="1">
                  <c:v>8.7175792510000001</c:v>
                </c:pt>
                <c:pt idx="2">
                  <c:v>9.2481468410000005</c:v>
                </c:pt>
                <c:pt idx="3">
                  <c:v>8.8016249149999997</c:v>
                </c:pt>
                <c:pt idx="4">
                  <c:v>9.531608254</c:v>
                </c:pt>
                <c:pt idx="5">
                  <c:v>10.827814569999999</c:v>
                </c:pt>
                <c:pt idx="6">
                  <c:v>10.501713929999999</c:v>
                </c:pt>
                <c:pt idx="7">
                  <c:v>10.76677316</c:v>
                </c:pt>
                <c:pt idx="8">
                  <c:v>10.135970329999999</c:v>
                </c:pt>
                <c:pt idx="9">
                  <c:v>9.5117845120000002</c:v>
                </c:pt>
                <c:pt idx="10">
                  <c:v>9.9347568210000006</c:v>
                </c:pt>
                <c:pt idx="11">
                  <c:v>10.50266779</c:v>
                </c:pt>
                <c:pt idx="12">
                  <c:v>10.037281330000001</c:v>
                </c:pt>
                <c:pt idx="13">
                  <c:v>11.737211110000001</c:v>
                </c:pt>
                <c:pt idx="14">
                  <c:v>10.28360049</c:v>
                </c:pt>
                <c:pt idx="15">
                  <c:v>11.00501313</c:v>
                </c:pt>
                <c:pt idx="16">
                  <c:v>9.3783609380000001</c:v>
                </c:pt>
                <c:pt idx="17">
                  <c:v>10.434782609999999</c:v>
                </c:pt>
                <c:pt idx="18">
                  <c:v>9.3627237010000002</c:v>
                </c:pt>
                <c:pt idx="19">
                  <c:v>9.2998048989999997</c:v>
                </c:pt>
                <c:pt idx="20">
                  <c:v>9.1176470589999994</c:v>
                </c:pt>
                <c:pt idx="21">
                  <c:v>8.0717488789999994</c:v>
                </c:pt>
                <c:pt idx="22">
                  <c:v>8.7450199200000007</c:v>
                </c:pt>
                <c:pt idx="23">
                  <c:v>8.1659719590000002</c:v>
                </c:pt>
                <c:pt idx="24">
                  <c:v>9.0028694399999996</c:v>
                </c:pt>
                <c:pt idx="25">
                  <c:v>8.3179607579999999</c:v>
                </c:pt>
                <c:pt idx="26">
                  <c:v>9.2116612040000003</c:v>
                </c:pt>
                <c:pt idx="27">
                  <c:v>7.5675675680000003</c:v>
                </c:pt>
                <c:pt idx="28">
                  <c:v>8.8347422509999998</c:v>
                </c:pt>
                <c:pt idx="29">
                  <c:v>7.9487942839999999</c:v>
                </c:pt>
                <c:pt idx="30">
                  <c:v>7.8413424870000004</c:v>
                </c:pt>
                <c:pt idx="31">
                  <c:v>8.4121291159999991</c:v>
                </c:pt>
                <c:pt idx="32">
                  <c:v>7.4267782430000002</c:v>
                </c:pt>
                <c:pt idx="33">
                  <c:v>7.8255675030000003</c:v>
                </c:pt>
                <c:pt idx="34">
                  <c:v>7.5064710960000003</c:v>
                </c:pt>
                <c:pt idx="35">
                  <c:v>6.749311295</c:v>
                </c:pt>
                <c:pt idx="36">
                  <c:v>6.6722736190000003</c:v>
                </c:pt>
                <c:pt idx="37">
                  <c:v>6.8903118040000004</c:v>
                </c:pt>
                <c:pt idx="38">
                  <c:v>6.4265927979999997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CC1-4F1A-861F-2B7726C78D2D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0">
                  <c:v>2.713458755</c:v>
                </c:pt>
                <c:pt idx="1">
                  <c:v>2.0893371759999999</c:v>
                </c:pt>
                <c:pt idx="2">
                  <c:v>2.435580657</c:v>
                </c:pt>
                <c:pt idx="3">
                  <c:v>2.5050778610000002</c:v>
                </c:pt>
                <c:pt idx="4">
                  <c:v>2.030789387</c:v>
                </c:pt>
                <c:pt idx="5">
                  <c:v>2.3178807950000002</c:v>
                </c:pt>
                <c:pt idx="6">
                  <c:v>2.056715488</c:v>
                </c:pt>
                <c:pt idx="7">
                  <c:v>2.204472843</c:v>
                </c:pt>
                <c:pt idx="8">
                  <c:v>1.8541409149999999</c:v>
                </c:pt>
                <c:pt idx="9">
                  <c:v>3.7598204260000001</c:v>
                </c:pt>
                <c:pt idx="10">
                  <c:v>3.1731909850000002</c:v>
                </c:pt>
                <c:pt idx="11">
                  <c:v>4.0718899190000002</c:v>
                </c:pt>
                <c:pt idx="12">
                  <c:v>4.8752509320000001</c:v>
                </c:pt>
                <c:pt idx="13">
                  <c:v>4.5702414960000004</c:v>
                </c:pt>
                <c:pt idx="14">
                  <c:v>5.104808878</c:v>
                </c:pt>
                <c:pt idx="15">
                  <c:v>4.631176892</c:v>
                </c:pt>
                <c:pt idx="16">
                  <c:v>4.2159604220000002</c:v>
                </c:pt>
                <c:pt idx="17">
                  <c:v>4.9565217390000003</c:v>
                </c:pt>
                <c:pt idx="18">
                  <c:v>5.9580969010000002</c:v>
                </c:pt>
                <c:pt idx="19">
                  <c:v>5.7879904619999998</c:v>
                </c:pt>
                <c:pt idx="20">
                  <c:v>5.7563025210000003</c:v>
                </c:pt>
                <c:pt idx="21">
                  <c:v>5.6346266329999999</c:v>
                </c:pt>
                <c:pt idx="22">
                  <c:v>4.9800796810000003</c:v>
                </c:pt>
                <c:pt idx="23">
                  <c:v>4.9640015159999997</c:v>
                </c:pt>
                <c:pt idx="24">
                  <c:v>5.0932568150000002</c:v>
                </c:pt>
                <c:pt idx="25">
                  <c:v>3.9409693109999999</c:v>
                </c:pt>
                <c:pt idx="26">
                  <c:v>4.3988269789999999</c:v>
                </c:pt>
                <c:pt idx="27">
                  <c:v>5.7018308629999996</c:v>
                </c:pt>
                <c:pt idx="28">
                  <c:v>4.1936018559999999</c:v>
                </c:pt>
                <c:pt idx="29">
                  <c:v>2.9324203629999999</c:v>
                </c:pt>
                <c:pt idx="30">
                  <c:v>2.7154843629999998</c:v>
                </c:pt>
                <c:pt idx="31">
                  <c:v>2.5921095529999998</c:v>
                </c:pt>
                <c:pt idx="32">
                  <c:v>1.3448894199999999</c:v>
                </c:pt>
                <c:pt idx="33">
                  <c:v>1.2246117080000001</c:v>
                </c:pt>
                <c:pt idx="34">
                  <c:v>1.0641357490000001</c:v>
                </c:pt>
                <c:pt idx="35">
                  <c:v>1.336088154</c:v>
                </c:pt>
                <c:pt idx="36">
                  <c:v>1.1494252869999999</c:v>
                </c:pt>
                <c:pt idx="37">
                  <c:v>1.3502227170000001</c:v>
                </c:pt>
                <c:pt idx="38">
                  <c:v>1.88365651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CC1-4F1A-861F-2B7726C78D2D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0">
                  <c:v>10.60057887</c:v>
                </c:pt>
                <c:pt idx="1">
                  <c:v>9.3299711819999995</c:v>
                </c:pt>
                <c:pt idx="2">
                  <c:v>8.2244969999999995</c:v>
                </c:pt>
                <c:pt idx="3">
                  <c:v>9.5802301960000005</c:v>
                </c:pt>
                <c:pt idx="4">
                  <c:v>2.980674746</c:v>
                </c:pt>
                <c:pt idx="5">
                  <c:v>1.2913907280000001</c:v>
                </c:pt>
                <c:pt idx="6">
                  <c:v>1.5581177939999999</c:v>
                </c:pt>
                <c:pt idx="7">
                  <c:v>1.9169329070000001</c:v>
                </c:pt>
                <c:pt idx="8">
                  <c:v>1.761433869</c:v>
                </c:pt>
                <c:pt idx="9">
                  <c:v>1.8799102130000001</c:v>
                </c:pt>
                <c:pt idx="10">
                  <c:v>1.9869513640000001</c:v>
                </c:pt>
                <c:pt idx="11">
                  <c:v>2.7801179440000001</c:v>
                </c:pt>
                <c:pt idx="12">
                  <c:v>3.7854889589999998</c:v>
                </c:pt>
                <c:pt idx="13">
                  <c:v>3.5834848090000002</c:v>
                </c:pt>
                <c:pt idx="14">
                  <c:v>4.0197287299999998</c:v>
                </c:pt>
                <c:pt idx="15">
                  <c:v>4.1059918839999998</c:v>
                </c:pt>
                <c:pt idx="16">
                  <c:v>4.1299204129999998</c:v>
                </c:pt>
                <c:pt idx="17">
                  <c:v>5.6086956519999998</c:v>
                </c:pt>
                <c:pt idx="18">
                  <c:v>7.0711479700000002</c:v>
                </c:pt>
                <c:pt idx="19">
                  <c:v>8.1725558209999996</c:v>
                </c:pt>
                <c:pt idx="20">
                  <c:v>8.0042016809999996</c:v>
                </c:pt>
                <c:pt idx="21">
                  <c:v>7.2138818479999998</c:v>
                </c:pt>
                <c:pt idx="22">
                  <c:v>5.9362549800000002</c:v>
                </c:pt>
                <c:pt idx="23">
                  <c:v>5.8734369080000004</c:v>
                </c:pt>
                <c:pt idx="24">
                  <c:v>5.6492109040000003</c:v>
                </c:pt>
                <c:pt idx="25">
                  <c:v>4.6117725979999999</c:v>
                </c:pt>
                <c:pt idx="26">
                  <c:v>4.5195790929999999</c:v>
                </c:pt>
                <c:pt idx="27">
                  <c:v>4.1325196159999997</c:v>
                </c:pt>
                <c:pt idx="28">
                  <c:v>1.52494613</c:v>
                </c:pt>
                <c:pt idx="29">
                  <c:v>1.5927359329999999</c:v>
                </c:pt>
                <c:pt idx="30">
                  <c:v>1.342486651</c:v>
                </c:pt>
                <c:pt idx="31">
                  <c:v>0.91294424500000004</c:v>
                </c:pt>
                <c:pt idx="32">
                  <c:v>1.1207411839999999</c:v>
                </c:pt>
                <c:pt idx="33">
                  <c:v>1.0454002389999999</c:v>
                </c:pt>
                <c:pt idx="34">
                  <c:v>1.682484901</c:v>
                </c:pt>
                <c:pt idx="35">
                  <c:v>2.162534435</c:v>
                </c:pt>
                <c:pt idx="36">
                  <c:v>2.1446593780000001</c:v>
                </c:pt>
                <c:pt idx="37">
                  <c:v>3.7444320709999999</c:v>
                </c:pt>
                <c:pt idx="38">
                  <c:v>4.3351800550000004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CC1-4F1A-861F-2B7726C78D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66367464"/>
        <c:axId val="466356488"/>
      </c:barChart>
      <c:catAx>
        <c:axId val="4663674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solidFill>
            <a:schemeClr val="bg1"/>
          </a:solidFill>
          <a:ln w="1637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6356488"/>
        <c:crosses val="autoZero"/>
        <c:auto val="1"/>
        <c:lblAlgn val="ctr"/>
        <c:lblOffset val="40"/>
        <c:tickLblSkip val="2"/>
        <c:tickMarkSkip val="1"/>
        <c:noMultiLvlLbl val="0"/>
      </c:catAx>
      <c:valAx>
        <c:axId val="466356488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163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6367464"/>
        <c:crosses val="autoZero"/>
        <c:crossBetween val="between"/>
        <c:majorUnit val="0.25"/>
      </c:valAx>
      <c:spPr>
        <a:noFill/>
        <a:ln w="130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515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120035275439043E-2"/>
          <c:y val="0.10865789357082724"/>
          <c:w val="0.87426538573079404"/>
          <c:h val="0.4522442540930295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D46A-416F-8EE1-C4711EAFCD63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378-4F62-BEA7-4EA1D8328367}"/>
              </c:ext>
            </c:extLst>
          </c:dPt>
          <c:dPt>
            <c:idx val="10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B0F6-4B09-AC89-1E5CDB6A46C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378-4F62-BEA7-4EA1D8328367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Olomoucký kraj</c:v>
                </c:pt>
                <c:pt idx="4">
                  <c:v>Středočeský kraj</c:v>
                </c:pt>
                <c:pt idx="5">
                  <c:v>Jihočeský kraj</c:v>
                </c:pt>
                <c:pt idx="6">
                  <c:v>Královéhradecký kraj</c:v>
                </c:pt>
                <c:pt idx="7">
                  <c:v>Plzeňský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Liberecký kraj</c:v>
                </c:pt>
                <c:pt idx="11">
                  <c:v>Zlínský kraj</c:v>
                </c:pt>
                <c:pt idx="12">
                  <c:v>Pardubický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31</c:v>
                </c:pt>
                <c:pt idx="1">
                  <c:v>28</c:v>
                </c:pt>
                <c:pt idx="2">
                  <c:v>21</c:v>
                </c:pt>
                <c:pt idx="3">
                  <c:v>14</c:v>
                </c:pt>
                <c:pt idx="4">
                  <c:v>13</c:v>
                </c:pt>
                <c:pt idx="5">
                  <c:v>11</c:v>
                </c:pt>
                <c:pt idx="6">
                  <c:v>11</c:v>
                </c:pt>
                <c:pt idx="7">
                  <c:v>11</c:v>
                </c:pt>
                <c:pt idx="8">
                  <c:v>11</c:v>
                </c:pt>
                <c:pt idx="9">
                  <c:v>10</c:v>
                </c:pt>
                <c:pt idx="10">
                  <c:v>10</c:v>
                </c:pt>
                <c:pt idx="11">
                  <c:v>10</c:v>
                </c:pt>
                <c:pt idx="12">
                  <c:v>9</c:v>
                </c:pt>
                <c:pt idx="1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4ED-418C-B9D7-87D601A710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35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5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98543285427853"/>
          <c:y val="0.10865789357082724"/>
          <c:w val="0.86194898657403829"/>
          <c:h val="0.5160706149096171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B04-44B0-9C04-27AC33325C2C}"/>
              </c:ext>
            </c:extLst>
          </c:dPt>
          <c:dPt>
            <c:idx val="11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AF71-4058-8885-2A90AFA5AD7E}"/>
              </c:ext>
            </c:extLst>
          </c:dPt>
          <c:cat>
            <c:strRef>
              <c:f>Sheet1!$A$2:$A$14</c:f>
              <c:strCache>
                <c:ptCount val="13"/>
                <c:pt idx="0">
                  <c:v>Ústecký kraj</c:v>
                </c:pt>
                <c:pt idx="1">
                  <c:v>Zlínský kraj</c:v>
                </c:pt>
                <c:pt idx="2">
                  <c:v>Jihočeský kraj</c:v>
                </c:pt>
                <c:pt idx="3">
                  <c:v>Středočeský kraj a Praha</c:v>
                </c:pt>
                <c:pt idx="4">
                  <c:v>Pardubický kraj</c:v>
                </c:pt>
                <c:pt idx="5">
                  <c:v>Jihomoravský kraj</c:v>
                </c:pt>
                <c:pt idx="6">
                  <c:v>Plzeňský kraj</c:v>
                </c:pt>
                <c:pt idx="7">
                  <c:v>Královéhradecký kraj</c:v>
                </c:pt>
                <c:pt idx="8">
                  <c:v>Kraj Vysočina</c:v>
                </c:pt>
                <c:pt idx="9">
                  <c:v>Olomoucký kraj</c:v>
                </c:pt>
                <c:pt idx="10">
                  <c:v>Moravskoslezský kraj</c:v>
                </c:pt>
                <c:pt idx="11">
                  <c:v>Liberecký kraj</c:v>
                </c:pt>
                <c:pt idx="12">
                  <c:v>Karlovarský kraj</c:v>
                </c:pt>
              </c:strCache>
            </c:strRef>
          </c:cat>
          <c:val>
            <c:numRef>
              <c:f>Sheet1!$B$2:$B$14</c:f>
              <c:numCache>
                <c:formatCode>_-* #\ ##,000\ _K_č_-;\-* #\ ##,000\ _K_č_-;_-* "-"??\ _K_č_-;_-@_-</c:formatCode>
                <c:ptCount val="13"/>
                <c:pt idx="0">
                  <c:v>28288.727272727272</c:v>
                </c:pt>
                <c:pt idx="1">
                  <c:v>23226</c:v>
                </c:pt>
                <c:pt idx="2">
                  <c:v>22831.18181818182</c:v>
                </c:pt>
                <c:pt idx="3">
                  <c:v>22252.674418604653</c:v>
                </c:pt>
                <c:pt idx="4">
                  <c:v>22206.777777777777</c:v>
                </c:pt>
                <c:pt idx="5">
                  <c:v>21523.809523809523</c:v>
                </c:pt>
                <c:pt idx="6">
                  <c:v>20601.727272727272</c:v>
                </c:pt>
                <c:pt idx="7">
                  <c:v>19960</c:v>
                </c:pt>
                <c:pt idx="8">
                  <c:v>18227.545454545456</c:v>
                </c:pt>
                <c:pt idx="9">
                  <c:v>17737.714285714286</c:v>
                </c:pt>
                <c:pt idx="10">
                  <c:v>16934.428571428572</c:v>
                </c:pt>
                <c:pt idx="11">
                  <c:v>16710.2</c:v>
                </c:pt>
                <c:pt idx="12">
                  <c:v>14632.5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1B0-4504-A0D4-BD122D288A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69282040"/>
        <c:axId val="469281648"/>
      </c:barChart>
      <c:catAx>
        <c:axId val="4692820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92816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69281648"/>
        <c:scaling>
          <c:orientation val="minMax"/>
          <c:max val="30000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9282040"/>
        <c:crosses val="autoZero"/>
        <c:crossBetween val="between"/>
        <c:majorUnit val="500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12611025326878"/>
          <c:y val="4.1310208808548063E-2"/>
          <c:w val="0.86696180062867789"/>
          <c:h val="0.5942361217032576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pok</c:v>
                </c:pt>
              </c:strCache>
            </c:strRef>
          </c:tx>
          <c:spPr>
            <a:solidFill>
              <a:srgbClr val="004E8F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D714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9215-4E51-B55A-B8AA9D909D99}"/>
              </c:ext>
            </c:extLst>
          </c:dPt>
          <c:dPt>
            <c:idx val="2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81B-4954-8A5B-705BA463BE69}"/>
              </c:ext>
            </c:extLst>
          </c:dPt>
          <c:dPt>
            <c:idx val="5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81B-4954-8A5B-705BA463BE69}"/>
              </c:ext>
            </c:extLst>
          </c:dPt>
          <c:dPt>
            <c:idx val="6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531-4C20-A06B-0F69C2342728}"/>
              </c:ext>
            </c:extLst>
          </c:dPt>
          <c:dPt>
            <c:idx val="12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81B-4954-8A5B-705BA463BE69}"/>
              </c:ext>
            </c:extLst>
          </c:dPt>
          <c:cat>
            <c:strRef>
              <c:f>List1!$A$2:$A$14</c:f>
              <c:strCache>
                <c:ptCount val="13"/>
                <c:pt idx="0">
                  <c:v>Jihočeský kraj</c:v>
                </c:pt>
                <c:pt idx="1">
                  <c:v>Liberecký kraj</c:v>
                </c:pt>
                <c:pt idx="2">
                  <c:v>Jihomoravský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Středočeský kraj a Praha</c:v>
                </c:pt>
                <c:pt idx="6">
                  <c:v>Karlovarský kraj</c:v>
                </c:pt>
                <c:pt idx="7">
                  <c:v>Královéhradecký kraj</c:v>
                </c:pt>
                <c:pt idx="8">
                  <c:v>Pardubický kraj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Kraj Vysočina</c:v>
                </c:pt>
                <c:pt idx="12">
                  <c:v>Olomoucký kraj</c:v>
                </c:pt>
              </c:strCache>
            </c:strRef>
          </c:cat>
          <c:val>
            <c:numRef>
              <c:f>List1!$B$2:$B$14</c:f>
              <c:numCache>
                <c:formatCode>0.00</c:formatCode>
                <c:ptCount val="13"/>
                <c:pt idx="0">
                  <c:v>1.89</c:v>
                </c:pt>
                <c:pt idx="1">
                  <c:v>1.85</c:v>
                </c:pt>
                <c:pt idx="2">
                  <c:v>1.82</c:v>
                </c:pt>
                <c:pt idx="3">
                  <c:v>1.79</c:v>
                </c:pt>
                <c:pt idx="4">
                  <c:v>1.73</c:v>
                </c:pt>
                <c:pt idx="5">
                  <c:v>1.66</c:v>
                </c:pt>
                <c:pt idx="6">
                  <c:v>1.6</c:v>
                </c:pt>
                <c:pt idx="7">
                  <c:v>1.48</c:v>
                </c:pt>
                <c:pt idx="8">
                  <c:v>1.42</c:v>
                </c:pt>
                <c:pt idx="9">
                  <c:v>1.4</c:v>
                </c:pt>
                <c:pt idx="10">
                  <c:v>1.28</c:v>
                </c:pt>
                <c:pt idx="11">
                  <c:v>1.24</c:v>
                </c:pt>
                <c:pt idx="12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531-4C20-A06B-0F69C23427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513853712"/>
        <c:axId val="513850576"/>
      </c:barChart>
      <c:catAx>
        <c:axId val="513853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3850576"/>
        <c:crosses val="autoZero"/>
        <c:auto val="1"/>
        <c:lblAlgn val="ctr"/>
        <c:lblOffset val="100"/>
        <c:noMultiLvlLbl val="0"/>
      </c:catAx>
      <c:valAx>
        <c:axId val="513850576"/>
        <c:scaling>
          <c:orientation val="minMax"/>
          <c:max val="2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 w="6350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3853712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75888533430649"/>
          <c:y val="7.536425956862508E-2"/>
          <c:w val="0.82880052213166711"/>
          <c:h val="0.5493443560162855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C53-463D-A71B-B4F29CD1427A}"/>
              </c:ext>
            </c:extLst>
          </c:dPt>
          <c:dPt>
            <c:idx val="7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8403-4AAD-9D4B-026102BE6492}"/>
              </c:ext>
            </c:extLst>
          </c:dPt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0.36980928449470057</c:v>
                </c:pt>
                <c:pt idx="1">
                  <c:v>0.34175062430035336</c:v>
                </c:pt>
                <c:pt idx="2">
                  <c:v>0.32771164871326836</c:v>
                </c:pt>
                <c:pt idx="3">
                  <c:v>0.31431845132366992</c:v>
                </c:pt>
                <c:pt idx="4">
                  <c:v>0.3129229986583742</c:v>
                </c:pt>
                <c:pt idx="5">
                  <c:v>0.30611061946902646</c:v>
                </c:pt>
                <c:pt idx="6">
                  <c:v>0.29639501110541594</c:v>
                </c:pt>
                <c:pt idx="7">
                  <c:v>0.29247405776112778</c:v>
                </c:pt>
                <c:pt idx="8">
                  <c:v>0.29032571009186681</c:v>
                </c:pt>
                <c:pt idx="9">
                  <c:v>0.2755829841501185</c:v>
                </c:pt>
                <c:pt idx="10">
                  <c:v>0.26940030182007868</c:v>
                </c:pt>
                <c:pt idx="11">
                  <c:v>0.25925010700779721</c:v>
                </c:pt>
                <c:pt idx="12">
                  <c:v>0.25272966751603337</c:v>
                </c:pt>
                <c:pt idx="13">
                  <c:v>0.22947407885515395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C53-463D-A71B-B4F29CD14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62203784"/>
        <c:axId val="36220574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0.29914476559086084</c:v>
                </c:pt>
                <c:pt idx="1">
                  <c:v>0.31604107648725244</c:v>
                </c:pt>
                <c:pt idx="2">
                  <c:v>0.25713260362461854</c:v>
                </c:pt>
                <c:pt idx="3">
                  <c:v>0.28545739930814823</c:v>
                </c:pt>
                <c:pt idx="4">
                  <c:v>0.29036298119177351</c:v>
                </c:pt>
                <c:pt idx="5">
                  <c:v>0.2758963560858631</c:v>
                </c:pt>
                <c:pt idx="6">
                  <c:v>0.2167257897824082</c:v>
                </c:pt>
                <c:pt idx="7">
                  <c:v>0.227549544093402</c:v>
                </c:pt>
                <c:pt idx="8">
                  <c:v>0.21661409043112534</c:v>
                </c:pt>
                <c:pt idx="9">
                  <c:v>0.22794207503360631</c:v>
                </c:pt>
                <c:pt idx="10">
                  <c:v>0.17925910951634907</c:v>
                </c:pt>
                <c:pt idx="11">
                  <c:v>0.22182254196642703</c:v>
                </c:pt>
                <c:pt idx="12">
                  <c:v>0.20245750022020606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C53-463D-A71B-B4F29CD14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0.41395908543922993</c:v>
                </c:pt>
                <c:pt idx="1">
                  <c:v>0.36165989720940667</c:v>
                </c:pt>
                <c:pt idx="2">
                  <c:v>0.37206396223358662</c:v>
                </c:pt>
                <c:pt idx="3">
                  <c:v>0.36425681551782851</c:v>
                </c:pt>
                <c:pt idx="4">
                  <c:v>0.36963204050266707</c:v>
                </c:pt>
                <c:pt idx="5">
                  <c:v>0.34485313448531391</c:v>
                </c:pt>
                <c:pt idx="6">
                  <c:v>0.35061699446023975</c:v>
                </c:pt>
                <c:pt idx="7">
                  <c:v>0.33741835147744886</c:v>
                </c:pt>
                <c:pt idx="8">
                  <c:v>0.32976876504486086</c:v>
                </c:pt>
                <c:pt idx="9">
                  <c:v>0.33349734304270801</c:v>
                </c:pt>
                <c:pt idx="10">
                  <c:v>0.33913673033165548</c:v>
                </c:pt>
                <c:pt idx="11">
                  <c:v>0.329854190705969</c:v>
                </c:pt>
                <c:pt idx="12">
                  <c:v>0.33126356925749084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C53-463D-A71B-B4F29CD14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62203784"/>
        <c:axId val="362205744"/>
      </c:lineChart>
      <c:catAx>
        <c:axId val="362203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3622057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62205744"/>
        <c:scaling>
          <c:orientation val="minMax"/>
          <c:max val="0.5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62203784"/>
        <c:crosses val="autoZero"/>
        <c:crossBetween val="between"/>
        <c:majorUnit val="0.1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0" i="0" u="none" strike="noStrike" baseline="0">
          <a:solidFill>
            <a:schemeClr val="tx1"/>
          </a:solidFill>
          <a:latin typeface="Calibri" panose="020F0502020204030204" pitchFamily="34" charset="0"/>
          <a:ea typeface="Georgia"/>
          <a:cs typeface="Calibri" panose="020F0502020204030204" pitchFamily="34" charset="0"/>
        </a:defRPr>
      </a:pPr>
      <a:endParaRPr lang="cs-CZ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281483072208034"/>
          <c:y val="9.400503398761148E-2"/>
          <c:w val="0.87522703332015694"/>
          <c:h val="0.5462375602797877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pokrytí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0FC-4405-ADD2-A9C9E4C3EC51}"/>
              </c:ext>
            </c:extLst>
          </c:dPt>
          <c:dPt>
            <c:idx val="7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18DC-443C-9459-329CB1DE65F7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0FC-4405-ADD2-A9C9E4C3EC51}"/>
              </c:ext>
            </c:extLst>
          </c:dPt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Kraj Vysočina</c:v>
                </c:pt>
                <c:pt idx="4">
                  <c:v>Pardubický kraj</c:v>
                </c:pt>
                <c:pt idx="5">
                  <c:v>Karlovarský kraj</c:v>
                </c:pt>
                <c:pt idx="6">
                  <c:v>Jihomoravský kraj</c:v>
                </c:pt>
                <c:pt idx="7">
                  <c:v>Liberecký kraj</c:v>
                </c:pt>
                <c:pt idx="8">
                  <c:v>Královéhradecký kraj</c:v>
                </c:pt>
                <c:pt idx="9">
                  <c:v>Moravskoslezský kraj</c:v>
                </c:pt>
                <c:pt idx="10">
                  <c:v>Jihočeský kraj</c:v>
                </c:pt>
                <c:pt idx="11">
                  <c:v>Středočeský kraj</c:v>
                </c:pt>
                <c:pt idx="12">
                  <c:v>Plzeňský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0.58154940240327313</c:v>
                </c:pt>
                <c:pt idx="1">
                  <c:v>0.54508740204942741</c:v>
                </c:pt>
                <c:pt idx="2">
                  <c:v>0.53694050955086514</c:v>
                </c:pt>
                <c:pt idx="3">
                  <c:v>0.5350094512301562</c:v>
                </c:pt>
                <c:pt idx="4">
                  <c:v>0.53091398521972766</c:v>
                </c:pt>
                <c:pt idx="5">
                  <c:v>0.52673842473944987</c:v>
                </c:pt>
                <c:pt idx="6">
                  <c:v>0.51740486725663715</c:v>
                </c:pt>
                <c:pt idx="7">
                  <c:v>0.51557132769206837</c:v>
                </c:pt>
                <c:pt idx="8">
                  <c:v>0.51144106394607391</c:v>
                </c:pt>
                <c:pt idx="9">
                  <c:v>0.50093638487949321</c:v>
                </c:pt>
                <c:pt idx="10">
                  <c:v>0.49550256228523193</c:v>
                </c:pt>
                <c:pt idx="11">
                  <c:v>0.47994140600957691</c:v>
                </c:pt>
                <c:pt idx="12">
                  <c:v>0.47770487028889896</c:v>
                </c:pt>
                <c:pt idx="13">
                  <c:v>0.44642693575151826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A53-4C22-A063-162E3A01C9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32734176"/>
        <c:axId val="332733000"/>
      </c:barChart>
      <c:catAx>
        <c:axId val="332734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273300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2733000"/>
        <c:scaling>
          <c:orientation val="minMax"/>
          <c:max val="0.70000000000000007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2734176"/>
        <c:crosses val="autoZero"/>
        <c:crossBetween val="between"/>
        <c:majorUnit val="0.1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628-4609-8662-023440F785F2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0.92012348060968552</c:v>
                </c:pt>
                <c:pt idx="1">
                  <c:v>0.88857431749241655</c:v>
                </c:pt>
                <c:pt idx="2">
                  <c:v>0.92334269056359319</c:v>
                </c:pt>
                <c:pt idx="3">
                  <c:v>0.90783712784588444</c:v>
                </c:pt>
                <c:pt idx="4">
                  <c:v>0.87659004686453912</c:v>
                </c:pt>
                <c:pt idx="5">
                  <c:v>0.87266329447987689</c:v>
                </c:pt>
                <c:pt idx="6">
                  <c:v>0.87356561652409759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628-4609-8662-023440F785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  <c:max val="1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6651941128751883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004E8F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Sheet1!$B$2:$B$9</c:f>
              <c:numCache>
                <c:formatCode>#,#00%</c:formatCode>
                <c:ptCount val="8"/>
                <c:pt idx="0">
                  <c:v>0.40073302078766004</c:v>
                </c:pt>
                <c:pt idx="1">
                  <c:v>0.49348063646887536</c:v>
                </c:pt>
                <c:pt idx="2">
                  <c:v>0.51952929022451932</c:v>
                </c:pt>
                <c:pt idx="3">
                  <c:v>0.56118182047530152</c:v>
                </c:pt>
                <c:pt idx="4">
                  <c:v>0.55262798470289554</c:v>
                </c:pt>
                <c:pt idx="5">
                  <c:v>0.51707310386423766</c:v>
                </c:pt>
                <c:pt idx="6">
                  <c:v>0.45585579032864193</c:v>
                </c:pt>
                <c:pt idx="7">
                  <c:v>0.33643909593972932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7D-4D1B-AD2D-14909F974C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DA2B46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Sheet1!$C$2:$C$9</c:f>
              <c:numCache>
                <c:formatCode>#,#00%</c:formatCode>
                <c:ptCount val="8"/>
                <c:pt idx="0">
                  <c:v>0.46218328739191178</c:v>
                </c:pt>
                <c:pt idx="1">
                  <c:v>0.56235578507856276</c:v>
                </c:pt>
                <c:pt idx="2">
                  <c:v>0.57878440208451409</c:v>
                </c:pt>
                <c:pt idx="3">
                  <c:v>0.59760943164128411</c:v>
                </c:pt>
                <c:pt idx="4">
                  <c:v>0.56479850339075532</c:v>
                </c:pt>
                <c:pt idx="5">
                  <c:v>0.50179167646367273</c:v>
                </c:pt>
                <c:pt idx="6">
                  <c:v>0.40450529851419531</c:v>
                </c:pt>
                <c:pt idx="7">
                  <c:v>0.26237237109302886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7D-4D1B-AD2D-14909F974C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21011248"/>
        <c:axId val="621014384"/>
      </c:barChart>
      <c:catAx>
        <c:axId val="6210112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>
                <a:solidFill>
                  <a:schemeClr val="bg1"/>
                </a:solidFill>
              </a:defRPr>
            </a:pPr>
            <a:endParaRPr lang="cs-CZ"/>
          </a:p>
        </c:txPr>
        <c:crossAx val="6210143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21014384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21011248"/>
        <c:crosses val="autoZero"/>
        <c:crossBetween val="between"/>
        <c:majorUnit val="0.2"/>
      </c:valAx>
      <c:spPr>
        <a:noFill/>
        <a:ln w="25376">
          <a:noFill/>
        </a:ln>
      </c:spPr>
    </c:plotArea>
    <c:legend>
      <c:legendPos val="r"/>
      <c:layout>
        <c:manualLayout>
          <c:xMode val="edge"/>
          <c:yMode val="edge"/>
          <c:x val="0.70274168076074461"/>
          <c:y val="7.0422672575764095E-2"/>
          <c:w val="0.28115664773766907"/>
          <c:h val="0.11146336216169714"/>
        </c:manualLayout>
      </c:layout>
      <c:overlay val="0"/>
      <c:spPr>
        <a:noFill/>
        <a:ln w="3168">
          <a:noFill/>
          <a:prstDash val="solid"/>
        </a:ln>
      </c:spPr>
      <c:txPr>
        <a:bodyPr/>
        <a:lstStyle/>
        <a:p>
          <a:pPr>
            <a:defRPr sz="1200" b="0"/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6651941128751883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004E8F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Sheet1!$B$2:$B$9</c:f>
              <c:numCache>
                <c:formatCode>0.0%</c:formatCode>
                <c:ptCount val="8"/>
                <c:pt idx="0">
                  <c:v>0.41538786428269747</c:v>
                </c:pt>
                <c:pt idx="1">
                  <c:v>0.49983449189010259</c:v>
                </c:pt>
                <c:pt idx="2">
                  <c:v>0.52742430890741554</c:v>
                </c:pt>
                <c:pt idx="3">
                  <c:v>0.5601142379492895</c:v>
                </c:pt>
                <c:pt idx="4">
                  <c:v>0.55367545076282942</c:v>
                </c:pt>
                <c:pt idx="5">
                  <c:v>0.51383330433269536</c:v>
                </c:pt>
                <c:pt idx="6">
                  <c:v>0.4573011734028683</c:v>
                </c:pt>
                <c:pt idx="7">
                  <c:v>0.32256656481885637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CAD-4295-A032-3D8CD8DB79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DA2B46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Sheet1!$C$2:$C$9</c:f>
              <c:numCache>
                <c:formatCode>0.0%</c:formatCode>
                <c:ptCount val="8"/>
                <c:pt idx="0">
                  <c:v>0.46878772814430791</c:v>
                </c:pt>
                <c:pt idx="1">
                  <c:v>0.56906166653196477</c:v>
                </c:pt>
                <c:pt idx="2">
                  <c:v>0.58585039529697958</c:v>
                </c:pt>
                <c:pt idx="3">
                  <c:v>0.60657118786857622</c:v>
                </c:pt>
                <c:pt idx="4">
                  <c:v>0.57058909945644187</c:v>
                </c:pt>
                <c:pt idx="5">
                  <c:v>0.50404665555820038</c:v>
                </c:pt>
                <c:pt idx="6">
                  <c:v>0.39981751824817519</c:v>
                </c:pt>
                <c:pt idx="7">
                  <c:v>0.23480160174736076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CAD-4295-A032-3D8CD8DB7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7979840"/>
        <c:axId val="447982584"/>
      </c:barChart>
      <c:catAx>
        <c:axId val="4479798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>
                <a:solidFill>
                  <a:schemeClr val="tx1"/>
                </a:solidFill>
              </a:defRPr>
            </a:pPr>
            <a:endParaRPr lang="cs-CZ"/>
          </a:p>
        </c:txPr>
        <c:crossAx val="4479825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7982584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447979840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50000"/>
                  </a:srgbClr>
                </a:gs>
                <a:gs pos="65000">
                  <a:srgbClr val="70AD47">
                    <a:lumMod val="75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0.25250652550435443</c:v>
                </c:pt>
                <c:pt idx="1">
                  <c:v>0.25231801144209903</c:v>
                </c:pt>
                <c:pt idx="2">
                  <c:v>0.24694142877779382</c:v>
                </c:pt>
                <c:pt idx="3">
                  <c:v>0.23773908931393656</c:v>
                </c:pt>
                <c:pt idx="4">
                  <c:v>0.2231312159127366</c:v>
                </c:pt>
                <c:pt idx="5">
                  <c:v>0.22006171730189619</c:v>
                </c:pt>
                <c:pt idx="6">
                  <c:v>0.21960767981341886</c:v>
                </c:pt>
                <c:pt idx="7">
                  <c:v>0.21604416600834084</c:v>
                </c:pt>
                <c:pt idx="8">
                  <c:v>0.21519283790544927</c:v>
                </c:pt>
                <c:pt idx="9">
                  <c:v>0.21347657129139222</c:v>
                </c:pt>
                <c:pt idx="10">
                  <c:v>0.20749375175002852</c:v>
                </c:pt>
                <c:pt idx="11">
                  <c:v>0.20604907279941695</c:v>
                </c:pt>
                <c:pt idx="12">
                  <c:v>0.20285069947718654</c:v>
                </c:pt>
                <c:pt idx="13">
                  <c:v>0.19065446665495323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06-4442-8BC8-F8120263763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75000"/>
                  </a:srgbClr>
                </a:gs>
                <a:gs pos="57000">
                  <a:srgbClr val="6AA343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0.22221969989330548</c:v>
                </c:pt>
                <c:pt idx="1">
                  <c:v>0.21827444039113261</c:v>
                </c:pt>
                <c:pt idx="2">
                  <c:v>0.22224452115276552</c:v>
                </c:pt>
                <c:pt idx="3">
                  <c:v>0.21189675543033717</c:v>
                </c:pt>
                <c:pt idx="4">
                  <c:v>0.19263796064474745</c:v>
                </c:pt>
                <c:pt idx="5">
                  <c:v>0.19606755358304973</c:v>
                </c:pt>
                <c:pt idx="6">
                  <c:v>0.19252617248016526</c:v>
                </c:pt>
                <c:pt idx="7">
                  <c:v>0.18132309303543376</c:v>
                </c:pt>
                <c:pt idx="8">
                  <c:v>0.1937792116474335</c:v>
                </c:pt>
                <c:pt idx="9">
                  <c:v>0.20582006216134444</c:v>
                </c:pt>
                <c:pt idx="10">
                  <c:v>0.18446937167444291</c:v>
                </c:pt>
                <c:pt idx="11">
                  <c:v>0.19773651635720602</c:v>
                </c:pt>
                <c:pt idx="12">
                  <c:v>0.17329010244427015</c:v>
                </c:pt>
                <c:pt idx="13">
                  <c:v>0.16666798779279457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06-4442-8BC8-F81202637638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6AA343"/>
                </a:gs>
                <a:gs pos="78000">
                  <a:srgbClr val="70AD47">
                    <a:lumMod val="60000"/>
                    <a:lumOff val="40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0.15400143257146579</c:v>
                </c:pt>
                <c:pt idx="1">
                  <c:v>0.17858426158821417</c:v>
                </c:pt>
                <c:pt idx="2">
                  <c:v>0.15872761122167298</c:v>
                </c:pt>
                <c:pt idx="3">
                  <c:v>0.14392991239048811</c:v>
                </c:pt>
                <c:pt idx="4">
                  <c:v>0.13233721392122713</c:v>
                </c:pt>
                <c:pt idx="5">
                  <c:v>0.14787837460868486</c:v>
                </c:pt>
                <c:pt idx="6">
                  <c:v>0.13804600410871248</c:v>
                </c:pt>
                <c:pt idx="7">
                  <c:v>0.13290195384576498</c:v>
                </c:pt>
                <c:pt idx="8">
                  <c:v>0.13980214442272376</c:v>
                </c:pt>
                <c:pt idx="9">
                  <c:v>0.14826854843505322</c:v>
                </c:pt>
                <c:pt idx="10">
                  <c:v>0.15809240133389452</c:v>
                </c:pt>
                <c:pt idx="11">
                  <c:v>0.14798364710038864</c:v>
                </c:pt>
                <c:pt idx="12">
                  <c:v>0.13455612619222304</c:v>
                </c:pt>
                <c:pt idx="13">
                  <c:v>0.12877535854121144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06-4442-8BC8-F81202637638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60000"/>
                    <a:lumOff val="40000"/>
                  </a:srgbClr>
                </a:gs>
                <a:gs pos="66000">
                  <a:srgbClr val="70AD47">
                    <a:lumMod val="40000"/>
                    <a:lumOff val="60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9.91878034393575E-2</c:v>
                </c:pt>
                <c:pt idx="1">
                  <c:v>9.6348517715112075E-2</c:v>
                </c:pt>
                <c:pt idx="2">
                  <c:v>0.10711141996757007</c:v>
                </c:pt>
                <c:pt idx="3">
                  <c:v>9.7718096447851927E-2</c:v>
                </c:pt>
                <c:pt idx="4">
                  <c:v>8.9527875439477655E-2</c:v>
                </c:pt>
                <c:pt idx="5">
                  <c:v>0.10019030560841823</c:v>
                </c:pt>
                <c:pt idx="6">
                  <c:v>9.3024302430243025E-2</c:v>
                </c:pt>
                <c:pt idx="7">
                  <c:v>8.4993956138836119E-2</c:v>
                </c:pt>
                <c:pt idx="8">
                  <c:v>8.8826891058812946E-2</c:v>
                </c:pt>
                <c:pt idx="9">
                  <c:v>9.7876295628661555E-2</c:v>
                </c:pt>
                <c:pt idx="10">
                  <c:v>9.3581147060738237E-2</c:v>
                </c:pt>
                <c:pt idx="11">
                  <c:v>9.0051207022677396E-2</c:v>
                </c:pt>
                <c:pt idx="12">
                  <c:v>8.4887069880248592E-2</c:v>
                </c:pt>
                <c:pt idx="13">
                  <c:v>8.1264981056212784E-2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106-4442-8BC8-F812026376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10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0904486828856"/>
          <c:y val="2.8947720573031778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67263364358711"/>
          <c:y val="4.9277882775367272E-2"/>
          <c:w val="0.81298057030361892"/>
          <c:h val="0.4375436975927503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toks_poz</c:v>
                </c:pt>
              </c:strCache>
            </c:strRef>
          </c:tx>
          <c:spPr>
            <a:solidFill>
              <a:srgbClr val="004E8F"/>
            </a:solidFill>
            <a:ln w="12815">
              <a:noFill/>
              <a:prstDash val="solid"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F82-4643-9E62-0CC1A1072BAF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925-4669-8D0C-9550684CCBB5}"/>
              </c:ext>
            </c:extLst>
          </c:dPt>
          <c:dPt>
            <c:idx val="5"/>
            <c:invertIfNegative val="0"/>
            <c:bubble3D val="0"/>
            <c:spPr>
              <a:solidFill>
                <a:srgbClr val="D71440"/>
              </a:solidFill>
              <a:ln w="12815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5-B389-42E3-A3DA-E708BCFA216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925-4669-8D0C-9550684CCBB5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4925-4669-8D0C-9550684CCBB5}"/>
              </c:ext>
            </c:extLst>
          </c:dPt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Sheet1!$B$2:$B$15</c:f>
              <c:numCache>
                <c:formatCode>#,#00%</c:formatCode>
                <c:ptCount val="14"/>
                <c:pt idx="0">
                  <c:v>7.080568720379149E-2</c:v>
                </c:pt>
                <c:pt idx="1">
                  <c:v>6.8800888873457089E-2</c:v>
                </c:pt>
                <c:pt idx="2" formatCode="_(* #\ #,#00,000_);_(* \(#\ #,#00,000\);_(* &quot;-&quot;??_);_(@_)">
                  <c:v>6.4000000000000001E-2</c:v>
                </c:pt>
                <c:pt idx="3" formatCode="_(* #\ #,#00,000_);_(* \(#\ #,#00,000\);_(* &quot;-&quot;??_);_(@_)">
                  <c:v>6.4000000000000001E-2</c:v>
                </c:pt>
                <c:pt idx="4" formatCode="0.00%">
                  <c:v>6.3E-2</c:v>
                </c:pt>
                <c:pt idx="5" formatCode="_(* #\ #,#00,000_);_(* \(#\ #,#00,000\);_(* &quot;-&quot;??_);_(@_)">
                  <c:v>6.0999999999999999E-2</c:v>
                </c:pt>
                <c:pt idx="6" formatCode="_(* #\ #,#00,000_);_(* \(#\ #,#00,000\);_(* &quot;-&quot;??_);_(@_)">
                  <c:v>6.0999999999999999E-2</c:v>
                </c:pt>
                <c:pt idx="7" formatCode="_(* #\ #,#00,000_);_(* \(#\ #,#00,000\);_(* &quot;-&quot;??_);_(@_)">
                  <c:v>0.06</c:v>
                </c:pt>
                <c:pt idx="8" formatCode="_(* #\ #,#00,000_);_(* \(#\ #,#00,000\);_(* &quot;-&quot;??_);_(@_)">
                  <c:v>0.06</c:v>
                </c:pt>
                <c:pt idx="9" formatCode="_(* #\ #,#00,000_);_(* \(#\ #,#00,000\);_(* &quot;-&quot;??_);_(@_)">
                  <c:v>0.06</c:v>
                </c:pt>
                <c:pt idx="10" formatCode="_(* #\ #,#00,000_);_(* \(#\ #,#00,000\);_(* &quot;-&quot;??_);_(@_)">
                  <c:v>5.8999999999999997E-2</c:v>
                </c:pt>
                <c:pt idx="11" formatCode="_(* #\ #,#00,000_);_(* \(#\ #,#00,000\);_(* &quot;-&quot;??_);_(@_)">
                  <c:v>5.8999999999999997E-2</c:v>
                </c:pt>
                <c:pt idx="12" formatCode="_(* #\ #,#00,000_);_(* \(#\ #,#00,000\);_(* &quot;-&quot;??_);_(@_)">
                  <c:v>5.6000000000000001E-2</c:v>
                </c:pt>
                <c:pt idx="13" formatCode="_(* #\ #,#00,000_);_(* \(#\ #,#00,000\);_(* &quot;-&quot;??_);_(@_)">
                  <c:v>5.6000000000000001E-2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4F-4DB7-8DA9-51106CB090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57272"/>
        <c:axId val="35684052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MinOfTOKS_poz</c:v>
                </c:pt>
              </c:strCache>
            </c:strRef>
          </c:tx>
          <c:spPr>
            <a:ln w="28834">
              <a:noFill/>
            </a:ln>
          </c:spPr>
          <c:marker>
            <c:symbol val="dash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5.8306904122956901E-2</c:v>
                </c:pt>
                <c:pt idx="2">
                  <c:v>5.2125197999999998E-2</c:v>
                </c:pt>
                <c:pt idx="3">
                  <c:v>5.3783615E-2</c:v>
                </c:pt>
                <c:pt idx="4">
                  <c:v>4.9821031000000002E-2</c:v>
                </c:pt>
                <c:pt idx="5">
                  <c:v>4.9437436000000001E-2</c:v>
                </c:pt>
                <c:pt idx="6">
                  <c:v>4.9876285999999999E-2</c:v>
                </c:pt>
                <c:pt idx="7">
                  <c:v>4.6952224000000001E-2</c:v>
                </c:pt>
                <c:pt idx="8">
                  <c:v>5.0039713999999999E-2</c:v>
                </c:pt>
                <c:pt idx="9">
                  <c:v>4.6432616000000003E-2</c:v>
                </c:pt>
                <c:pt idx="10">
                  <c:v>5.1282051000000002E-2</c:v>
                </c:pt>
                <c:pt idx="11">
                  <c:v>5.1646655999999999E-2</c:v>
                </c:pt>
                <c:pt idx="12">
                  <c:v>3.9223781999999999E-2</c:v>
                </c:pt>
                <c:pt idx="13">
                  <c:v>4.5164340999999997E-2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64F-4DB7-8DA9-51106CB09087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MaxOfTOKS_poz</c:v>
                </c:pt>
              </c:strCache>
            </c:strRef>
          </c:tx>
          <c:spPr>
            <a:ln w="28834">
              <a:noFill/>
            </a:ln>
          </c:spPr>
          <c:marker>
            <c:symbol val="dash"/>
            <c:size val="5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9.1954022988505746E-2</c:v>
                </c:pt>
                <c:pt idx="2">
                  <c:v>0.103389103</c:v>
                </c:pt>
                <c:pt idx="3">
                  <c:v>7.6740616999999997E-2</c:v>
                </c:pt>
                <c:pt idx="4">
                  <c:v>8.1323877000000003E-2</c:v>
                </c:pt>
                <c:pt idx="5">
                  <c:v>7.3609432000000002E-2</c:v>
                </c:pt>
                <c:pt idx="6">
                  <c:v>7.3054790999999994E-2</c:v>
                </c:pt>
                <c:pt idx="7">
                  <c:v>9.8469388000000005E-2</c:v>
                </c:pt>
                <c:pt idx="8">
                  <c:v>7.3728952E-2</c:v>
                </c:pt>
                <c:pt idx="9">
                  <c:v>6.9943019999999995E-2</c:v>
                </c:pt>
                <c:pt idx="10">
                  <c:v>7.0576783000000004E-2</c:v>
                </c:pt>
                <c:pt idx="11">
                  <c:v>7.1225340999999998E-2</c:v>
                </c:pt>
                <c:pt idx="12">
                  <c:v>6.6400455999999997E-2</c:v>
                </c:pt>
                <c:pt idx="13">
                  <c:v>7.2738203000000001E-2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64F-4DB7-8DA9-51106CB090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57272"/>
        <c:axId val="356840520"/>
      </c:lineChart>
      <c:catAx>
        <c:axId val="352657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40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40520"/>
        <c:scaling>
          <c:orientation val="minMax"/>
          <c:max val="0.1200000000000000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7272"/>
        <c:crosses val="autoZero"/>
        <c:crossBetween val="between"/>
        <c:majorUnit val="4.0000000000000008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743879615398571"/>
          <c:y val="6.2937062937062943E-2"/>
          <c:w val="0.81510441219694973"/>
          <c:h val="0.3621678966789668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poz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E95F-457F-B590-48B3C091B11A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DD0-4704-8A98-9296DBFCA69E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D21-49D6-BCE6-C4EE0CED9CD0}"/>
              </c:ext>
            </c:extLst>
          </c:dPt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Sheet1!$B$2:$B$15</c:f>
              <c:numCache>
                <c:formatCode>#,#00</c:formatCode>
                <c:ptCount val="14"/>
                <c:pt idx="0">
                  <c:v>52.243539873849507</c:v>
                </c:pt>
                <c:pt idx="1">
                  <c:v>49.803519562617467</c:v>
                </c:pt>
                <c:pt idx="2">
                  <c:v>44.009602869783983</c:v>
                </c:pt>
                <c:pt idx="3">
                  <c:v>38.054293451968292</c:v>
                </c:pt>
                <c:pt idx="4">
                  <c:v>37.287253054686502</c:v>
                </c:pt>
                <c:pt idx="5">
                  <c:v>36.575419916842208</c:v>
                </c:pt>
                <c:pt idx="6">
                  <c:v>34.569138276553105</c:v>
                </c:pt>
                <c:pt idx="7">
                  <c:v>33.659240262862639</c:v>
                </c:pt>
                <c:pt idx="8">
                  <c:v>25.660897270300527</c:v>
                </c:pt>
                <c:pt idx="9">
                  <c:v>21.979509681735106</c:v>
                </c:pt>
                <c:pt idx="10">
                  <c:v>18.033654615507714</c:v>
                </c:pt>
                <c:pt idx="11">
                  <c:v>14.070796460176991</c:v>
                </c:pt>
                <c:pt idx="12">
                  <c:v>11.919719081215169</c:v>
                </c:pt>
                <c:pt idx="13">
                  <c:v>11.890377149908733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D0-4704-8A98-9296DBFCA6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42407368"/>
        <c:axId val="442405408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27.594136246047722</c:v>
                </c:pt>
                <c:pt idx="1">
                  <c:v>18.242755928895676</c:v>
                </c:pt>
                <c:pt idx="3">
                  <c:v>6.8412051045915003</c:v>
                </c:pt>
                <c:pt idx="4">
                  <c:v>18.054845852495319</c:v>
                </c:pt>
                <c:pt idx="5">
                  <c:v>11.928429423459248</c:v>
                </c:pt>
                <c:pt idx="6">
                  <c:v>13.512664194582369</c:v>
                </c:pt>
                <c:pt idx="7">
                  <c:v>5.4046750439129854</c:v>
                </c:pt>
                <c:pt idx="8">
                  <c:v>8.2256169212690953</c:v>
                </c:pt>
                <c:pt idx="9">
                  <c:v>8.8020420737611111</c:v>
                </c:pt>
                <c:pt idx="10">
                  <c:v>6.308982413711524</c:v>
                </c:pt>
                <c:pt idx="11">
                  <c:v>2.5728850081206689</c:v>
                </c:pt>
                <c:pt idx="12">
                  <c:v>7.2617121042366923</c:v>
                </c:pt>
                <c:pt idx="13">
                  <c:v>1.9447685725398678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DD0-4704-8A98-9296DBFCA69E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76.205287713841372</c:v>
                </c:pt>
                <c:pt idx="1">
                  <c:v>75.416887796430274</c:v>
                </c:pt>
                <c:pt idx="3">
                  <c:v>90.300324675324603</c:v>
                </c:pt>
                <c:pt idx="4">
                  <c:v>56.436894566895965</c:v>
                </c:pt>
                <c:pt idx="5">
                  <c:v>50.745950229347322</c:v>
                </c:pt>
                <c:pt idx="6">
                  <c:v>61.255040938531096</c:v>
                </c:pt>
                <c:pt idx="7">
                  <c:v>60.795049373315443</c:v>
                </c:pt>
                <c:pt idx="8">
                  <c:v>49.575070821529749</c:v>
                </c:pt>
                <c:pt idx="9">
                  <c:v>60.140496285439944</c:v>
                </c:pt>
                <c:pt idx="10">
                  <c:v>38.315863648374879</c:v>
                </c:pt>
                <c:pt idx="11">
                  <c:v>37.472010236256459</c:v>
                </c:pt>
                <c:pt idx="12">
                  <c:v>21.849054248080403</c:v>
                </c:pt>
                <c:pt idx="13">
                  <c:v>31.108969022477325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D0-4704-8A98-9296DBFCA6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442407368"/>
        <c:axId val="442405408"/>
      </c:lineChart>
      <c:catAx>
        <c:axId val="4424073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accent6">
                    <a:lumMod val="25000"/>
                  </a:schemeClr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24054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2405408"/>
        <c:scaling>
          <c:orientation val="minMax"/>
          <c:max val="100"/>
          <c:min val="0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accent6">
                    <a:lumMod val="25000"/>
                  </a:schemeClr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2407368"/>
        <c:crosses val="autoZero"/>
        <c:crossBetween val="between"/>
        <c:majorUnit val="2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Liberecký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22.165549863961981</c:v>
                </c:pt>
                <c:pt idx="1">
                  <c:v>27.058957118800901</c:v>
                </c:pt>
                <c:pt idx="2">
                  <c:v>27.384821602300324</c:v>
                </c:pt>
                <c:pt idx="3">
                  <c:v>31.958101497976383</c:v>
                </c:pt>
                <c:pt idx="4">
                  <c:v>22.292313894751821</c:v>
                </c:pt>
                <c:pt idx="5">
                  <c:v>31.17324768562252</c:v>
                </c:pt>
                <c:pt idx="6">
                  <c:v>27.768234081506829</c:v>
                </c:pt>
                <c:pt idx="7">
                  <c:v>32.902699666507637</c:v>
                </c:pt>
                <c:pt idx="8">
                  <c:v>29.750679931877968</c:v>
                </c:pt>
                <c:pt idx="9">
                  <c:v>33.896403240963686</c:v>
                </c:pt>
                <c:pt idx="10">
                  <c:v>34.757293783109816</c:v>
                </c:pt>
                <c:pt idx="11">
                  <c:v>39.238906197867472</c:v>
                </c:pt>
                <c:pt idx="12">
                  <c:v>35.397483262382089</c:v>
                </c:pt>
                <c:pt idx="13">
                  <c:v>42.04134065164078</c:v>
                </c:pt>
                <c:pt idx="14">
                  <c:v>42.669079140649409</c:v>
                </c:pt>
                <c:pt idx="15">
                  <c:v>41.033292921756974</c:v>
                </c:pt>
                <c:pt idx="16">
                  <c:v>40.319197531439656</c:v>
                </c:pt>
                <c:pt idx="17">
                  <c:v>35.662673068854602</c:v>
                </c:pt>
                <c:pt idx="18">
                  <c:v>41.250087394252958</c:v>
                </c:pt>
                <c:pt idx="19">
                  <c:v>41.718037341139343</c:v>
                </c:pt>
                <c:pt idx="20">
                  <c:v>44.044342632360241</c:v>
                </c:pt>
                <c:pt idx="21">
                  <c:v>39.944218249602308</c:v>
                </c:pt>
                <c:pt idx="22">
                  <c:v>47.728453176983656</c:v>
                </c:pt>
                <c:pt idx="23">
                  <c:v>42.613370296139507</c:v>
                </c:pt>
                <c:pt idx="24">
                  <c:v>45.15729009464313</c:v>
                </c:pt>
                <c:pt idx="25">
                  <c:v>38.060280011581533</c:v>
                </c:pt>
                <c:pt idx="26">
                  <c:v>42.344981305388742</c:v>
                </c:pt>
                <c:pt idx="27">
                  <c:v>39.573348391262392</c:v>
                </c:pt>
                <c:pt idx="28">
                  <c:v>38.091741435094882</c:v>
                </c:pt>
                <c:pt idx="29">
                  <c:v>34.91253611051529</c:v>
                </c:pt>
                <c:pt idx="30" formatCode="0.00">
                  <c:v>35.2687134655948</c:v>
                </c:pt>
                <c:pt idx="31">
                  <c:v>33.323290697780578</c:v>
                </c:pt>
                <c:pt idx="32">
                  <c:v>33.744268604378092</c:v>
                </c:pt>
                <c:pt idx="33">
                  <c:v>29.192219361283364</c:v>
                </c:pt>
                <c:pt idx="34">
                  <c:v>29.397488223913147</c:v>
                </c:pt>
                <c:pt idx="35">
                  <c:v>32.56275731409626</c:v>
                </c:pt>
                <c:pt idx="36">
                  <c:v>31.123701948525483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7C8-4D4C-9013-59261127BB57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Sheet1!$B$3:$AL$3</c:f>
              <c:numCache>
                <c:formatCode>General</c:formatCode>
                <c:ptCount val="37"/>
                <c:pt idx="0">
                  <c:v>26.751707102379896</c:v>
                </c:pt>
                <c:pt idx="1">
                  <c:v>29.994766437098054</c:v>
                </c:pt>
                <c:pt idx="2">
                  <c:v>32.166845941929544</c:v>
                </c:pt>
                <c:pt idx="3">
                  <c:v>32.479461146953</c:v>
                </c:pt>
                <c:pt idx="4">
                  <c:v>32.165977994755124</c:v>
                </c:pt>
                <c:pt idx="5">
                  <c:v>33.084034511454412</c:v>
                </c:pt>
                <c:pt idx="6">
                  <c:v>34.831385833824996</c:v>
                </c:pt>
                <c:pt idx="7">
                  <c:v>34.187426332280531</c:v>
                </c:pt>
                <c:pt idx="8">
                  <c:v>36.60552902810727</c:v>
                </c:pt>
                <c:pt idx="9">
                  <c:v>37.540084172782052</c:v>
                </c:pt>
                <c:pt idx="10">
                  <c:v>37.721683647375116</c:v>
                </c:pt>
                <c:pt idx="11">
                  <c:v>39.937210207861682</c:v>
                </c:pt>
                <c:pt idx="12">
                  <c:v>39.078071532061024</c:v>
                </c:pt>
                <c:pt idx="13">
                  <c:v>39.155492024815196</c:v>
                </c:pt>
                <c:pt idx="14">
                  <c:v>41.253223391816036</c:v>
                </c:pt>
                <c:pt idx="15">
                  <c:v>40.858566151819048</c:v>
                </c:pt>
                <c:pt idx="16">
                  <c:v>40.36701410024456</c:v>
                </c:pt>
                <c:pt idx="17">
                  <c:v>41.431951925348336</c:v>
                </c:pt>
                <c:pt idx="18">
                  <c:v>41.262977366654674</c:v>
                </c:pt>
                <c:pt idx="19">
                  <c:v>42.099493677976703</c:v>
                </c:pt>
                <c:pt idx="20">
                  <c:v>42.209771075267632</c:v>
                </c:pt>
                <c:pt idx="21">
                  <c:v>42.311411992263054</c:v>
                </c:pt>
                <c:pt idx="22">
                  <c:v>43.124178616250099</c:v>
                </c:pt>
                <c:pt idx="23">
                  <c:v>44.816275326415301</c:v>
                </c:pt>
                <c:pt idx="24">
                  <c:v>44.058331781282178</c:v>
                </c:pt>
                <c:pt idx="25">
                  <c:v>40.990446441169375</c:v>
                </c:pt>
                <c:pt idx="26">
                  <c:v>40.110470352245514</c:v>
                </c:pt>
                <c:pt idx="27">
                  <c:v>37.25773391022436</c:v>
                </c:pt>
                <c:pt idx="28">
                  <c:v>37.000133848631386</c:v>
                </c:pt>
                <c:pt idx="29">
                  <c:v>36.458112916637596</c:v>
                </c:pt>
                <c:pt idx="30" formatCode="0.00">
                  <c:v>36.226210147959826</c:v>
                </c:pt>
                <c:pt idx="31">
                  <c:v>34.296584669883941</c:v>
                </c:pt>
                <c:pt idx="32">
                  <c:v>34.455242725338337</c:v>
                </c:pt>
                <c:pt idx="33">
                  <c:v>33.042458846059908</c:v>
                </c:pt>
                <c:pt idx="34">
                  <c:v>32.627751089974964</c:v>
                </c:pt>
                <c:pt idx="35">
                  <c:v>32.960439315705237</c:v>
                </c:pt>
                <c:pt idx="36">
                  <c:v>32.180867073710466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7C8-4D4C-9013-59261127BB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981800"/>
        <c:axId val="447986112"/>
      </c:lineChart>
      <c:catAx>
        <c:axId val="4479818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47986112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447986112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47981800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Liberecký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30.578910992994199</c:v>
                </c:pt>
                <c:pt idx="1">
                  <c:v>32.284219424256541</c:v>
                </c:pt>
                <c:pt idx="2">
                  <c:v>34.977008120536148</c:v>
                </c:pt>
                <c:pt idx="3">
                  <c:v>33.126536060426702</c:v>
                </c:pt>
                <c:pt idx="4">
                  <c:v>36.239674712679779</c:v>
                </c:pt>
                <c:pt idx="5">
                  <c:v>32.909829469431095</c:v>
                </c:pt>
                <c:pt idx="6">
                  <c:v>42.451806467461168</c:v>
                </c:pt>
                <c:pt idx="7">
                  <c:v>38.655820902601555</c:v>
                </c:pt>
                <c:pt idx="8">
                  <c:v>40.619686378235407</c:v>
                </c:pt>
                <c:pt idx="9">
                  <c:v>38.593138892941695</c:v>
                </c:pt>
                <c:pt idx="10">
                  <c:v>44.653663833117506</c:v>
                </c:pt>
                <c:pt idx="11">
                  <c:v>47.0857217819486</c:v>
                </c:pt>
                <c:pt idx="12">
                  <c:v>46.519891344494987</c:v>
                </c:pt>
                <c:pt idx="13">
                  <c:v>47.587167327210757</c:v>
                </c:pt>
                <c:pt idx="14">
                  <c:v>44.878030441872376</c:v>
                </c:pt>
                <c:pt idx="15">
                  <c:v>62.121411023385775</c:v>
                </c:pt>
                <c:pt idx="16">
                  <c:v>65.864767020903898</c:v>
                </c:pt>
                <c:pt idx="17">
                  <c:v>64.81969399508489</c:v>
                </c:pt>
                <c:pt idx="18">
                  <c:v>58.519071155460225</c:v>
                </c:pt>
                <c:pt idx="19">
                  <c:v>61.061443660330568</c:v>
                </c:pt>
                <c:pt idx="20">
                  <c:v>68.528273740151974</c:v>
                </c:pt>
                <c:pt idx="21">
                  <c:v>76.207788575823244</c:v>
                </c:pt>
                <c:pt idx="22">
                  <c:v>76.910348170815553</c:v>
                </c:pt>
                <c:pt idx="23">
                  <c:v>60.124023275920322</c:v>
                </c:pt>
                <c:pt idx="24">
                  <c:v>73.114270831143415</c:v>
                </c:pt>
                <c:pt idx="25">
                  <c:v>74.634198840479343</c:v>
                </c:pt>
                <c:pt idx="26">
                  <c:v>70.944237361155345</c:v>
                </c:pt>
                <c:pt idx="27">
                  <c:v>74.404239637805773</c:v>
                </c:pt>
                <c:pt idx="28">
                  <c:v>77.054554624674267</c:v>
                </c:pt>
                <c:pt idx="29">
                  <c:v>66.77477821234379</c:v>
                </c:pt>
                <c:pt idx="30" formatCode="0.00">
                  <c:v>72.666850262318064</c:v>
                </c:pt>
                <c:pt idx="31">
                  <c:v>79.854976020560358</c:v>
                </c:pt>
                <c:pt idx="32">
                  <c:v>75.301548473660432</c:v>
                </c:pt>
                <c:pt idx="33">
                  <c:v>68.034485975566739</c:v>
                </c:pt>
                <c:pt idx="34">
                  <c:v>77.602183816749289</c:v>
                </c:pt>
                <c:pt idx="35">
                  <c:v>71.820571691750672</c:v>
                </c:pt>
                <c:pt idx="36">
                  <c:v>75.945383182088747</c:v>
                </c:pt>
                <c:pt idx="37">
                  <c:v>85.002039593175226</c:v>
                </c:pt>
                <c:pt idx="38">
                  <c:v>76.05567092942762</c:v>
                </c:pt>
                <c:pt idx="39">
                  <c:v>79.967467780153072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A6C-40EF-B46F-3AADFF0D170E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36.788376674211314</c:v>
                </c:pt>
                <c:pt idx="1">
                  <c:v>39.234543693200472</c:v>
                </c:pt>
                <c:pt idx="2">
                  <c:v>38.708105116594957</c:v>
                </c:pt>
                <c:pt idx="3">
                  <c:v>40.896732702263947</c:v>
                </c:pt>
                <c:pt idx="4">
                  <c:v>41.771495562142377</c:v>
                </c:pt>
                <c:pt idx="5">
                  <c:v>43.066756087914705</c:v>
                </c:pt>
                <c:pt idx="6">
                  <c:v>44.284011873886726</c:v>
                </c:pt>
                <c:pt idx="7">
                  <c:v>44.22338129844492</c:v>
                </c:pt>
                <c:pt idx="8">
                  <c:v>47.164816226940424</c:v>
                </c:pt>
                <c:pt idx="9">
                  <c:v>48.056291695793526</c:v>
                </c:pt>
                <c:pt idx="10">
                  <c:v>48.691475773985751</c:v>
                </c:pt>
                <c:pt idx="11">
                  <c:v>53.281273853098369</c:v>
                </c:pt>
                <c:pt idx="12">
                  <c:v>53.443955308192024</c:v>
                </c:pt>
                <c:pt idx="13">
                  <c:v>52.215919727793995</c:v>
                </c:pt>
                <c:pt idx="14">
                  <c:v>58.804801622554663</c:v>
                </c:pt>
                <c:pt idx="15">
                  <c:v>59.227702165780002</c:v>
                </c:pt>
                <c:pt idx="16">
                  <c:v>60.674072685177165</c:v>
                </c:pt>
                <c:pt idx="17">
                  <c:v>62.199102529546266</c:v>
                </c:pt>
                <c:pt idx="18">
                  <c:v>64.912945892939717</c:v>
                </c:pt>
                <c:pt idx="19">
                  <c:v>67.142636805546061</c:v>
                </c:pt>
                <c:pt idx="20">
                  <c:v>70.314943007530729</c:v>
                </c:pt>
                <c:pt idx="21">
                  <c:v>71.219432686514153</c:v>
                </c:pt>
                <c:pt idx="22">
                  <c:v>71.926046487021409</c:v>
                </c:pt>
                <c:pt idx="23">
                  <c:v>72.932565704775172</c:v>
                </c:pt>
                <c:pt idx="24">
                  <c:v>75.40938198343693</c:v>
                </c:pt>
                <c:pt idx="25">
                  <c:v>79.641015475884473</c:v>
                </c:pt>
                <c:pt idx="26">
                  <c:v>77.624690356492295</c:v>
                </c:pt>
                <c:pt idx="27">
                  <c:v>78.740674344266139</c:v>
                </c:pt>
                <c:pt idx="28">
                  <c:v>78.482780885690687</c:v>
                </c:pt>
                <c:pt idx="29">
                  <c:v>75.837814998199022</c:v>
                </c:pt>
                <c:pt idx="30" formatCode="0.00">
                  <c:v>76.094513745401031</c:v>
                </c:pt>
                <c:pt idx="31">
                  <c:v>78.353224620631167</c:v>
                </c:pt>
                <c:pt idx="32">
                  <c:v>78.082316604730764</c:v>
                </c:pt>
                <c:pt idx="33">
                  <c:v>78.518646562165941</c:v>
                </c:pt>
                <c:pt idx="34">
                  <c:v>77.357852088738213</c:v>
                </c:pt>
                <c:pt idx="35">
                  <c:v>75.152584105142822</c:v>
                </c:pt>
                <c:pt idx="36">
                  <c:v>76.550424381053276</c:v>
                </c:pt>
                <c:pt idx="37">
                  <c:v>79.156026304770364</c:v>
                </c:pt>
                <c:pt idx="38">
                  <c:v>75.405897139527085</c:v>
                </c:pt>
                <c:pt idx="39">
                  <c:v>72.028352479687243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A6C-40EF-B46F-3AADFF0D17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7986504"/>
        <c:axId val="447981016"/>
      </c:lineChart>
      <c:catAx>
        <c:axId val="447986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47981016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447981016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47986504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51715445485832"/>
          <c:y val="5.6424609471676684E-2"/>
          <c:w val="0.82618219526398162"/>
          <c:h val="0.6866606838691160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4">
                  <c:v>30.078740159999999</c:v>
                </c:pt>
                <c:pt idx="5">
                  <c:v>29.674174499999999</c:v>
                </c:pt>
                <c:pt idx="6">
                  <c:v>31.684901530000001</c:v>
                </c:pt>
                <c:pt idx="7">
                  <c:v>30.05946278</c:v>
                </c:pt>
                <c:pt idx="8">
                  <c:v>29.390464699999999</c:v>
                </c:pt>
                <c:pt idx="9">
                  <c:v>30.93867831</c:v>
                </c:pt>
                <c:pt idx="10">
                  <c:v>31.551286699999999</c:v>
                </c:pt>
                <c:pt idx="11">
                  <c:v>30.877573129999998</c:v>
                </c:pt>
                <c:pt idx="12">
                  <c:v>28.44206247</c:v>
                </c:pt>
                <c:pt idx="13">
                  <c:v>29.561200920000001</c:v>
                </c:pt>
                <c:pt idx="14">
                  <c:v>30.011454749999999</c:v>
                </c:pt>
                <c:pt idx="15">
                  <c:v>28.350350989999999</c:v>
                </c:pt>
                <c:pt idx="16">
                  <c:v>29.289158499999999</c:v>
                </c:pt>
                <c:pt idx="17">
                  <c:v>19.042648369999998</c:v>
                </c:pt>
                <c:pt idx="18">
                  <c:v>18.842044470000001</c:v>
                </c:pt>
                <c:pt idx="19">
                  <c:v>18.316080060000001</c:v>
                </c:pt>
                <c:pt idx="20">
                  <c:v>17.812329510000001</c:v>
                </c:pt>
                <c:pt idx="21">
                  <c:v>18.739859379999999</c:v>
                </c:pt>
                <c:pt idx="22">
                  <c:v>16.057127600000001</c:v>
                </c:pt>
                <c:pt idx="23">
                  <c:v>16.342412450000001</c:v>
                </c:pt>
                <c:pt idx="24">
                  <c:v>17.934515019999999</c:v>
                </c:pt>
                <c:pt idx="25">
                  <c:v>17.31279202</c:v>
                </c:pt>
                <c:pt idx="26">
                  <c:v>18.116212520000001</c:v>
                </c:pt>
                <c:pt idx="27">
                  <c:v>19.68376494</c:v>
                </c:pt>
                <c:pt idx="28">
                  <c:v>19.79193424</c:v>
                </c:pt>
                <c:pt idx="29">
                  <c:v>18.854232970000002</c:v>
                </c:pt>
                <c:pt idx="30">
                  <c:v>20.15418502</c:v>
                </c:pt>
                <c:pt idx="31">
                  <c:v>21.118164060000002</c:v>
                </c:pt>
                <c:pt idx="32">
                  <c:v>23.456042629999999</c:v>
                </c:pt>
                <c:pt idx="33">
                  <c:v>25.369458130000002</c:v>
                </c:pt>
                <c:pt idx="34">
                  <c:v>24.271967589999999</c:v>
                </c:pt>
                <c:pt idx="35">
                  <c:v>23.402933130000001</c:v>
                </c:pt>
                <c:pt idx="36">
                  <c:v>25.159044529999999</c:v>
                </c:pt>
                <c:pt idx="37">
                  <c:v>24.515723269999999</c:v>
                </c:pt>
                <c:pt idx="38">
                  <c:v>23.679369250000001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DA7-4570-89D4-EE75504F90B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4">
                  <c:v>13.925759279999999</c:v>
                </c:pt>
                <c:pt idx="5">
                  <c:v>13.448502080000001</c:v>
                </c:pt>
                <c:pt idx="6">
                  <c:v>13.916849020000001</c:v>
                </c:pt>
                <c:pt idx="7">
                  <c:v>14.353085910000001</c:v>
                </c:pt>
                <c:pt idx="8">
                  <c:v>14.846107419999999</c:v>
                </c:pt>
                <c:pt idx="9">
                  <c:v>13.81226434</c:v>
                </c:pt>
                <c:pt idx="10">
                  <c:v>14.878579200000001</c:v>
                </c:pt>
                <c:pt idx="11">
                  <c:v>14.55399061</c:v>
                </c:pt>
                <c:pt idx="12">
                  <c:v>14.76621697</c:v>
                </c:pt>
                <c:pt idx="13">
                  <c:v>15.09402837</c:v>
                </c:pt>
                <c:pt idx="14">
                  <c:v>15.82392407</c:v>
                </c:pt>
                <c:pt idx="15">
                  <c:v>15.20421187</c:v>
                </c:pt>
                <c:pt idx="16">
                  <c:v>16.036708659999999</c:v>
                </c:pt>
                <c:pt idx="17">
                  <c:v>23.844318520000002</c:v>
                </c:pt>
                <c:pt idx="18">
                  <c:v>23.76552122</c:v>
                </c:pt>
                <c:pt idx="19">
                  <c:v>24.803312630000001</c:v>
                </c:pt>
                <c:pt idx="20">
                  <c:v>24.52264048</c:v>
                </c:pt>
                <c:pt idx="21">
                  <c:v>25.33802055</c:v>
                </c:pt>
                <c:pt idx="22">
                  <c:v>27.122263749999998</c:v>
                </c:pt>
                <c:pt idx="23">
                  <c:v>27.120622569999998</c:v>
                </c:pt>
                <c:pt idx="24">
                  <c:v>24.950763169999998</c:v>
                </c:pt>
                <c:pt idx="25">
                  <c:v>25.53352696</c:v>
                </c:pt>
                <c:pt idx="26">
                  <c:v>23.864626099999999</c:v>
                </c:pt>
                <c:pt idx="27">
                  <c:v>25.323705180000001</c:v>
                </c:pt>
                <c:pt idx="28">
                  <c:v>24.08168508</c:v>
                </c:pt>
                <c:pt idx="29">
                  <c:v>24.353914700000001</c:v>
                </c:pt>
                <c:pt idx="30">
                  <c:v>25.28144885</c:v>
                </c:pt>
                <c:pt idx="31">
                  <c:v>23.87695313</c:v>
                </c:pt>
                <c:pt idx="32">
                  <c:v>23.988859290000001</c:v>
                </c:pt>
                <c:pt idx="33">
                  <c:v>24.310344829999998</c:v>
                </c:pt>
                <c:pt idx="34">
                  <c:v>24.347936189999999</c:v>
                </c:pt>
                <c:pt idx="35">
                  <c:v>24.906785979999999</c:v>
                </c:pt>
                <c:pt idx="36">
                  <c:v>23.166486620000001</c:v>
                </c:pt>
                <c:pt idx="37">
                  <c:v>22.5408805</c:v>
                </c:pt>
                <c:pt idx="38">
                  <c:v>22.22076216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DA7-4570-89D4-EE75504F90B8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11651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4">
                  <c:v>13.94825647</c:v>
                </c:pt>
                <c:pt idx="5">
                  <c:v>15.85392521</c:v>
                </c:pt>
                <c:pt idx="6">
                  <c:v>14.26695842</c:v>
                </c:pt>
                <c:pt idx="7">
                  <c:v>14.435103549999999</c:v>
                </c:pt>
                <c:pt idx="8">
                  <c:v>14.48400724</c:v>
                </c:pt>
                <c:pt idx="9">
                  <c:v>14.36793014</c:v>
                </c:pt>
                <c:pt idx="10">
                  <c:v>13.39253353</c:v>
                </c:pt>
                <c:pt idx="11">
                  <c:v>13.34416757</c:v>
                </c:pt>
                <c:pt idx="12">
                  <c:v>14.359637770000001</c:v>
                </c:pt>
                <c:pt idx="13">
                  <c:v>13.41141537</c:v>
                </c:pt>
                <c:pt idx="14">
                  <c:v>13.8111602</c:v>
                </c:pt>
                <c:pt idx="15">
                  <c:v>13.959795789999999</c:v>
                </c:pt>
                <c:pt idx="16">
                  <c:v>13.765748950000001</c:v>
                </c:pt>
                <c:pt idx="17">
                  <c:v>15.35937966</c:v>
                </c:pt>
                <c:pt idx="18">
                  <c:v>15.14582732</c:v>
                </c:pt>
                <c:pt idx="19">
                  <c:v>15.00345066</c:v>
                </c:pt>
                <c:pt idx="20">
                  <c:v>15.60283688</c:v>
                </c:pt>
                <c:pt idx="21">
                  <c:v>15.98161168</c:v>
                </c:pt>
                <c:pt idx="22">
                  <c:v>17.044847839999999</c:v>
                </c:pt>
                <c:pt idx="23">
                  <c:v>18.028534369999999</c:v>
                </c:pt>
                <c:pt idx="24">
                  <c:v>18.266863610000001</c:v>
                </c:pt>
                <c:pt idx="25">
                  <c:v>18.777623439999999</c:v>
                </c:pt>
                <c:pt idx="26">
                  <c:v>20.231429640000002</c:v>
                </c:pt>
                <c:pt idx="27">
                  <c:v>19.65886454</c:v>
                </c:pt>
                <c:pt idx="28">
                  <c:v>20.806575909999999</c:v>
                </c:pt>
                <c:pt idx="29">
                  <c:v>22.45703374</c:v>
                </c:pt>
                <c:pt idx="30">
                  <c:v>22.050905530000001</c:v>
                </c:pt>
                <c:pt idx="31">
                  <c:v>23.937988279999999</c:v>
                </c:pt>
                <c:pt idx="32">
                  <c:v>23.831436180000001</c:v>
                </c:pt>
                <c:pt idx="33">
                  <c:v>24.187192119999999</c:v>
                </c:pt>
                <c:pt idx="34">
                  <c:v>24.715117750000001</c:v>
                </c:pt>
                <c:pt idx="35">
                  <c:v>25.27964206</c:v>
                </c:pt>
                <c:pt idx="36">
                  <c:v>24.426839520000001</c:v>
                </c:pt>
                <c:pt idx="37">
                  <c:v>24.41509434</c:v>
                </c:pt>
                <c:pt idx="38">
                  <c:v>24.480946119999999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DA7-4570-89D4-EE75504F90B8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11651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4">
                  <c:v>24.54443195</c:v>
                </c:pt>
                <c:pt idx="5">
                  <c:v>25.38814782</c:v>
                </c:pt>
                <c:pt idx="6">
                  <c:v>25.6892779</c:v>
                </c:pt>
                <c:pt idx="7">
                  <c:v>25.589501739999999</c:v>
                </c:pt>
                <c:pt idx="8">
                  <c:v>25.970629649999999</c:v>
                </c:pt>
                <c:pt idx="9">
                  <c:v>24.250843419999999</c:v>
                </c:pt>
                <c:pt idx="10">
                  <c:v>24.737223629999999</c:v>
                </c:pt>
                <c:pt idx="11">
                  <c:v>24.467316719999999</c:v>
                </c:pt>
                <c:pt idx="12">
                  <c:v>25.374237659999999</c:v>
                </c:pt>
                <c:pt idx="13">
                  <c:v>24.925767069999999</c:v>
                </c:pt>
                <c:pt idx="14">
                  <c:v>23.973163150000001</c:v>
                </c:pt>
                <c:pt idx="15">
                  <c:v>24.856413530000001</c:v>
                </c:pt>
                <c:pt idx="16">
                  <c:v>23.751749879999998</c:v>
                </c:pt>
                <c:pt idx="17">
                  <c:v>23.188189680000001</c:v>
                </c:pt>
                <c:pt idx="18">
                  <c:v>22.62489171</c:v>
                </c:pt>
                <c:pt idx="19">
                  <c:v>22.38785369</c:v>
                </c:pt>
                <c:pt idx="20">
                  <c:v>23.527004909999999</c:v>
                </c:pt>
                <c:pt idx="21">
                  <c:v>22.349918880000001</c:v>
                </c:pt>
                <c:pt idx="22">
                  <c:v>23.31820609</c:v>
                </c:pt>
                <c:pt idx="23">
                  <c:v>23.047989619999999</c:v>
                </c:pt>
                <c:pt idx="24">
                  <c:v>22.821270309999999</c:v>
                </c:pt>
                <c:pt idx="25">
                  <c:v>22.59123627</c:v>
                </c:pt>
                <c:pt idx="26">
                  <c:v>22.844344899999999</c:v>
                </c:pt>
                <c:pt idx="27">
                  <c:v>21.563745019999999</c:v>
                </c:pt>
                <c:pt idx="28">
                  <c:v>23.824813769999999</c:v>
                </c:pt>
                <c:pt idx="29">
                  <c:v>24.099299810000002</c:v>
                </c:pt>
                <c:pt idx="30">
                  <c:v>24.865394030000001</c:v>
                </c:pt>
                <c:pt idx="31">
                  <c:v>25.402832029999999</c:v>
                </c:pt>
                <c:pt idx="32">
                  <c:v>23.298619519999999</c:v>
                </c:pt>
                <c:pt idx="33">
                  <c:v>19.729064040000001</c:v>
                </c:pt>
                <c:pt idx="34">
                  <c:v>17.75132945</c:v>
                </c:pt>
                <c:pt idx="35">
                  <c:v>18.04623415</c:v>
                </c:pt>
                <c:pt idx="36">
                  <c:v>18.641219540000002</c:v>
                </c:pt>
                <c:pt idx="37">
                  <c:v>20.05031447</c:v>
                </c:pt>
                <c:pt idx="38">
                  <c:v>19.684625489999998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DA7-4570-89D4-EE75504F90B8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4">
                  <c:v>13.58830146</c:v>
                </c:pt>
                <c:pt idx="5">
                  <c:v>13.14235731</c:v>
                </c:pt>
                <c:pt idx="6">
                  <c:v>12.31947484</c:v>
                </c:pt>
                <c:pt idx="7">
                  <c:v>13.614927209999999</c:v>
                </c:pt>
                <c:pt idx="8">
                  <c:v>12.65338966</c:v>
                </c:pt>
                <c:pt idx="9">
                  <c:v>14.05040683</c:v>
                </c:pt>
                <c:pt idx="10">
                  <c:v>12.72200072</c:v>
                </c:pt>
                <c:pt idx="11">
                  <c:v>13.921993499999999</c:v>
                </c:pt>
                <c:pt idx="12">
                  <c:v>14.026982070000001</c:v>
                </c:pt>
                <c:pt idx="13">
                  <c:v>13.90630155</c:v>
                </c:pt>
                <c:pt idx="14">
                  <c:v>13.222058580000001</c:v>
                </c:pt>
                <c:pt idx="15">
                  <c:v>13.608806639999999</c:v>
                </c:pt>
                <c:pt idx="16">
                  <c:v>13.45465858</c:v>
                </c:pt>
                <c:pt idx="17">
                  <c:v>14.24097823</c:v>
                </c:pt>
                <c:pt idx="18">
                  <c:v>14.46722495</c:v>
                </c:pt>
                <c:pt idx="19">
                  <c:v>14.051069699999999</c:v>
                </c:pt>
                <c:pt idx="20">
                  <c:v>12.997817789999999</c:v>
                </c:pt>
                <c:pt idx="21">
                  <c:v>12.23634397</c:v>
                </c:pt>
                <c:pt idx="22">
                  <c:v>11.49225841</c:v>
                </c:pt>
                <c:pt idx="23">
                  <c:v>10</c:v>
                </c:pt>
                <c:pt idx="24">
                  <c:v>10.672082720000001</c:v>
                </c:pt>
                <c:pt idx="25">
                  <c:v>10.582144209999999</c:v>
                </c:pt>
                <c:pt idx="26">
                  <c:v>10.190369540000001</c:v>
                </c:pt>
                <c:pt idx="27">
                  <c:v>11.59113546</c:v>
                </c:pt>
                <c:pt idx="28">
                  <c:v>9.5684562030000002</c:v>
                </c:pt>
                <c:pt idx="29">
                  <c:v>7.7912157860000004</c:v>
                </c:pt>
                <c:pt idx="30">
                  <c:v>5.9960841900000004</c:v>
                </c:pt>
                <c:pt idx="31">
                  <c:v>4.382324219</c:v>
                </c:pt>
                <c:pt idx="32">
                  <c:v>3.7781545169999999</c:v>
                </c:pt>
                <c:pt idx="33">
                  <c:v>3.977832512</c:v>
                </c:pt>
                <c:pt idx="34">
                  <c:v>4.5327931120000002</c:v>
                </c:pt>
                <c:pt idx="35">
                  <c:v>4.6234153620000003</c:v>
                </c:pt>
                <c:pt idx="36">
                  <c:v>4.5132637139999998</c:v>
                </c:pt>
                <c:pt idx="37">
                  <c:v>4.4779874209999999</c:v>
                </c:pt>
                <c:pt idx="38">
                  <c:v>4.4809461239999999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DA7-4570-89D4-EE75504F90B8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4">
                  <c:v>3.9145106859999999</c:v>
                </c:pt>
                <c:pt idx="5">
                  <c:v>2.4928930679999999</c:v>
                </c:pt>
                <c:pt idx="6">
                  <c:v>2.1225382929999999</c:v>
                </c:pt>
                <c:pt idx="7">
                  <c:v>1.9479188030000001</c:v>
                </c:pt>
                <c:pt idx="8">
                  <c:v>2.6554013279999999</c:v>
                </c:pt>
                <c:pt idx="9">
                  <c:v>2.57987696</c:v>
                </c:pt>
                <c:pt idx="10">
                  <c:v>2.7183762229999999</c:v>
                </c:pt>
                <c:pt idx="11">
                  <c:v>2.834958469</c:v>
                </c:pt>
                <c:pt idx="12">
                  <c:v>3.0308630569999999</c:v>
                </c:pt>
                <c:pt idx="13">
                  <c:v>3.1012867040000001</c:v>
                </c:pt>
                <c:pt idx="14">
                  <c:v>3.158239241</c:v>
                </c:pt>
                <c:pt idx="15">
                  <c:v>4.0204211870000002</c:v>
                </c:pt>
                <c:pt idx="16">
                  <c:v>3.701975424</c:v>
                </c:pt>
                <c:pt idx="17">
                  <c:v>4.324485535</c:v>
                </c:pt>
                <c:pt idx="18">
                  <c:v>5.1544903260000003</c:v>
                </c:pt>
                <c:pt idx="19">
                  <c:v>5.438233264</c:v>
                </c:pt>
                <c:pt idx="20">
                  <c:v>5.5373704310000003</c:v>
                </c:pt>
                <c:pt idx="21">
                  <c:v>5.3542455379999998</c:v>
                </c:pt>
                <c:pt idx="22">
                  <c:v>4.9652963159999999</c:v>
                </c:pt>
                <c:pt idx="23">
                  <c:v>5.4604409860000001</c:v>
                </c:pt>
                <c:pt idx="24">
                  <c:v>5.3545051700000004</c:v>
                </c:pt>
                <c:pt idx="25">
                  <c:v>5.2026771060000003</c:v>
                </c:pt>
                <c:pt idx="26">
                  <c:v>4.7530172950000003</c:v>
                </c:pt>
                <c:pt idx="27">
                  <c:v>2.178784861</c:v>
                </c:pt>
                <c:pt idx="28">
                  <c:v>1.926534806</c:v>
                </c:pt>
                <c:pt idx="29">
                  <c:v>2.4443029919999999</c:v>
                </c:pt>
                <c:pt idx="30">
                  <c:v>1.6519823789999999</c:v>
                </c:pt>
                <c:pt idx="31">
                  <c:v>1.281738281</c:v>
                </c:pt>
                <c:pt idx="32">
                  <c:v>1.6468878659999999</c:v>
                </c:pt>
                <c:pt idx="33">
                  <c:v>2.426108374</c:v>
                </c:pt>
                <c:pt idx="34">
                  <c:v>4.3808559130000004</c:v>
                </c:pt>
                <c:pt idx="35">
                  <c:v>3.7409893109999999</c:v>
                </c:pt>
                <c:pt idx="36">
                  <c:v>4.0931460810000004</c:v>
                </c:pt>
                <c:pt idx="37">
                  <c:v>4</c:v>
                </c:pt>
                <c:pt idx="38">
                  <c:v>5.453350854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DA7-4570-89D4-EE75504F90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66363936"/>
        <c:axId val="424099368"/>
      </c:barChart>
      <c:catAx>
        <c:axId val="466363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24099368"/>
        <c:crosses val="autoZero"/>
        <c:auto val="1"/>
        <c:lblAlgn val="ctr"/>
        <c:lblOffset val="15"/>
        <c:tickLblSkip val="2"/>
        <c:tickMarkSkip val="1"/>
        <c:noMultiLvlLbl val="0"/>
      </c:catAx>
      <c:valAx>
        <c:axId val="424099368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</a:defRPr>
            </a:pPr>
            <a:endParaRPr lang="cs-CZ"/>
          </a:p>
        </c:txPr>
        <c:crossAx val="466363936"/>
        <c:crosses val="autoZero"/>
        <c:crossBetween val="between"/>
        <c:majorUnit val="0.25"/>
      </c:valAx>
      <c:spPr>
        <a:noFill/>
        <a:ln w="23302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1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9075144508670541"/>
          <c:y val="6.2937062937062943E-2"/>
          <c:w val="0.78179190751445771"/>
          <c:h val="0.5617715617715615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prev_pokr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B4D-459B-AB1C-B6ACC6378C2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F03-433E-831D-A6A63EEAAE95}"/>
              </c:ext>
            </c:extLst>
          </c:dPt>
          <c:dPt>
            <c:idx val="12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3F03-433E-831D-A6A63EEAAE95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0.60315484971607991</c:v>
                </c:pt>
                <c:pt idx="1">
                  <c:v>0.596434883536891</c:v>
                </c:pt>
                <c:pt idx="2">
                  <c:v>0.59406374972579856</c:v>
                </c:pt>
                <c:pt idx="3">
                  <c:v>0.58634393063583812</c:v>
                </c:pt>
                <c:pt idx="4">
                  <c:v>0.57708521729879225</c:v>
                </c:pt>
                <c:pt idx="5">
                  <c:v>0.57224311274385964</c:v>
                </c:pt>
                <c:pt idx="6">
                  <c:v>0.56926256757147387</c:v>
                </c:pt>
                <c:pt idx="7">
                  <c:v>0.55706728521265581</c:v>
                </c:pt>
                <c:pt idx="8">
                  <c:v>0.55635440567281647</c:v>
                </c:pt>
                <c:pt idx="9">
                  <c:v>0.55487809098018592</c:v>
                </c:pt>
                <c:pt idx="10">
                  <c:v>0.55392605528845307</c:v>
                </c:pt>
                <c:pt idx="11">
                  <c:v>0.55140266364409196</c:v>
                </c:pt>
                <c:pt idx="12">
                  <c:v>0.55084981088715479</c:v>
                </c:pt>
                <c:pt idx="13">
                  <c:v>0.52964171145524264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8D-40F0-ABEA-DDDF264768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6836208"/>
        <c:axId val="35683738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MinOfprev_pokr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3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0.58152279340446189</c:v>
                </c:pt>
                <c:pt idx="1">
                  <c:v>0.53112416107382598</c:v>
                </c:pt>
                <c:pt idx="2">
                  <c:v>0.5683117829175014</c:v>
                </c:pt>
                <c:pt idx="3">
                  <c:v>0.55767747622020658</c:v>
                </c:pt>
                <c:pt idx="4">
                  <c:v>0.42893371757925031</c:v>
                </c:pt>
                <c:pt idx="5">
                  <c:v>0.54521544055078486</c:v>
                </c:pt>
                <c:pt idx="6">
                  <c:v>0.5497336285708021</c:v>
                </c:pt>
                <c:pt idx="7">
                  <c:v>0.5027691626052283</c:v>
                </c:pt>
                <c:pt idx="8">
                  <c:v>0.52890402804418324</c:v>
                </c:pt>
                <c:pt idx="9">
                  <c:v>0.49901353054236736</c:v>
                </c:pt>
                <c:pt idx="10">
                  <c:v>0.52255916150339843</c:v>
                </c:pt>
                <c:pt idx="11">
                  <c:v>0.49565336124891901</c:v>
                </c:pt>
                <c:pt idx="12">
                  <c:v>0.52355893782383478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C8D-40F0-ABEA-DDDF264768F4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MaxOfprev_pokr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3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0.65476979132162905</c:v>
                </c:pt>
                <c:pt idx="1">
                  <c:v>0.62575164646368209</c:v>
                </c:pt>
                <c:pt idx="2">
                  <c:v>0.61523579201934742</c:v>
                </c:pt>
                <c:pt idx="3">
                  <c:v>0.62422900521904157</c:v>
                </c:pt>
                <c:pt idx="4">
                  <c:v>0.59877388982574442</c:v>
                </c:pt>
                <c:pt idx="5">
                  <c:v>0.63791208791208787</c:v>
                </c:pt>
                <c:pt idx="6">
                  <c:v>0.60298674851695511</c:v>
                </c:pt>
                <c:pt idx="7">
                  <c:v>0.63760957739107693</c:v>
                </c:pt>
                <c:pt idx="8">
                  <c:v>0.60207190737355287</c:v>
                </c:pt>
                <c:pt idx="9">
                  <c:v>0.61615279286085267</c:v>
                </c:pt>
                <c:pt idx="10">
                  <c:v>0.58542183053337027</c:v>
                </c:pt>
                <c:pt idx="11">
                  <c:v>0.58111815343865281</c:v>
                </c:pt>
                <c:pt idx="12">
                  <c:v>0.60795454545454564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C8D-40F0-ABEA-DDDF264768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6836208"/>
        <c:axId val="356837384"/>
      </c:lineChart>
      <c:catAx>
        <c:axId val="3568362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73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37384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6208"/>
        <c:crosses val="autoZero"/>
        <c:crossBetween val="between"/>
        <c:majorUnit val="0.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  <c:userShapes r:id="rId2"/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704882807792316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04E8F"/>
            </a:solidFill>
          </c:spPr>
          <c:invertIfNegative val="0"/>
          <c:cat>
            <c:strRef>
              <c:f>List1!$A$2:$A$16</c:f>
              <c:strCache>
                <c:ptCount val="15"/>
                <c:pt idx="0">
                  <c:v>15-19</c:v>
                </c:pt>
                <c:pt idx="1">
                  <c:v>20-24</c:v>
                </c:pt>
                <c:pt idx="2">
                  <c:v>25-29</c:v>
                </c:pt>
                <c:pt idx="3">
                  <c:v>30-34</c:v>
                </c:pt>
                <c:pt idx="4">
                  <c:v>35-39</c:v>
                </c:pt>
                <c:pt idx="5">
                  <c:v>40-44</c:v>
                </c:pt>
                <c:pt idx="6">
                  <c:v>45-49</c:v>
                </c:pt>
                <c:pt idx="7">
                  <c:v>50-54</c:v>
                </c:pt>
                <c:pt idx="8">
                  <c:v>55-59</c:v>
                </c:pt>
                <c:pt idx="9">
                  <c:v>60-64</c:v>
                </c:pt>
                <c:pt idx="10">
                  <c:v>65-69</c:v>
                </c:pt>
                <c:pt idx="11">
                  <c:v>70-74</c:v>
                </c:pt>
                <c:pt idx="12">
                  <c:v>75-79</c:v>
                </c:pt>
                <c:pt idx="13">
                  <c:v>80-84</c:v>
                </c:pt>
                <c:pt idx="14">
                  <c:v>85+</c:v>
                </c:pt>
              </c:strCache>
            </c:strRef>
          </c:cat>
          <c:val>
            <c:numRef>
              <c:f>List1!$B$2:$B$16</c:f>
              <c:numCache>
                <c:formatCode>#,#00%</c:formatCode>
                <c:ptCount val="15"/>
                <c:pt idx="0">
                  <c:v>0.29392863182817519</c:v>
                </c:pt>
                <c:pt idx="1">
                  <c:v>0.56009434513947098</c:v>
                </c:pt>
                <c:pt idx="2">
                  <c:v>0.5974985117383802</c:v>
                </c:pt>
                <c:pt idx="3">
                  <c:v>0.59651537560591938</c:v>
                </c:pt>
                <c:pt idx="4">
                  <c:v>0.59373761495217636</c:v>
                </c:pt>
                <c:pt idx="5">
                  <c:v>0.58880178087495161</c:v>
                </c:pt>
                <c:pt idx="6">
                  <c:v>0.56822819613304798</c:v>
                </c:pt>
                <c:pt idx="7">
                  <c:v>0.51360669689408878</c:v>
                </c:pt>
                <c:pt idx="8">
                  <c:v>0.4581849441237873</c:v>
                </c:pt>
                <c:pt idx="9">
                  <c:v>0.42710697648701323</c:v>
                </c:pt>
                <c:pt idx="10">
                  <c:v>0.39336606394443779</c:v>
                </c:pt>
                <c:pt idx="11">
                  <c:v>0.33006157923454671</c:v>
                </c:pt>
                <c:pt idx="12">
                  <c:v>0.23861274394545026</c:v>
                </c:pt>
                <c:pt idx="13">
                  <c:v>0.12870496956910971</c:v>
                </c:pt>
                <c:pt idx="14">
                  <c:v>4.4256521677388208E-2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F3-433F-AE93-81338F7BB5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1200320"/>
        <c:axId val="331198752"/>
      </c:barChart>
      <c:catAx>
        <c:axId val="3312003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bg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1198752"/>
        <c:crosses val="autoZero"/>
        <c:auto val="1"/>
        <c:lblAlgn val="ctr"/>
        <c:lblOffset val="100"/>
        <c:noMultiLvlLbl val="0"/>
      </c:catAx>
      <c:valAx>
        <c:axId val="331198752"/>
        <c:scaling>
          <c:orientation val="minMax"/>
          <c:max val="0.8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1200320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EA-41F4-BE14-F880C7B95CF6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EA-41F4-BE14-F880C7B95CF6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EA-41F4-BE14-F880C7B95CF6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EA-41F4-BE14-F880C7B95CF6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EA-41F4-BE14-F880C7B95CF6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8EA-41F4-BE14-F880C7B95CF6}"/>
              </c:ext>
            </c:extLst>
          </c:dPt>
          <c:dPt>
            <c:idx val="6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8EA-41F4-BE14-F880C7B95CF6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8EA-41F4-BE14-F880C7B95CF6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8EA-41F4-BE14-F880C7B95CF6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8EA-41F4-BE14-F880C7B95CF6}"/>
              </c:ext>
            </c:extLst>
          </c:dPt>
          <c:dPt>
            <c:idx val="1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8EA-41F4-BE14-F880C7B95CF6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8EA-41F4-BE14-F880C7B95CF6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8EA-41F4-BE14-F880C7B95CF6}"/>
              </c:ext>
            </c:extLst>
          </c:dPt>
          <c:dPt>
            <c:idx val="1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8EA-41F4-BE14-F880C7B95CF6}"/>
              </c:ext>
            </c:extLst>
          </c:dPt>
          <c:dPt>
            <c:idx val="1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8EA-41F4-BE14-F880C7B95CF6}"/>
              </c:ext>
            </c:extLst>
          </c:dPt>
          <c:dLbls>
            <c:dLbl>
              <c:idx val="8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A8EA-41F4-BE14-F880C7B95CF6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Středočeský kraj</c:v>
                </c:pt>
                <c:pt idx="2">
                  <c:v>Plzeňský kraj</c:v>
                </c:pt>
                <c:pt idx="3">
                  <c:v>Kraj Vysočina</c:v>
                </c:pt>
                <c:pt idx="4">
                  <c:v>Jihočeský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Olomoucký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Liberecký kraj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0.92325791855203621</c:v>
                </c:pt>
                <c:pt idx="1">
                  <c:v>0.90160737104041966</c:v>
                </c:pt>
                <c:pt idx="2">
                  <c:v>0.91665222665049384</c:v>
                </c:pt>
                <c:pt idx="3">
                  <c:v>0.87078545865511392</c:v>
                </c:pt>
                <c:pt idx="4">
                  <c:v>0.91132626402335948</c:v>
                </c:pt>
                <c:pt idx="5">
                  <c:v>0.85532472393786263</c:v>
                </c:pt>
                <c:pt idx="6">
                  <c:v>0.89550248514971509</c:v>
                </c:pt>
                <c:pt idx="7">
                  <c:v>0.87955749454658771</c:v>
                </c:pt>
                <c:pt idx="8">
                  <c:v>0.86783681902207399</c:v>
                </c:pt>
                <c:pt idx="9">
                  <c:v>0.88653001464128844</c:v>
                </c:pt>
                <c:pt idx="10">
                  <c:v>0.87266329447987689</c:v>
                </c:pt>
                <c:pt idx="11">
                  <c:v>0.85602027883396703</c:v>
                </c:pt>
                <c:pt idx="12">
                  <c:v>0.83125195129566032</c:v>
                </c:pt>
                <c:pt idx="13">
                  <c:v>0.88059701492537312</c:v>
                </c:pt>
                <c:pt idx="14">
                  <c:v>0.77584102007596312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A8EA-41F4-BE14-F880C7B95CF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499041600"/>
        <c:axId val="499040032"/>
      </c:barChart>
      <c:catAx>
        <c:axId val="4990416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0032"/>
        <c:crosses val="autoZero"/>
        <c:auto val="1"/>
        <c:lblAlgn val="ctr"/>
        <c:lblOffset val="100"/>
        <c:noMultiLvlLbl val="0"/>
      </c:catAx>
      <c:valAx>
        <c:axId val="499040032"/>
        <c:scaling>
          <c:orientation val="minMax"/>
          <c:max val="1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160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704882807792316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04E8F"/>
            </a:solidFill>
          </c:spPr>
          <c:invertIfNegative val="0"/>
          <c:cat>
            <c:strRef>
              <c:f>List1!$A$2:$A$16</c:f>
              <c:strCache>
                <c:ptCount val="15"/>
                <c:pt idx="0">
                  <c:v>15-19</c:v>
                </c:pt>
                <c:pt idx="1">
                  <c:v>20-24</c:v>
                </c:pt>
                <c:pt idx="2">
                  <c:v>25-29</c:v>
                </c:pt>
                <c:pt idx="3">
                  <c:v>30-34</c:v>
                </c:pt>
                <c:pt idx="4">
                  <c:v>35-39</c:v>
                </c:pt>
                <c:pt idx="5">
                  <c:v>40-44</c:v>
                </c:pt>
                <c:pt idx="6">
                  <c:v>45-49</c:v>
                </c:pt>
                <c:pt idx="7">
                  <c:v>50-54</c:v>
                </c:pt>
                <c:pt idx="8">
                  <c:v>55-59</c:v>
                </c:pt>
                <c:pt idx="9">
                  <c:v>60-64</c:v>
                </c:pt>
                <c:pt idx="10">
                  <c:v>65-69</c:v>
                </c:pt>
                <c:pt idx="11">
                  <c:v>70-74</c:v>
                </c:pt>
                <c:pt idx="12">
                  <c:v>75-79</c:v>
                </c:pt>
                <c:pt idx="13">
                  <c:v>80-84</c:v>
                </c:pt>
                <c:pt idx="14">
                  <c:v>85+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0.33219039935457845</c:v>
                </c:pt>
                <c:pt idx="1">
                  <c:v>0.57515436365311956</c:v>
                </c:pt>
                <c:pt idx="2">
                  <c:v>0.61081716637272188</c:v>
                </c:pt>
                <c:pt idx="3">
                  <c:v>0.60251670695293613</c:v>
                </c:pt>
                <c:pt idx="4">
                  <c:v>0.59183801404212633</c:v>
                </c:pt>
                <c:pt idx="5">
                  <c:v>0.57721624725905818</c:v>
                </c:pt>
                <c:pt idx="6">
                  <c:v>0.54752976777843565</c:v>
                </c:pt>
                <c:pt idx="7">
                  <c:v>0.48007953980541157</c:v>
                </c:pt>
                <c:pt idx="8">
                  <c:v>0.4171179180473612</c:v>
                </c:pt>
                <c:pt idx="9">
                  <c:v>0.38576930873707682</c:v>
                </c:pt>
                <c:pt idx="10">
                  <c:v>0.36057287278854255</c:v>
                </c:pt>
                <c:pt idx="11">
                  <c:v>0.30960775672102248</c:v>
                </c:pt>
                <c:pt idx="12">
                  <c:v>0.23292073315877171</c:v>
                </c:pt>
                <c:pt idx="13">
                  <c:v>0.11989051094890511</c:v>
                </c:pt>
                <c:pt idx="14">
                  <c:v>3.8223516563523845E-2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B4-49EF-A44E-40ECF1487B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49639552"/>
        <c:axId val="449642296"/>
      </c:barChart>
      <c:catAx>
        <c:axId val="4496395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9642296"/>
        <c:crosses val="autoZero"/>
        <c:auto val="1"/>
        <c:lblAlgn val="ctr"/>
        <c:lblOffset val="100"/>
        <c:noMultiLvlLbl val="0"/>
      </c:catAx>
      <c:valAx>
        <c:axId val="449642296"/>
        <c:scaling>
          <c:orientation val="minMax"/>
          <c:max val="0.8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9639552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CC0000"/>
                </a:gs>
                <a:gs pos="65000">
                  <a:srgbClr val="FF0000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0.16636390520045624</c:v>
                </c:pt>
                <c:pt idx="1">
                  <c:v>0.16095291712347032</c:v>
                </c:pt>
                <c:pt idx="2">
                  <c:v>0.16028869619398722</c:v>
                </c:pt>
                <c:pt idx="3">
                  <c:v>0.16000599835045362</c:v>
                </c:pt>
                <c:pt idx="4">
                  <c:v>0.15818475318906192</c:v>
                </c:pt>
                <c:pt idx="5">
                  <c:v>0.15595114644544303</c:v>
                </c:pt>
                <c:pt idx="6">
                  <c:v>0.15451815789148513</c:v>
                </c:pt>
                <c:pt idx="7">
                  <c:v>0.15341046451390089</c:v>
                </c:pt>
                <c:pt idx="8">
                  <c:v>0.15338456679650489</c:v>
                </c:pt>
                <c:pt idx="9">
                  <c:v>0.15294405081847057</c:v>
                </c:pt>
                <c:pt idx="10">
                  <c:v>0.14912972455359658</c:v>
                </c:pt>
                <c:pt idx="11">
                  <c:v>0.14552554345122617</c:v>
                </c:pt>
                <c:pt idx="12">
                  <c:v>0.14449688378747266</c:v>
                </c:pt>
                <c:pt idx="13">
                  <c:v>0.13797774552491535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02-475D-9759-ED0B2A9767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FF5757"/>
                </a:gs>
                <a:gs pos="57000">
                  <a:srgbClr val="FF8B8B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0.12520018505996655</c:v>
                </c:pt>
                <c:pt idx="1">
                  <c:v>0.12913203170307366</c:v>
                </c:pt>
                <c:pt idx="2">
                  <c:v>0.13264623209744345</c:v>
                </c:pt>
                <c:pt idx="3">
                  <c:v>0.12647076570325227</c:v>
                </c:pt>
                <c:pt idx="4">
                  <c:v>0.1260593220338983</c:v>
                </c:pt>
                <c:pt idx="5">
                  <c:v>0.12133976148185739</c:v>
                </c:pt>
                <c:pt idx="6">
                  <c:v>0.11885790172642763</c:v>
                </c:pt>
                <c:pt idx="7">
                  <c:v>0.12133017163504968</c:v>
                </c:pt>
                <c:pt idx="8">
                  <c:v>0.12239322466077771</c:v>
                </c:pt>
                <c:pt idx="9">
                  <c:v>0.12373327361289961</c:v>
                </c:pt>
                <c:pt idx="10">
                  <c:v>0.12509248754501059</c:v>
                </c:pt>
                <c:pt idx="11">
                  <c:v>0.11985871726081335</c:v>
                </c:pt>
                <c:pt idx="12">
                  <c:v>0.12294004927456885</c:v>
                </c:pt>
                <c:pt idx="13">
                  <c:v>0.11812974144604428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02-475D-9759-ED0B2A97679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FF8B8B"/>
                </a:gs>
                <a:gs pos="78000">
                  <a:srgbClr val="FFBDBD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8.6900584795321631E-2</c:v>
                </c:pt>
                <c:pt idx="1">
                  <c:v>8.6597516036577046E-2</c:v>
                </c:pt>
                <c:pt idx="2">
                  <c:v>0.10335345806683005</c:v>
                </c:pt>
                <c:pt idx="3">
                  <c:v>7.7384815055158984E-2</c:v>
                </c:pt>
                <c:pt idx="4">
                  <c:v>9.1539965932748726E-2</c:v>
                </c:pt>
                <c:pt idx="5">
                  <c:v>8.2897992851251032E-2</c:v>
                </c:pt>
                <c:pt idx="6">
                  <c:v>8.7476449654594932E-2</c:v>
                </c:pt>
                <c:pt idx="7">
                  <c:v>8.1966017647487788E-2</c:v>
                </c:pt>
                <c:pt idx="8">
                  <c:v>7.9188196476374276E-2</c:v>
                </c:pt>
                <c:pt idx="9">
                  <c:v>8.1462889924704199E-2</c:v>
                </c:pt>
                <c:pt idx="10">
                  <c:v>8.5745741856097402E-2</c:v>
                </c:pt>
                <c:pt idx="11">
                  <c:v>9.6107972379158815E-2</c:v>
                </c:pt>
                <c:pt idx="12">
                  <c:v>8.1893474225331997E-2</c:v>
                </c:pt>
                <c:pt idx="13">
                  <c:v>8.0715665345125545E-2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02-475D-9759-ED0B2A97679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FFBDBD"/>
                </a:gs>
                <a:gs pos="66000">
                  <a:srgbClr val="FFD9D9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5.0574493141092969E-2</c:v>
                </c:pt>
                <c:pt idx="1">
                  <c:v>4.7659018839768696E-2</c:v>
                </c:pt>
                <c:pt idx="2">
                  <c:v>4.5953286257468764E-2</c:v>
                </c:pt>
                <c:pt idx="3">
                  <c:v>5.1747242552314193E-2</c:v>
                </c:pt>
                <c:pt idx="4">
                  <c:v>5.2238157322903087E-2</c:v>
                </c:pt>
                <c:pt idx="5">
                  <c:v>5.2390127534636205E-2</c:v>
                </c:pt>
                <c:pt idx="6">
                  <c:v>4.7744046260366733E-2</c:v>
                </c:pt>
                <c:pt idx="7">
                  <c:v>4.7469259365170144E-2</c:v>
                </c:pt>
                <c:pt idx="8">
                  <c:v>4.5963035019455256E-2</c:v>
                </c:pt>
                <c:pt idx="9">
                  <c:v>4.8254620123203286E-2</c:v>
                </c:pt>
                <c:pt idx="10">
                  <c:v>4.9072356215213359E-2</c:v>
                </c:pt>
                <c:pt idx="11">
                  <c:v>4.5999130920603391E-2</c:v>
                </c:pt>
                <c:pt idx="12">
                  <c:v>5.0602295361851464E-2</c:v>
                </c:pt>
                <c:pt idx="13">
                  <c:v>4.8409994321408294E-2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9FA-47B2-A736-8D663CBF1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04289932686897"/>
          <c:y val="3.1843000363398467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59789633415909"/>
          <c:y val="6.2937062937062943E-2"/>
          <c:w val="0.84052382198382714"/>
          <c:h val="0.4654858710108329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koniz_pokr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E4D-49DE-9771-40EE8B0C528F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523-4876-94D7-EC9BABA87502}"/>
              </c:ext>
            </c:extLst>
          </c:dPt>
          <c:dPt>
            <c:idx val="12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800F-4DDF-9FF8-BBF3044BE27D}"/>
              </c:ext>
            </c:extLst>
          </c:dPt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12.315475490162155</c:v>
                </c:pt>
                <c:pt idx="1">
                  <c:v>11.670624237656352</c:v>
                </c:pt>
                <c:pt idx="2">
                  <c:v>10.863612015576175</c:v>
                </c:pt>
                <c:pt idx="3">
                  <c:v>10.506724853996865</c:v>
                </c:pt>
                <c:pt idx="4">
                  <c:v>10.5040244334576</c:v>
                </c:pt>
                <c:pt idx="5">
                  <c:v>9.1888665493842705</c:v>
                </c:pt>
                <c:pt idx="6">
                  <c:v>8.9118730518560536</c:v>
                </c:pt>
                <c:pt idx="7">
                  <c:v>8.5289506743217842</c:v>
                </c:pt>
                <c:pt idx="8">
                  <c:v>8.1447113577891521</c:v>
                </c:pt>
                <c:pt idx="9">
                  <c:v>7.9664459627001509</c:v>
                </c:pt>
                <c:pt idx="10">
                  <c:v>5.9998186867979246</c:v>
                </c:pt>
                <c:pt idx="11">
                  <c:v>5.3268527382968802</c:v>
                </c:pt>
                <c:pt idx="12">
                  <c:v>5.2089816632355062</c:v>
                </c:pt>
                <c:pt idx="13">
                  <c:v>4.6279057396670034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08-4B2E-A4EC-374AE6B4A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54528"/>
        <c:axId val="352659232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MinOfhpv_pokr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9.8809292514363491</c:v>
                </c:pt>
                <c:pt idx="1">
                  <c:v>6.5286845395193804</c:v>
                </c:pt>
                <c:pt idx="3">
                  <c:v>2.9184549356223175</c:v>
                </c:pt>
                <c:pt idx="4">
                  <c:v>1.6928657799274487</c:v>
                </c:pt>
                <c:pt idx="5">
                  <c:v>6.5010192275907697</c:v>
                </c:pt>
                <c:pt idx="6">
                  <c:v>4.223249717843232</c:v>
                </c:pt>
                <c:pt idx="7">
                  <c:v>3.3757373321014859</c:v>
                </c:pt>
                <c:pt idx="8">
                  <c:v>3.3587696296514538</c:v>
                </c:pt>
                <c:pt idx="9">
                  <c:v>4.247399064617734</c:v>
                </c:pt>
                <c:pt idx="10">
                  <c:v>1.7081198183560391</c:v>
                </c:pt>
                <c:pt idx="11">
                  <c:v>2.0730574022446211</c:v>
                </c:pt>
                <c:pt idx="12">
                  <c:v>3.9264896373057003</c:v>
                </c:pt>
                <c:pt idx="13">
                  <c:v>3.455646597791235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308-4B2E-A4EC-374AE6B4A53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MaxOfhpv_pokr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14.537274848500111</c:v>
                </c:pt>
                <c:pt idx="1">
                  <c:v>21.582733812949645</c:v>
                </c:pt>
                <c:pt idx="3">
                  <c:v>20.955543257701528</c:v>
                </c:pt>
                <c:pt idx="4">
                  <c:v>32.101871973769498</c:v>
                </c:pt>
                <c:pt idx="5">
                  <c:v>13.364608335151642</c:v>
                </c:pt>
                <c:pt idx="6">
                  <c:v>17.432069546220021</c:v>
                </c:pt>
                <c:pt idx="7">
                  <c:v>24.174879290958401</c:v>
                </c:pt>
                <c:pt idx="8">
                  <c:v>11.893870082342179</c:v>
                </c:pt>
                <c:pt idx="9">
                  <c:v>12.431022982232733</c:v>
                </c:pt>
                <c:pt idx="10">
                  <c:v>10.669253152279337</c:v>
                </c:pt>
                <c:pt idx="11">
                  <c:v>6.9885913653973741</c:v>
                </c:pt>
                <c:pt idx="12">
                  <c:v>6.9839015151515165</c:v>
                </c:pt>
                <c:pt idx="13">
                  <c:v>6.4804035700426859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8-4B2E-A4EC-374AE6B4A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6350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54528"/>
        <c:axId val="352659232"/>
      </c:lineChart>
      <c:catAx>
        <c:axId val="3526545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9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2659232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4528"/>
        <c:crosses val="autoZero"/>
        <c:crossBetween val="between"/>
        <c:majorUnit val="5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418826648604881"/>
          <c:y val="4.7148495438433337E-2"/>
          <c:w val="0.83835498454341206"/>
          <c:h val="0.4550884576251226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koniz_pokr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9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0-DCF8-43D0-8EE2-36B58D453BD7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CF8-43D0-8EE2-36B58D453BD7}"/>
              </c:ext>
            </c:extLst>
          </c:dPt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4.590301184384316</c:v>
                </c:pt>
                <c:pt idx="1">
                  <c:v>3.9607969351841281</c:v>
                </c:pt>
                <c:pt idx="2">
                  <c:v>3.9268660467454142</c:v>
                </c:pt>
                <c:pt idx="3">
                  <c:v>3.9206051504225119</c:v>
                </c:pt>
                <c:pt idx="4">
                  <c:v>3.6129215075092094</c:v>
                </c:pt>
                <c:pt idx="5">
                  <c:v>3.6092036220390629</c:v>
                </c:pt>
                <c:pt idx="6">
                  <c:v>3.5611596190878148</c:v>
                </c:pt>
                <c:pt idx="7">
                  <c:v>3.512271268753794</c:v>
                </c:pt>
                <c:pt idx="8">
                  <c:v>3.4943998945086818</c:v>
                </c:pt>
                <c:pt idx="9">
                  <c:v>3.4854215540766997</c:v>
                </c:pt>
                <c:pt idx="10">
                  <c:v>3.4697353612075754</c:v>
                </c:pt>
                <c:pt idx="11">
                  <c:v>3.4086246620306562</c:v>
                </c:pt>
                <c:pt idx="12">
                  <c:v>2.9788818554178422</c:v>
                </c:pt>
                <c:pt idx="13">
                  <c:v>2.9191907260854157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C-4BF9-8D49-AD58789FE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565900400"/>
        <c:axId val="56590118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MinOfkoniz_pokr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4.1208791208791213</c:v>
                </c:pt>
                <c:pt idx="1">
                  <c:v>3.4053840914793705</c:v>
                </c:pt>
                <c:pt idx="2">
                  <c:v>3.3820641501200095</c:v>
                </c:pt>
                <c:pt idx="3">
                  <c:v>2.7402622822470151</c:v>
                </c:pt>
                <c:pt idx="4">
                  <c:v>3.2038446135362433</c:v>
                </c:pt>
                <c:pt idx="5">
                  <c:v>2.4606580829756788</c:v>
                </c:pt>
                <c:pt idx="6">
                  <c:v>2.3489932885906049</c:v>
                </c:pt>
                <c:pt idx="7">
                  <c:v>2.6468818929215963</c:v>
                </c:pt>
                <c:pt idx="8">
                  <c:v>2.4996875390576183</c:v>
                </c:pt>
                <c:pt idx="9">
                  <c:v>2.7570093457943923</c:v>
                </c:pt>
                <c:pt idx="11">
                  <c:v>2.5621821908628641</c:v>
                </c:pt>
                <c:pt idx="12">
                  <c:v>2.6172089566706518</c:v>
                </c:pt>
                <c:pt idx="13">
                  <c:v>2.237001209189843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23C-4BF9-8D49-AD58789FEF93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MaxOfkoniz_pokr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4.8819315468293967</c:v>
                </c:pt>
                <c:pt idx="1">
                  <c:v>4.6409214092140898</c:v>
                </c:pt>
                <c:pt idx="2">
                  <c:v>4.5172426457086212</c:v>
                </c:pt>
                <c:pt idx="3">
                  <c:v>5.988304093567252</c:v>
                </c:pt>
                <c:pt idx="4">
                  <c:v>4.0963087706522234</c:v>
                </c:pt>
                <c:pt idx="5">
                  <c:v>5.8901030768038432</c:v>
                </c:pt>
                <c:pt idx="6">
                  <c:v>4.8266413742227838</c:v>
                </c:pt>
                <c:pt idx="7">
                  <c:v>4.1248048083438915</c:v>
                </c:pt>
                <c:pt idx="8">
                  <c:v>4.8981571290009693</c:v>
                </c:pt>
                <c:pt idx="9">
                  <c:v>5.3432642487046653</c:v>
                </c:pt>
                <c:pt idx="11">
                  <c:v>4.1732759271848323</c:v>
                </c:pt>
                <c:pt idx="12">
                  <c:v>3.3429394812680115</c:v>
                </c:pt>
                <c:pt idx="13">
                  <c:v>4.4988371649700714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23C-4BF9-8D49-AD58789FE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565900400"/>
        <c:axId val="565901184"/>
      </c:lineChart>
      <c:catAx>
        <c:axId val="5659004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659011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65901184"/>
        <c:scaling>
          <c:orientation val="minMax"/>
          <c:max val="10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65900400"/>
        <c:crosses val="autoZero"/>
        <c:crossBetween val="between"/>
        <c:majorUnit val="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04-4C51-91C2-9811B6ACAD36}"/>
            </c:ext>
          </c:extLst>
        </c:ser>
        <c:ser>
          <c:idx val="3"/>
          <c:order val="1"/>
          <c:tx>
            <c:strRef>
              <c:f>Sheet1!$A$2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7.9331852848060516</c:v>
                </c:pt>
                <c:pt idx="1">
                  <c:v>7.286907385666634</c:v>
                </c:pt>
                <c:pt idx="2">
                  <c:v>8.3892301846759239</c:v>
                </c:pt>
                <c:pt idx="3">
                  <c:v>9.2338569237377452</c:v>
                </c:pt>
                <c:pt idx="4">
                  <c:v>9.0983497774100002</c:v>
                </c:pt>
                <c:pt idx="5">
                  <c:v>9.7529368742570206</c:v>
                </c:pt>
                <c:pt idx="6">
                  <c:v>9.3582548545947049</c:v>
                </c:pt>
                <c:pt idx="7">
                  <c:v>9.1681087337695821</c:v>
                </c:pt>
                <c:pt idx="8">
                  <c:v>9.5767292239901209</c:v>
                </c:pt>
                <c:pt idx="9">
                  <c:v>9.5926502652996675</c:v>
                </c:pt>
                <c:pt idx="10">
                  <c:v>8.3736149271138789</c:v>
                </c:pt>
                <c:pt idx="11">
                  <c:v>9.1421807022702772</c:v>
                </c:pt>
                <c:pt idx="12">
                  <c:v>9.3998807213532505</c:v>
                </c:pt>
                <c:pt idx="13">
                  <c:v>8.7322158731735975</c:v>
                </c:pt>
                <c:pt idx="14">
                  <c:v>8.0718693659198522</c:v>
                </c:pt>
                <c:pt idx="15">
                  <c:v>8.4171343480091494</c:v>
                </c:pt>
                <c:pt idx="16">
                  <c:v>7.848040800756733</c:v>
                </c:pt>
                <c:pt idx="17">
                  <c:v>7.7648097687730342</c:v>
                </c:pt>
                <c:pt idx="18">
                  <c:v>7.6974533911632097</c:v>
                </c:pt>
                <c:pt idx="19">
                  <c:v>7.4242972628017512</c:v>
                </c:pt>
                <c:pt idx="20">
                  <c:v>6.8838956098003159</c:v>
                </c:pt>
                <c:pt idx="21">
                  <c:v>7.3971815594364489</c:v>
                </c:pt>
                <c:pt idx="22">
                  <c:v>7.6200647189857635</c:v>
                </c:pt>
                <c:pt idx="23">
                  <c:v>7.6049085672161185</c:v>
                </c:pt>
                <c:pt idx="24">
                  <c:v>7.525988058128898</c:v>
                </c:pt>
                <c:pt idx="25">
                  <c:v>6.5424890794794157</c:v>
                </c:pt>
                <c:pt idx="26">
                  <c:v>6.9666434825908139</c:v>
                </c:pt>
                <c:pt idx="27">
                  <c:v>5.9530715953549356</c:v>
                </c:pt>
                <c:pt idx="28">
                  <c:v>5.8498672023715468</c:v>
                </c:pt>
                <c:pt idx="29">
                  <c:v>5.8228981444052526</c:v>
                </c:pt>
                <c:pt idx="30">
                  <c:v>6.3848078910251447</c:v>
                </c:pt>
                <c:pt idx="31">
                  <c:v>5.8948328141202024</c:v>
                </c:pt>
                <c:pt idx="32">
                  <c:v>6.67492712269694</c:v>
                </c:pt>
                <c:pt idx="33">
                  <c:v>6.8983541536504633</c:v>
                </c:pt>
                <c:pt idx="34">
                  <c:v>5.7882937174420146</c:v>
                </c:pt>
                <c:pt idx="35">
                  <c:v>6.601152404572324</c:v>
                </c:pt>
                <c:pt idx="36">
                  <c:v>5.8448269186668131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004-4C51-91C2-9811B6ACAD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50562080"/>
        <c:axId val="450564040"/>
      </c:lineChart>
      <c:catAx>
        <c:axId val="4505620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50564040"/>
        <c:crosses val="autoZero"/>
        <c:auto val="1"/>
        <c:lblAlgn val="ctr"/>
        <c:lblOffset val="100"/>
        <c:tickLblSkip val="3"/>
        <c:noMultiLvlLbl val="0"/>
      </c:catAx>
      <c:valAx>
        <c:axId val="450564040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5056208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Liberecký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15.932869509798715</c:v>
                </c:pt>
                <c:pt idx="1">
                  <c:v>16.762532387607219</c:v>
                </c:pt>
                <c:pt idx="2">
                  <c:v>22.357955626593601</c:v>
                </c:pt>
                <c:pt idx="3">
                  <c:v>21.795679717224747</c:v>
                </c:pt>
                <c:pt idx="4">
                  <c:v>19.736934854017171</c:v>
                </c:pt>
                <c:pt idx="5">
                  <c:v>21.960154001420403</c:v>
                </c:pt>
                <c:pt idx="6">
                  <c:v>23.67435232078283</c:v>
                </c:pt>
                <c:pt idx="7">
                  <c:v>19.855470643917531</c:v>
                </c:pt>
                <c:pt idx="8">
                  <c:v>25.300151800910804</c:v>
                </c:pt>
                <c:pt idx="9">
                  <c:v>17.871872422326092</c:v>
                </c:pt>
                <c:pt idx="10">
                  <c:v>24.723237095843746</c:v>
                </c:pt>
                <c:pt idx="11">
                  <c:v>22.817817977702429</c:v>
                </c:pt>
                <c:pt idx="12">
                  <c:v>19.120023672410259</c:v>
                </c:pt>
                <c:pt idx="13">
                  <c:v>22.257046172015169</c:v>
                </c:pt>
                <c:pt idx="14">
                  <c:v>25.580354287906889</c:v>
                </c:pt>
                <c:pt idx="15">
                  <c:v>22.791191660247147</c:v>
                </c:pt>
                <c:pt idx="16">
                  <c:v>36.797775778886255</c:v>
                </c:pt>
                <c:pt idx="17">
                  <c:v>26.769874363081168</c:v>
                </c:pt>
                <c:pt idx="18">
                  <c:v>22.685201989038511</c:v>
                </c:pt>
                <c:pt idx="19">
                  <c:v>24.048714528146071</c:v>
                </c:pt>
                <c:pt idx="20">
                  <c:v>19.977207821984916</c:v>
                </c:pt>
                <c:pt idx="21">
                  <c:v>20.875595067913757</c:v>
                </c:pt>
                <c:pt idx="22">
                  <c:v>19.969501125553702</c:v>
                </c:pt>
                <c:pt idx="23">
                  <c:v>19.977389227646889</c:v>
                </c:pt>
                <c:pt idx="24">
                  <c:v>23.21273332210626</c:v>
                </c:pt>
                <c:pt idx="25">
                  <c:v>25.063341900439291</c:v>
                </c:pt>
                <c:pt idx="26">
                  <c:v>21.431046747040693</c:v>
                </c:pt>
                <c:pt idx="27">
                  <c:v>19.151672123373249</c:v>
                </c:pt>
                <c:pt idx="28">
                  <c:v>16.852806675533369</c:v>
                </c:pt>
                <c:pt idx="29">
                  <c:v>19.069239500567537</c:v>
                </c:pt>
                <c:pt idx="30">
                  <c:v>18.5421358731537</c:v>
                </c:pt>
                <c:pt idx="31">
                  <c:v>24.248738167513874</c:v>
                </c:pt>
                <c:pt idx="32">
                  <c:v>18.777327718018189</c:v>
                </c:pt>
                <c:pt idx="33">
                  <c:v>17.391071691348611</c:v>
                </c:pt>
                <c:pt idx="34">
                  <c:v>14.321389890888911</c:v>
                </c:pt>
                <c:pt idx="35">
                  <c:v>17.892688600120774</c:v>
                </c:pt>
                <c:pt idx="36">
                  <c:v>16.108896137892149</c:v>
                </c:pt>
                <c:pt idx="37">
                  <c:v>13.422398403629417</c:v>
                </c:pt>
                <c:pt idx="38">
                  <c:v>15.65820378033777</c:v>
                </c:pt>
                <c:pt idx="39">
                  <c:v>14.734050390452333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F4F-47F2-9480-240C78F92DB6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20.732666986809956</c:v>
                </c:pt>
                <c:pt idx="1">
                  <c:v>19.041107235658568</c:v>
                </c:pt>
                <c:pt idx="2">
                  <c:v>19.996294471984854</c:v>
                </c:pt>
                <c:pt idx="3">
                  <c:v>20.754115057881233</c:v>
                </c:pt>
                <c:pt idx="4">
                  <c:v>20.260238622680358</c:v>
                </c:pt>
                <c:pt idx="5">
                  <c:v>20.991885394839304</c:v>
                </c:pt>
                <c:pt idx="6">
                  <c:v>21.251035282736563</c:v>
                </c:pt>
                <c:pt idx="7">
                  <c:v>21.354804436235042</c:v>
                </c:pt>
                <c:pt idx="8">
                  <c:v>21.178342692269098</c:v>
                </c:pt>
                <c:pt idx="9">
                  <c:v>22.230553198766138</c:v>
                </c:pt>
                <c:pt idx="10">
                  <c:v>21.811832458824764</c:v>
                </c:pt>
                <c:pt idx="11">
                  <c:v>21.23780539673103</c:v>
                </c:pt>
                <c:pt idx="12">
                  <c:v>20.405500662193226</c:v>
                </c:pt>
                <c:pt idx="13">
                  <c:v>20.089165856528812</c:v>
                </c:pt>
                <c:pt idx="14">
                  <c:v>20.810242258363679</c:v>
                </c:pt>
                <c:pt idx="15">
                  <c:v>22.812135377873322</c:v>
                </c:pt>
                <c:pt idx="16">
                  <c:v>22.809150082513792</c:v>
                </c:pt>
                <c:pt idx="17">
                  <c:v>22.804442124696646</c:v>
                </c:pt>
                <c:pt idx="18">
                  <c:v>21.880783249187097</c:v>
                </c:pt>
                <c:pt idx="19">
                  <c:v>21.544381236692761</c:v>
                </c:pt>
                <c:pt idx="20">
                  <c:v>19.874890211068688</c:v>
                </c:pt>
                <c:pt idx="21">
                  <c:v>20.652626789066893</c:v>
                </c:pt>
                <c:pt idx="22">
                  <c:v>21.572129036559172</c:v>
                </c:pt>
                <c:pt idx="23">
                  <c:v>19.96898643834637</c:v>
                </c:pt>
                <c:pt idx="24">
                  <c:v>20.018145972701731</c:v>
                </c:pt>
                <c:pt idx="25">
                  <c:v>20.98859931369763</c:v>
                </c:pt>
                <c:pt idx="26">
                  <c:v>19.489966679800101</c:v>
                </c:pt>
                <c:pt idx="27">
                  <c:v>19.903755219721603</c:v>
                </c:pt>
                <c:pt idx="28">
                  <c:v>18.921717687590615</c:v>
                </c:pt>
                <c:pt idx="29">
                  <c:v>20.405032276878014</c:v>
                </c:pt>
                <c:pt idx="30">
                  <c:v>19.186332657640747</c:v>
                </c:pt>
                <c:pt idx="31">
                  <c:v>19.242489221948851</c:v>
                </c:pt>
                <c:pt idx="32">
                  <c:v>19.359732094260551</c:v>
                </c:pt>
                <c:pt idx="33">
                  <c:v>18.557014747599396</c:v>
                </c:pt>
                <c:pt idx="34">
                  <c:v>19.219026349528402</c:v>
                </c:pt>
                <c:pt idx="35">
                  <c:v>17.313676514334361</c:v>
                </c:pt>
                <c:pt idx="36">
                  <c:v>16.862643486701135</c:v>
                </c:pt>
                <c:pt idx="37">
                  <c:v>15.51636154578811</c:v>
                </c:pt>
                <c:pt idx="38">
                  <c:v>16.297760456486472</c:v>
                </c:pt>
                <c:pt idx="39">
                  <c:v>15.300788939949429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F4F-47F2-9480-240C78F92D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0569528"/>
        <c:axId val="450567176"/>
      </c:lineChart>
      <c:catAx>
        <c:axId val="4505695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50567176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450567176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50569528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722753346080306"/>
          <c:y val="6.4814814814814811E-2"/>
          <c:w val="0.82600382409177819"/>
          <c:h val="0.67995015373886591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0">
                  <c:v>36.544190669999999</c:v>
                </c:pt>
                <c:pt idx="1">
                  <c:v>38.700564970000002</c:v>
                </c:pt>
                <c:pt idx="2">
                  <c:v>36.141304349999999</c:v>
                </c:pt>
                <c:pt idx="3">
                  <c:v>40.892193310000003</c:v>
                </c:pt>
                <c:pt idx="4">
                  <c:v>37.903225810000002</c:v>
                </c:pt>
                <c:pt idx="5">
                  <c:v>39.026548669999997</c:v>
                </c:pt>
                <c:pt idx="6">
                  <c:v>39.524647889999997</c:v>
                </c:pt>
                <c:pt idx="7">
                  <c:v>41.881100269999997</c:v>
                </c:pt>
                <c:pt idx="8">
                  <c:v>41.420118340000002</c:v>
                </c:pt>
                <c:pt idx="9">
                  <c:v>44.099913870000002</c:v>
                </c:pt>
                <c:pt idx="10">
                  <c:v>46.15384615</c:v>
                </c:pt>
                <c:pt idx="11">
                  <c:v>44.98620055</c:v>
                </c:pt>
                <c:pt idx="12">
                  <c:v>42.523364489999999</c:v>
                </c:pt>
                <c:pt idx="13">
                  <c:v>41.485507249999998</c:v>
                </c:pt>
                <c:pt idx="14">
                  <c:v>41.701073489999999</c:v>
                </c:pt>
                <c:pt idx="15">
                  <c:v>45.214521449999999</c:v>
                </c:pt>
                <c:pt idx="16">
                  <c:v>42.491749169999999</c:v>
                </c:pt>
                <c:pt idx="17">
                  <c:v>43.889845090000001</c:v>
                </c:pt>
                <c:pt idx="18">
                  <c:v>42.031523640000003</c:v>
                </c:pt>
                <c:pt idx="19">
                  <c:v>41.444866920000003</c:v>
                </c:pt>
                <c:pt idx="20">
                  <c:v>37.179487180000002</c:v>
                </c:pt>
                <c:pt idx="21">
                  <c:v>40.561896400000002</c:v>
                </c:pt>
                <c:pt idx="22">
                  <c:v>46.343779679999997</c:v>
                </c:pt>
                <c:pt idx="23">
                  <c:v>44.76190476</c:v>
                </c:pt>
                <c:pt idx="24">
                  <c:v>42.220200179999999</c:v>
                </c:pt>
                <c:pt idx="25">
                  <c:v>45.980392160000001</c:v>
                </c:pt>
                <c:pt idx="26">
                  <c:v>46.06525912</c:v>
                </c:pt>
                <c:pt idx="27">
                  <c:v>43.75</c:v>
                </c:pt>
                <c:pt idx="28">
                  <c:v>48.880597010000002</c:v>
                </c:pt>
                <c:pt idx="29">
                  <c:v>47.826086959999998</c:v>
                </c:pt>
                <c:pt idx="30">
                  <c:v>48.582600200000002</c:v>
                </c:pt>
                <c:pt idx="31">
                  <c:v>48.065764020000003</c:v>
                </c:pt>
                <c:pt idx="32">
                  <c:v>48.490945670000002</c:v>
                </c:pt>
                <c:pt idx="33">
                  <c:v>47.419668940000001</c:v>
                </c:pt>
                <c:pt idx="34">
                  <c:v>44.600431970000002</c:v>
                </c:pt>
                <c:pt idx="35">
                  <c:v>45.787139689999997</c:v>
                </c:pt>
                <c:pt idx="36">
                  <c:v>47.41275572</c:v>
                </c:pt>
                <c:pt idx="37">
                  <c:v>39.702517159999999</c:v>
                </c:pt>
                <c:pt idx="38">
                  <c:v>42.579075430000003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87-4635-9FCD-2240B1961131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0">
                  <c:v>32.472691159999997</c:v>
                </c:pt>
                <c:pt idx="1">
                  <c:v>29.66101695</c:v>
                </c:pt>
                <c:pt idx="2">
                  <c:v>29.800724639999999</c:v>
                </c:pt>
                <c:pt idx="3">
                  <c:v>29.646840149999999</c:v>
                </c:pt>
                <c:pt idx="4">
                  <c:v>20.340501790000001</c:v>
                </c:pt>
                <c:pt idx="5">
                  <c:v>23.27433628</c:v>
                </c:pt>
                <c:pt idx="6">
                  <c:v>26.672535209999999</c:v>
                </c:pt>
                <c:pt idx="7">
                  <c:v>23.51375333</c:v>
                </c:pt>
                <c:pt idx="8">
                  <c:v>23.584108199999999</c:v>
                </c:pt>
                <c:pt idx="9">
                  <c:v>21.619293710000001</c:v>
                </c:pt>
                <c:pt idx="10">
                  <c:v>22.104332450000001</c:v>
                </c:pt>
                <c:pt idx="11">
                  <c:v>18.95124195</c:v>
                </c:pt>
                <c:pt idx="12">
                  <c:v>20.186915890000002</c:v>
                </c:pt>
                <c:pt idx="13">
                  <c:v>17.934782609999999</c:v>
                </c:pt>
                <c:pt idx="14">
                  <c:v>20.06606111</c:v>
                </c:pt>
                <c:pt idx="15">
                  <c:v>20.4620462</c:v>
                </c:pt>
                <c:pt idx="16">
                  <c:v>18.06930693</c:v>
                </c:pt>
                <c:pt idx="17">
                  <c:v>15.662650599999999</c:v>
                </c:pt>
                <c:pt idx="18">
                  <c:v>14.360770580000001</c:v>
                </c:pt>
                <c:pt idx="19">
                  <c:v>15.11406844</c:v>
                </c:pt>
                <c:pt idx="20">
                  <c:v>14.560439560000001</c:v>
                </c:pt>
                <c:pt idx="21">
                  <c:v>12.906057949999999</c:v>
                </c:pt>
                <c:pt idx="22">
                  <c:v>15.764482429999999</c:v>
                </c:pt>
                <c:pt idx="23">
                  <c:v>15.23809524</c:v>
                </c:pt>
                <c:pt idx="24">
                  <c:v>16.469517740000001</c:v>
                </c:pt>
                <c:pt idx="25">
                  <c:v>13.725490199999999</c:v>
                </c:pt>
                <c:pt idx="26">
                  <c:v>14.20345489</c:v>
                </c:pt>
                <c:pt idx="27">
                  <c:v>16.129032259999999</c:v>
                </c:pt>
                <c:pt idx="28">
                  <c:v>15.111940300000001</c:v>
                </c:pt>
                <c:pt idx="29">
                  <c:v>13.043478260000001</c:v>
                </c:pt>
                <c:pt idx="30">
                  <c:v>13.29423265</c:v>
                </c:pt>
                <c:pt idx="31">
                  <c:v>13.636363640000001</c:v>
                </c:pt>
                <c:pt idx="32">
                  <c:v>12.07243461</c:v>
                </c:pt>
                <c:pt idx="33">
                  <c:v>13.534566699999999</c:v>
                </c:pt>
                <c:pt idx="34">
                  <c:v>13.82289417</c:v>
                </c:pt>
                <c:pt idx="35">
                  <c:v>13.636363640000001</c:v>
                </c:pt>
                <c:pt idx="36">
                  <c:v>12.51504212</c:v>
                </c:pt>
                <c:pt idx="37">
                  <c:v>12.58581236</c:v>
                </c:pt>
                <c:pt idx="38">
                  <c:v>12.53041363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87-4635-9FCD-2240B1961131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11651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0">
                  <c:v>18.768619659999999</c:v>
                </c:pt>
                <c:pt idx="1">
                  <c:v>17.419962340000001</c:v>
                </c:pt>
                <c:pt idx="2">
                  <c:v>19.02173913</c:v>
                </c:pt>
                <c:pt idx="3">
                  <c:v>15.42750929</c:v>
                </c:pt>
                <c:pt idx="4">
                  <c:v>15.50179211</c:v>
                </c:pt>
                <c:pt idx="5">
                  <c:v>17.079646019999998</c:v>
                </c:pt>
                <c:pt idx="6">
                  <c:v>17.86971831</c:v>
                </c:pt>
                <c:pt idx="7">
                  <c:v>17.834960070000001</c:v>
                </c:pt>
                <c:pt idx="8">
                  <c:v>17.075232459999999</c:v>
                </c:pt>
                <c:pt idx="9">
                  <c:v>17.39879414</c:v>
                </c:pt>
                <c:pt idx="10">
                  <c:v>15.47303271</c:v>
                </c:pt>
                <c:pt idx="11">
                  <c:v>18.399264030000001</c:v>
                </c:pt>
                <c:pt idx="12">
                  <c:v>19.06542056</c:v>
                </c:pt>
                <c:pt idx="13">
                  <c:v>17.663043479999999</c:v>
                </c:pt>
                <c:pt idx="14">
                  <c:v>17.91907514</c:v>
                </c:pt>
                <c:pt idx="15">
                  <c:v>13.86138614</c:v>
                </c:pt>
                <c:pt idx="16">
                  <c:v>18.06930693</c:v>
                </c:pt>
                <c:pt idx="17">
                  <c:v>18.330464719999998</c:v>
                </c:pt>
                <c:pt idx="18">
                  <c:v>17.250437829999999</c:v>
                </c:pt>
                <c:pt idx="19">
                  <c:v>18.155893540000001</c:v>
                </c:pt>
                <c:pt idx="20">
                  <c:v>20.23809524</c:v>
                </c:pt>
                <c:pt idx="21">
                  <c:v>20.280948200000001</c:v>
                </c:pt>
                <c:pt idx="22">
                  <c:v>20.037986700000001</c:v>
                </c:pt>
                <c:pt idx="23">
                  <c:v>20.285714290000001</c:v>
                </c:pt>
                <c:pt idx="24">
                  <c:v>19.290263880000001</c:v>
                </c:pt>
                <c:pt idx="25">
                  <c:v>18.725490199999999</c:v>
                </c:pt>
                <c:pt idx="26">
                  <c:v>20.249520149999999</c:v>
                </c:pt>
                <c:pt idx="27">
                  <c:v>18.75</c:v>
                </c:pt>
                <c:pt idx="28">
                  <c:v>19.962686569999999</c:v>
                </c:pt>
                <c:pt idx="29">
                  <c:v>20.55335968</c:v>
                </c:pt>
                <c:pt idx="30">
                  <c:v>18.866080159999999</c:v>
                </c:pt>
                <c:pt idx="31">
                  <c:v>20.986460350000002</c:v>
                </c:pt>
                <c:pt idx="32">
                  <c:v>21.327967810000001</c:v>
                </c:pt>
                <c:pt idx="33">
                  <c:v>19.86368062</c:v>
                </c:pt>
                <c:pt idx="34">
                  <c:v>19.654427649999999</c:v>
                </c:pt>
                <c:pt idx="35">
                  <c:v>18.736141910000001</c:v>
                </c:pt>
                <c:pt idx="36">
                  <c:v>19.85559567</c:v>
                </c:pt>
                <c:pt idx="37">
                  <c:v>21.510297479999998</c:v>
                </c:pt>
                <c:pt idx="38">
                  <c:v>19.464720190000001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B87-4635-9FCD-2240B1961131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11651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0">
                  <c:v>4.0714995030000001</c:v>
                </c:pt>
                <c:pt idx="1">
                  <c:v>5.1789077209999999</c:v>
                </c:pt>
                <c:pt idx="2">
                  <c:v>4.5289855069999998</c:v>
                </c:pt>
                <c:pt idx="3">
                  <c:v>4.7397769519999997</c:v>
                </c:pt>
                <c:pt idx="4">
                  <c:v>6.2724014339999998</c:v>
                </c:pt>
                <c:pt idx="5">
                  <c:v>6.1946902650000002</c:v>
                </c:pt>
                <c:pt idx="6">
                  <c:v>6.1619718309999998</c:v>
                </c:pt>
                <c:pt idx="7">
                  <c:v>5.4125998229999999</c:v>
                </c:pt>
                <c:pt idx="8">
                  <c:v>6.7624683010000002</c:v>
                </c:pt>
                <c:pt idx="9">
                  <c:v>7.2351421189999998</c:v>
                </c:pt>
                <c:pt idx="10">
                  <c:v>6.0123784259999997</c:v>
                </c:pt>
                <c:pt idx="11">
                  <c:v>6.899724011</c:v>
                </c:pt>
                <c:pt idx="12">
                  <c:v>7.2897196260000001</c:v>
                </c:pt>
                <c:pt idx="13">
                  <c:v>9.6920289860000004</c:v>
                </c:pt>
                <c:pt idx="14">
                  <c:v>8.9182493810000008</c:v>
                </c:pt>
                <c:pt idx="15">
                  <c:v>6.6831683169999998</c:v>
                </c:pt>
                <c:pt idx="16">
                  <c:v>6.1881188119999999</c:v>
                </c:pt>
                <c:pt idx="17">
                  <c:v>7.8313253009999997</c:v>
                </c:pt>
                <c:pt idx="18">
                  <c:v>8.4063047290000004</c:v>
                </c:pt>
                <c:pt idx="19">
                  <c:v>7.794676806</c:v>
                </c:pt>
                <c:pt idx="20">
                  <c:v>7.7838827840000002</c:v>
                </c:pt>
                <c:pt idx="21">
                  <c:v>7.6382791919999997</c:v>
                </c:pt>
                <c:pt idx="22">
                  <c:v>5.6980056980000002</c:v>
                </c:pt>
                <c:pt idx="23">
                  <c:v>7.904761905</c:v>
                </c:pt>
                <c:pt idx="24">
                  <c:v>7.9162875340000003</c:v>
                </c:pt>
                <c:pt idx="25">
                  <c:v>10.980392159999999</c:v>
                </c:pt>
                <c:pt idx="26">
                  <c:v>7.965451056</c:v>
                </c:pt>
                <c:pt idx="27">
                  <c:v>10.38306452</c:v>
                </c:pt>
                <c:pt idx="28">
                  <c:v>8.7686567160000006</c:v>
                </c:pt>
                <c:pt idx="29">
                  <c:v>10.27667984</c:v>
                </c:pt>
                <c:pt idx="30">
                  <c:v>13.489736069999999</c:v>
                </c:pt>
                <c:pt idx="31">
                  <c:v>12.572533849999999</c:v>
                </c:pt>
                <c:pt idx="32">
                  <c:v>11.67002012</c:v>
                </c:pt>
                <c:pt idx="33">
                  <c:v>14.60564752</c:v>
                </c:pt>
                <c:pt idx="34">
                  <c:v>16.73866091</c:v>
                </c:pt>
                <c:pt idx="35">
                  <c:v>15.07760532</c:v>
                </c:pt>
                <c:pt idx="36">
                  <c:v>12.99638989</c:v>
                </c:pt>
                <c:pt idx="37">
                  <c:v>17.96338673</c:v>
                </c:pt>
                <c:pt idx="38">
                  <c:v>17.883211679999999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B87-4635-9FCD-2240B1961131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0">
                  <c:v>0.99304865899999994</c:v>
                </c:pt>
                <c:pt idx="1">
                  <c:v>1.7890772130000001</c:v>
                </c:pt>
                <c:pt idx="2">
                  <c:v>1.2681159420000001</c:v>
                </c:pt>
                <c:pt idx="3">
                  <c:v>1.9516728619999999</c:v>
                </c:pt>
                <c:pt idx="4">
                  <c:v>2.2401433690000001</c:v>
                </c:pt>
                <c:pt idx="5">
                  <c:v>2.1238938049999998</c:v>
                </c:pt>
                <c:pt idx="6">
                  <c:v>1.848591549</c:v>
                </c:pt>
                <c:pt idx="7">
                  <c:v>1.8633540369999999</c:v>
                </c:pt>
                <c:pt idx="8">
                  <c:v>2.4513947589999998</c:v>
                </c:pt>
                <c:pt idx="9">
                  <c:v>2.2394487509999998</c:v>
                </c:pt>
                <c:pt idx="10">
                  <c:v>2.4756852340000002</c:v>
                </c:pt>
                <c:pt idx="11">
                  <c:v>4.4158233669999998</c:v>
                </c:pt>
                <c:pt idx="12">
                  <c:v>2.61682243</c:v>
                </c:pt>
                <c:pt idx="13">
                  <c:v>4.4384057969999997</c:v>
                </c:pt>
                <c:pt idx="14">
                  <c:v>3.8810900080000001</c:v>
                </c:pt>
                <c:pt idx="15">
                  <c:v>5.1980198020000001</c:v>
                </c:pt>
                <c:pt idx="16">
                  <c:v>4.3729372939999998</c:v>
                </c:pt>
                <c:pt idx="17">
                  <c:v>5.5077452669999998</c:v>
                </c:pt>
                <c:pt idx="18">
                  <c:v>5.8669001749999996</c:v>
                </c:pt>
                <c:pt idx="19">
                  <c:v>5.6083650189999998</c:v>
                </c:pt>
                <c:pt idx="20">
                  <c:v>6.4102564099999997</c:v>
                </c:pt>
                <c:pt idx="21">
                  <c:v>5.1799824409999999</c:v>
                </c:pt>
                <c:pt idx="22">
                  <c:v>3.8936372270000001</c:v>
                </c:pt>
                <c:pt idx="23">
                  <c:v>3.6190476189999998</c:v>
                </c:pt>
                <c:pt idx="24">
                  <c:v>4.6405823479999997</c:v>
                </c:pt>
                <c:pt idx="25">
                  <c:v>3.8235294120000001</c:v>
                </c:pt>
                <c:pt idx="26">
                  <c:v>4.3186180419999998</c:v>
                </c:pt>
                <c:pt idx="27">
                  <c:v>5.9475806450000004</c:v>
                </c:pt>
                <c:pt idx="28">
                  <c:v>4.5708955219999998</c:v>
                </c:pt>
                <c:pt idx="29">
                  <c:v>4.9407114620000003</c:v>
                </c:pt>
                <c:pt idx="30">
                  <c:v>3.5190615840000001</c:v>
                </c:pt>
                <c:pt idx="31">
                  <c:v>2.707930368</c:v>
                </c:pt>
                <c:pt idx="32">
                  <c:v>3.8229376259999999</c:v>
                </c:pt>
                <c:pt idx="33">
                  <c:v>2.3369036030000001</c:v>
                </c:pt>
                <c:pt idx="34">
                  <c:v>2.051835853</c:v>
                </c:pt>
                <c:pt idx="35">
                  <c:v>3.6585365849999998</c:v>
                </c:pt>
                <c:pt idx="36">
                  <c:v>2.8880866429999998</c:v>
                </c:pt>
                <c:pt idx="37">
                  <c:v>2.8604118989999998</c:v>
                </c:pt>
                <c:pt idx="38">
                  <c:v>2.676399027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B87-4635-9FCD-2240B1961131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0">
                  <c:v>7.149950348</c:v>
                </c:pt>
                <c:pt idx="1">
                  <c:v>7.2504708100000004</c:v>
                </c:pt>
                <c:pt idx="2">
                  <c:v>9.2391304349999999</c:v>
                </c:pt>
                <c:pt idx="3">
                  <c:v>7.3420074350000002</c:v>
                </c:pt>
                <c:pt idx="4">
                  <c:v>17.741935479999999</c:v>
                </c:pt>
                <c:pt idx="5">
                  <c:v>12.300884959999999</c:v>
                </c:pt>
                <c:pt idx="6">
                  <c:v>7.9225352109999996</c:v>
                </c:pt>
                <c:pt idx="7">
                  <c:v>9.4942324760000005</c:v>
                </c:pt>
                <c:pt idx="8">
                  <c:v>8.7066779370000003</c:v>
                </c:pt>
                <c:pt idx="9">
                  <c:v>7.407407407</c:v>
                </c:pt>
                <c:pt idx="10">
                  <c:v>7.7807250220000004</c:v>
                </c:pt>
                <c:pt idx="11">
                  <c:v>6.3477460900000002</c:v>
                </c:pt>
                <c:pt idx="12">
                  <c:v>8.3177570089999993</c:v>
                </c:pt>
                <c:pt idx="13">
                  <c:v>8.7862318839999993</c:v>
                </c:pt>
                <c:pt idx="14">
                  <c:v>7.5144508669999999</c:v>
                </c:pt>
                <c:pt idx="15">
                  <c:v>8.5808580859999992</c:v>
                </c:pt>
                <c:pt idx="16">
                  <c:v>10.808580859999999</c:v>
                </c:pt>
                <c:pt idx="17">
                  <c:v>8.7779690190000004</c:v>
                </c:pt>
                <c:pt idx="18">
                  <c:v>12.084063049999999</c:v>
                </c:pt>
                <c:pt idx="19">
                  <c:v>11.882129279999999</c:v>
                </c:pt>
                <c:pt idx="20">
                  <c:v>13.827838829999999</c:v>
                </c:pt>
                <c:pt idx="21">
                  <c:v>13.432835819999999</c:v>
                </c:pt>
                <c:pt idx="22">
                  <c:v>8.2621082619999999</c:v>
                </c:pt>
                <c:pt idx="23">
                  <c:v>8.19047619</c:v>
                </c:pt>
                <c:pt idx="24">
                  <c:v>9.4631483169999999</c:v>
                </c:pt>
                <c:pt idx="25">
                  <c:v>6.7647058820000003</c:v>
                </c:pt>
                <c:pt idx="26">
                  <c:v>7.1976967370000002</c:v>
                </c:pt>
                <c:pt idx="27">
                  <c:v>5.0403225809999999</c:v>
                </c:pt>
                <c:pt idx="28">
                  <c:v>2.7052238810000002</c:v>
                </c:pt>
                <c:pt idx="29">
                  <c:v>3.3596837939999999</c:v>
                </c:pt>
                <c:pt idx="30">
                  <c:v>2.2482893449999999</c:v>
                </c:pt>
                <c:pt idx="31">
                  <c:v>2.0309477760000001</c:v>
                </c:pt>
                <c:pt idx="32">
                  <c:v>2.6156941649999998</c:v>
                </c:pt>
                <c:pt idx="33">
                  <c:v>2.2395326189999998</c:v>
                </c:pt>
                <c:pt idx="34">
                  <c:v>3.13174946</c:v>
                </c:pt>
                <c:pt idx="35">
                  <c:v>3.1042128600000001</c:v>
                </c:pt>
                <c:pt idx="36">
                  <c:v>4.3321299639999999</c:v>
                </c:pt>
                <c:pt idx="37">
                  <c:v>5.3775743709999997</c:v>
                </c:pt>
                <c:pt idx="38">
                  <c:v>4.8661800489999996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B87-4635-9FCD-2240B19611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66362760"/>
        <c:axId val="466356880"/>
      </c:barChart>
      <c:catAx>
        <c:axId val="466362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466356880"/>
        <c:crosses val="autoZero"/>
        <c:auto val="1"/>
        <c:lblAlgn val="ctr"/>
        <c:lblOffset val="40"/>
        <c:tickLblSkip val="2"/>
        <c:tickMarkSkip val="1"/>
        <c:noMultiLvlLbl val="0"/>
      </c:catAx>
      <c:valAx>
        <c:axId val="466356880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466362760"/>
        <c:crosses val="autoZero"/>
        <c:crossBetween val="between"/>
        <c:majorUnit val="0.25"/>
      </c:valAx>
      <c:spPr>
        <a:noFill/>
        <a:ln w="23302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1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F5-45D9-A126-98BC7D3030DB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F5-45D9-A126-98BC7D3030DB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F5-45D9-A126-98BC7D3030DB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F5-45D9-A126-98BC7D3030DB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F5-45D9-A126-98BC7D3030DB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8F5-45D9-A126-98BC7D3030DB}"/>
              </c:ext>
            </c:extLst>
          </c:dPt>
          <c:dPt>
            <c:idx val="6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8F5-45D9-A126-98BC7D3030DB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8F5-45D9-A126-98BC7D3030DB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8F5-45D9-A126-98BC7D3030DB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8F5-45D9-A126-98BC7D3030DB}"/>
              </c:ext>
            </c:extLst>
          </c:dPt>
          <c:dPt>
            <c:idx val="1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8F5-45D9-A126-98BC7D3030DB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8F5-45D9-A126-98BC7D3030DB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8F5-45D9-A126-98BC7D3030DB}"/>
              </c:ext>
            </c:extLst>
          </c:dPt>
          <c:dPt>
            <c:idx val="1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8F5-45D9-A126-98BC7D3030DB}"/>
              </c:ext>
            </c:extLst>
          </c:dPt>
          <c:dPt>
            <c:idx val="1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8F5-45D9-A126-98BC7D3030DB}"/>
              </c:ext>
            </c:extLst>
          </c:dPt>
          <c:dLbls>
            <c:dLbl>
              <c:idx val="8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A8F5-45D9-A126-98BC7D3030DB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Středočeský kraj</c:v>
                </c:pt>
                <c:pt idx="2">
                  <c:v>Plzeňský kraj</c:v>
                </c:pt>
                <c:pt idx="3">
                  <c:v>Jihočeský kraj</c:v>
                </c:pt>
                <c:pt idx="4">
                  <c:v>Liberecký kraj</c:v>
                </c:pt>
                <c:pt idx="5">
                  <c:v>Zlínský kraj</c:v>
                </c:pt>
                <c:pt idx="6">
                  <c:v>Česká republika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Jihomoravský kraj</c:v>
                </c:pt>
                <c:pt idx="10">
                  <c:v>Pardubický kraj</c:v>
                </c:pt>
                <c:pt idx="11">
                  <c:v>Karlovarský kraj</c:v>
                </c:pt>
                <c:pt idx="12">
                  <c:v>Moravskoslezský kraj</c:v>
                </c:pt>
                <c:pt idx="13">
                  <c:v>Kraj Vysočina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0.93144292893036607</c:v>
                </c:pt>
                <c:pt idx="1">
                  <c:v>0.91250167492965295</c:v>
                </c:pt>
                <c:pt idx="2">
                  <c:v>0.91184946601118833</c:v>
                </c:pt>
                <c:pt idx="3">
                  <c:v>0.9048158640226629</c:v>
                </c:pt>
                <c:pt idx="4">
                  <c:v>0.90478339350180503</c:v>
                </c:pt>
                <c:pt idx="5">
                  <c:v>0.9021959771175494</c:v>
                </c:pt>
                <c:pt idx="6">
                  <c:v>0.89091129717267326</c:v>
                </c:pt>
                <c:pt idx="7">
                  <c:v>0.88260405549626464</c:v>
                </c:pt>
                <c:pt idx="8">
                  <c:v>0.88258104961490236</c:v>
                </c:pt>
                <c:pt idx="9">
                  <c:v>0.88071065989847719</c:v>
                </c:pt>
                <c:pt idx="10">
                  <c:v>0.87356561652409759</c:v>
                </c:pt>
                <c:pt idx="11">
                  <c:v>0.87201753646404179</c:v>
                </c:pt>
                <c:pt idx="12">
                  <c:v>0.85997845822434216</c:v>
                </c:pt>
                <c:pt idx="13">
                  <c:v>0.84803163142513327</c:v>
                </c:pt>
                <c:pt idx="14">
                  <c:v>0.82284523329299453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A8F5-45D9-A126-98BC7D3030D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499041600"/>
        <c:axId val="499040032"/>
      </c:barChart>
      <c:catAx>
        <c:axId val="499041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9040032"/>
        <c:crosses val="autoZero"/>
        <c:auto val="1"/>
        <c:lblAlgn val="ctr"/>
        <c:lblOffset val="100"/>
        <c:noMultiLvlLbl val="0"/>
      </c:catAx>
      <c:valAx>
        <c:axId val="499040032"/>
        <c:scaling>
          <c:orientation val="minMax"/>
          <c:max val="1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160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Liberecký kraj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#,##0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0.96724232031461022</c:v>
                </c:pt>
                <c:pt idx="1">
                  <c:v>0.96851611470559262</c:v>
                </c:pt>
                <c:pt idx="2">
                  <c:v>0.96792595412603089</c:v>
                </c:pt>
                <c:pt idx="3">
                  <c:v>0.95645616712608195</c:v>
                </c:pt>
                <c:pt idx="4">
                  <c:v>0.9569186373284041</c:v>
                </c:pt>
                <c:pt idx="5">
                  <c:v>0.96072326520683848</c:v>
                </c:pt>
                <c:pt idx="6">
                  <c:v>0.96069608762533998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0D6-47E1-8C5B-68D178C5073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#,##0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Sheet1!$C$2:$C$8</c:f>
              <c:numCache>
                <c:formatCode>0.0%</c:formatCode>
                <c:ptCount val="7"/>
                <c:pt idx="0">
                  <c:v>0.94669999999999999</c:v>
                </c:pt>
                <c:pt idx="1">
                  <c:v>0.95679999999999998</c:v>
                </c:pt>
                <c:pt idx="2">
                  <c:v>0.94879999999999998</c:v>
                </c:pt>
                <c:pt idx="3">
                  <c:v>0.95350000000000001</c:v>
                </c:pt>
                <c:pt idx="4">
                  <c:v>0.94899999999999995</c:v>
                </c:pt>
                <c:pt idx="5">
                  <c:v>0.94930000000000003</c:v>
                </c:pt>
                <c:pt idx="6">
                  <c:v>0.94799999999999995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0D6-47E1-8C5B-68D178C507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152242176"/>
        <c:axId val="159757000"/>
      </c:barChart>
      <c:catAx>
        <c:axId val="152242176"/>
        <c:scaling>
          <c:orientation val="minMax"/>
        </c:scaling>
        <c:delete val="0"/>
        <c:axPos val="b"/>
        <c:numFmt formatCode="#,##0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59757000"/>
        <c:crosses val="autoZero"/>
        <c:auto val="1"/>
        <c:lblAlgn val="ctr"/>
        <c:lblOffset val="100"/>
        <c:tickLblSkip val="1"/>
        <c:noMultiLvlLbl val="0"/>
      </c:catAx>
      <c:valAx>
        <c:axId val="159757000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5224217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chemeClr val="accent3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052-4948-B678-36AB6C79CC09}"/>
              </c:ext>
            </c:extLst>
          </c:dPt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Sheet1!$B$2:$B$8</c:f>
              <c:numCache>
                <c:formatCode>0.0%</c:formatCode>
                <c:ptCount val="7"/>
                <c:pt idx="0">
                  <c:v>0.78575089697590983</c:v>
                </c:pt>
                <c:pt idx="1">
                  <c:v>0.79611650485436891</c:v>
                </c:pt>
                <c:pt idx="2">
                  <c:v>0.74208614426569797</c:v>
                </c:pt>
                <c:pt idx="3">
                  <c:v>0.71336313959264774</c:v>
                </c:pt>
                <c:pt idx="4">
                  <c:v>0.66246851385390426</c:v>
                </c:pt>
                <c:pt idx="5">
                  <c:v>0.68960607498813475</c:v>
                </c:pt>
                <c:pt idx="6">
                  <c:v>0.69699999999999995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52-4948-B678-36AB6C79CC0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accent3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Sheet1!$C$2:$C$8</c:f>
              <c:numCache>
                <c:formatCode>0.0%</c:formatCode>
                <c:ptCount val="7"/>
                <c:pt idx="0">
                  <c:v>0.75709309254251267</c:v>
                </c:pt>
                <c:pt idx="1">
                  <c:v>0.74962925783121537</c:v>
                </c:pt>
                <c:pt idx="2">
                  <c:v>0.71070099116473073</c:v>
                </c:pt>
                <c:pt idx="3">
                  <c:v>0.67015902301880159</c:v>
                </c:pt>
                <c:pt idx="4">
                  <c:v>0.63052025632670794</c:v>
                </c:pt>
                <c:pt idx="5">
                  <c:v>0.63653086393946356</c:v>
                </c:pt>
                <c:pt idx="6">
                  <c:v>0.60199999999999998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052-4948-B678-36AB6C79CC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797507792"/>
        <c:axId val="797519160"/>
      </c:barChart>
      <c:catAx>
        <c:axId val="797507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19160"/>
        <c:crosses val="autoZero"/>
        <c:auto val="1"/>
        <c:lblAlgn val="ctr"/>
        <c:lblOffset val="100"/>
        <c:noMultiLvlLbl val="0"/>
      </c:catAx>
      <c:valAx>
        <c:axId val="797519160"/>
        <c:scaling>
          <c:orientation val="minMax"/>
          <c:max val="1"/>
        </c:scaling>
        <c:delete val="0"/>
        <c:axPos val="b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07792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1869312507406272"/>
          <c:y val="0.90129621911577618"/>
          <c:w val="0.83642591289674617"/>
          <c:h val="6.76554894136335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0.09027</cdr:x>
      <cdr:y>0.06317</cdr:y>
    </cdr:from>
    <cdr:to>
      <cdr:x>0.13104</cdr:x>
      <cdr:y>0.56391</cdr:y>
    </cdr:to>
    <cdr:sp macro="" textlink="">
      <cdr:nvSpPr>
        <cdr:cNvPr id="2" name="Zástupný symbol pro text 7"/>
        <cdr:cNvSpPr txBox="1">
          <a:spLocks xmlns:a="http://schemas.openxmlformats.org/drawingml/2006/main"/>
        </cdr:cNvSpPr>
      </cdr:nvSpPr>
      <cdr:spPr>
        <a:xfrm xmlns:a="http://schemas.openxmlformats.org/drawingml/2006/main" rot="16200000">
          <a:off x="-80465" y="1062626"/>
          <a:ext cx="1962020" cy="33179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lIns="91440" tIns="45720" rIns="91440" bIns="45720" rtlCol="0">
          <a:noAutofit/>
        </a:bodyPr>
        <a:lstStyle xmlns:a="http://schemas.openxmlformats.org/drawingml/2006/main">
          <a:defPPr>
            <a:defRPr lang="cs-CZ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cs-CZ" sz="1200" b="1" dirty="0"/>
            <a:t>Pokrytí populace kraje</a:t>
          </a:r>
          <a:endParaRPr lang="cs-CZ" altLang="cs-CZ" sz="1200" b="1" dirty="0"/>
        </a:p>
        <a:p xmlns:a="http://schemas.openxmlformats.org/drawingml/2006/main">
          <a:endParaRPr lang="cs-CZ" sz="1200" b="0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194BCC-0435-4207-9687-1236C6EF793F}" type="datetimeFigureOut">
              <a:rPr lang="cs-CZ" smtClean="0"/>
              <a:t>27.01.2020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A1B27C-EDAA-465A-BEF0-95FC1A4D2C1B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329289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715494-898A-4609-973F-F31EEEAEE1B9}" type="datetimeFigureOut">
              <a:rPr lang="en-US" smtClean="0"/>
              <a:t>1/27/2020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52C68A-7414-47CD-B786-53FC7BDEE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61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13" Type="http://schemas.openxmlformats.org/officeDocument/2006/relationships/image" Target="../media/image11.emf"/><Relationship Id="rId3" Type="http://schemas.openxmlformats.org/officeDocument/2006/relationships/image" Target="../media/image1.emf"/><Relationship Id="rId7" Type="http://schemas.openxmlformats.org/officeDocument/2006/relationships/image" Target="../media/image5.emf"/><Relationship Id="rId12" Type="http://schemas.openxmlformats.org/officeDocument/2006/relationships/image" Target="../media/image10.emf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4.emf"/><Relationship Id="rId11" Type="http://schemas.openxmlformats.org/officeDocument/2006/relationships/image" Target="../media/image9.emf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emf"/><Relationship Id="rId4" Type="http://schemas.openxmlformats.org/officeDocument/2006/relationships/image" Target="../media/image2.emf"/><Relationship Id="rId9" Type="http://schemas.openxmlformats.org/officeDocument/2006/relationships/image" Target="../media/image7.emf"/><Relationship Id="rId14" Type="http://schemas.openxmlformats.org/officeDocument/2006/relationships/image" Target="../media/image12.jpe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5.tiff"/><Relationship Id="rId7" Type="http://schemas.openxmlformats.org/officeDocument/2006/relationships/image" Target="../media/image1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2.emf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2" name="Ovál 21">
            <a:extLst>
              <a:ext uri="{FF2B5EF4-FFF2-40B4-BE49-F238E27FC236}">
                <a16:creationId xmlns:a16="http://schemas.microsoft.com/office/drawing/2014/main" id="{B635A91D-0EF4-42F8-AF22-CE470047D80C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>
            <a:extLst>
              <a:ext uri="{FF2B5EF4-FFF2-40B4-BE49-F238E27FC236}">
                <a16:creationId xmlns:a16="http://schemas.microsoft.com/office/drawing/2014/main" id="{8B9F0D7C-10E1-4AD4-AFDE-3D1075B9DFE9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8" name="Obrázek 27">
            <a:extLst>
              <a:ext uri="{FF2B5EF4-FFF2-40B4-BE49-F238E27FC236}">
                <a16:creationId xmlns:a16="http://schemas.microsoft.com/office/drawing/2014/main" id="{2C97CEB2-8949-4BBE-BF64-476237E36E38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29" y="12656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5483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19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0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1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2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9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0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1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2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3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3" name="Rovnoramenný trojúhelník 22">
            <a:extLst>
              <a:ext uri="{FF2B5EF4-FFF2-40B4-BE49-F238E27FC236}">
                <a16:creationId xmlns:a16="http://schemas.microsoft.com/office/drawing/2014/main" id="{CC1A9531-D8AE-4310-9497-3EC264EB4F55}"/>
              </a:ext>
            </a:extLst>
          </p:cNvPr>
          <p:cNvSpPr/>
          <p:nvPr userDrawn="1"/>
        </p:nvSpPr>
        <p:spPr>
          <a:xfrm rot="1106797">
            <a:off x="9888644" y="3808439"/>
            <a:ext cx="962460" cy="1409935"/>
          </a:xfrm>
          <a:prstGeom prst="triangle">
            <a:avLst>
              <a:gd name="adj" fmla="val 40444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Ovál 23">
            <a:extLst>
              <a:ext uri="{FF2B5EF4-FFF2-40B4-BE49-F238E27FC236}">
                <a16:creationId xmlns:a16="http://schemas.microsoft.com/office/drawing/2014/main" id="{B6009C45-F547-431B-B725-CB7EB68F30DA}"/>
              </a:ext>
            </a:extLst>
          </p:cNvPr>
          <p:cNvSpPr/>
          <p:nvPr userDrawn="1"/>
        </p:nvSpPr>
        <p:spPr>
          <a:xfrm>
            <a:off x="9573906" y="4835335"/>
            <a:ext cx="1029600" cy="10296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Ovál 24">
            <a:extLst>
              <a:ext uri="{FF2B5EF4-FFF2-40B4-BE49-F238E27FC236}">
                <a16:creationId xmlns:a16="http://schemas.microsoft.com/office/drawing/2014/main" id="{D0643D5E-BAEB-4A46-A60D-EA9B5F22B40C}"/>
              </a:ext>
            </a:extLst>
          </p:cNvPr>
          <p:cNvSpPr/>
          <p:nvPr userDrawn="1"/>
        </p:nvSpPr>
        <p:spPr>
          <a:xfrm>
            <a:off x="9643042" y="4904471"/>
            <a:ext cx="891327" cy="891327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6" name="Obrázek 25">
            <a:extLst>
              <a:ext uri="{FF2B5EF4-FFF2-40B4-BE49-F238E27FC236}">
                <a16:creationId xmlns:a16="http://schemas.microsoft.com/office/drawing/2014/main" id="{DCA03334-EBB7-4AB4-9B67-493F3368B521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337" y="4971086"/>
            <a:ext cx="950835" cy="599026"/>
          </a:xfrm>
          <a:prstGeom prst="rect">
            <a:avLst/>
          </a:prstGeom>
        </p:spPr>
      </p:pic>
      <p:pic>
        <p:nvPicPr>
          <p:cNvPr id="27" name="Obrázek 26">
            <a:extLst>
              <a:ext uri="{FF2B5EF4-FFF2-40B4-BE49-F238E27FC236}">
                <a16:creationId xmlns:a16="http://schemas.microsoft.com/office/drawing/2014/main" id="{CCDD039E-DDA4-4F40-A526-3E4AC7257C35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9709522" y="102983"/>
            <a:ext cx="364634" cy="439200"/>
          </a:xfrm>
          <a:prstGeom prst="rect">
            <a:avLst/>
          </a:prstGeom>
        </p:spPr>
      </p:pic>
      <p:pic>
        <p:nvPicPr>
          <p:cNvPr id="28" name="Obrázek 27">
            <a:extLst>
              <a:ext uri="{FF2B5EF4-FFF2-40B4-BE49-F238E27FC236}">
                <a16:creationId xmlns:a16="http://schemas.microsoft.com/office/drawing/2014/main" id="{32C9E230-0F5D-4C9F-B12A-057A5A9025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/>
          <a:srcRect l="6842" t="32400" r="5593" b="32385"/>
          <a:stretch/>
        </p:blipFill>
        <p:spPr>
          <a:xfrm>
            <a:off x="10458200" y="68122"/>
            <a:ext cx="1182112" cy="475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468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1436973" y="6549098"/>
            <a:ext cx="771107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</a:t>
            </a:r>
            <a:r>
              <a:rPr lang="cs-CZ" sz="1200" b="1" i="0" baseline="0" dirty="0">
                <a:solidFill>
                  <a:schemeClr val="accent5">
                    <a:lumMod val="50000"/>
                  </a:schemeClr>
                </a:solidFill>
              </a:rPr>
              <a:t> studie pro regiony ČR –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11453C5A-E002-41B4-840A-43051141B277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389458" y="196750"/>
            <a:ext cx="320628" cy="386195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83C404C7-9890-40A5-B560-D7AD88FEE8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/>
          <a:srcRect l="6842" t="32400" r="5593" b="32385"/>
          <a:stretch/>
        </p:blipFill>
        <p:spPr>
          <a:xfrm>
            <a:off x="10772226" y="191678"/>
            <a:ext cx="1137720" cy="457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0636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Volný tvar 17">
            <a:extLst>
              <a:ext uri="{FF2B5EF4-FFF2-40B4-BE49-F238E27FC236}">
                <a16:creationId xmlns:a16="http://schemas.microsoft.com/office/drawing/2014/main" id="{F9DF11D7-C1A0-46F5-B20A-EE3A4700E45D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FFC12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Volný tvar 19">
            <a:extLst>
              <a:ext uri="{FF2B5EF4-FFF2-40B4-BE49-F238E27FC236}">
                <a16:creationId xmlns:a16="http://schemas.microsoft.com/office/drawing/2014/main" id="{DA5EF6B5-1015-4E5F-BC7C-2B0B40DC4C74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70269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4F37910D-F120-4114-8358-60F61E2E80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A996E8-D44D-4D29-B5B3-6A5042537ABD}" type="datetimeFigureOut">
              <a:rPr lang="cs-CZ" smtClean="0"/>
              <a:t>27.01.2020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7A43518-2B36-4A43-975E-CA24246CE7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FA21C1-724A-4575-BEF1-4E328ABE7A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3C84DE-2398-4D7B-94B3-F67D47F3B35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37145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2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2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3.xml"/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4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http://www.kolorektum.cz/" TargetMode="Externa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4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.xml"/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2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4.xm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6.xml"/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5.xml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cs-CZ" dirty="0"/>
              <a:t>Vybrané ukazatele </a:t>
            </a:r>
            <a:r>
              <a:rPr lang="cs-CZ" dirty="0" err="1"/>
              <a:t>proočkovanosti</a:t>
            </a:r>
            <a:r>
              <a:rPr lang="cs-CZ" dirty="0"/>
              <a:t> dětí </a:t>
            </a:r>
          </a:p>
          <a:p>
            <a:r>
              <a:rPr lang="cs-CZ" dirty="0"/>
              <a:t>a seniorů v české populaci</a:t>
            </a:r>
          </a:p>
        </p:txBody>
      </p:sp>
    </p:spTree>
    <p:extLst>
      <p:ext uri="{BB962C8B-B14F-4D97-AF65-F5344CB8AC3E}">
        <p14:creationId xmlns:p14="http://schemas.microsoft.com/office/powerpoint/2010/main" val="32153589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57558" y="653725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</a:t>
            </a:r>
            <a:r>
              <a:rPr lang="cs-CZ" sz="1400" kern="0" dirty="0">
                <a:solidFill>
                  <a:srgbClr val="000000"/>
                </a:solidFill>
              </a:rPr>
              <a:t>; </a:t>
            </a:r>
            <a:r>
              <a:rPr lang="cs-CZ" sz="1400" b="1" kern="0" dirty="0">
                <a:solidFill>
                  <a:srgbClr val="FF0000"/>
                </a:solidFill>
              </a:rPr>
              <a:t>Liberecký kraj</a:t>
            </a:r>
          </a:p>
          <a:p>
            <a:pPr algn="just">
              <a:spcAft>
                <a:spcPts val="1200"/>
              </a:spcAft>
              <a:buSzPct val="150000"/>
            </a:pPr>
            <a:r>
              <a:rPr lang="cs-CZ" altLang="cs-CZ" sz="1400" u="sng" dirty="0">
                <a:solidFill>
                  <a:srgbClr val="000000"/>
                </a:solidFill>
                <a:cs typeface="Arial" pitchFamily="34" charset="0"/>
              </a:rPr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2" name="Obdélník 1"/>
          <p:cNvSpPr/>
          <p:nvPr/>
        </p:nvSpPr>
        <p:spPr>
          <a:xfrm>
            <a:off x="8936242" y="2192840"/>
            <a:ext cx="3255758" cy="3546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cs-CZ" sz="1400" b="1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Velmi pozitivním faktem je, že nově dostupná data ukazují na významný růst počtu očkovaných chlapců.</a:t>
            </a:r>
            <a:r>
              <a:rPr lang="cs-CZ" sz="140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>
              <a:lnSpc>
                <a:spcPct val="115000"/>
              </a:lnSpc>
              <a:spcAft>
                <a:spcPts val="0"/>
              </a:spcAft>
            </a:pPr>
            <a:endParaRPr lang="cs-CZ" sz="1400" dirty="0">
              <a:solidFill>
                <a:srgbClr val="000000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cs-CZ" sz="1400" dirty="0">
                <a:ea typeface="Calibri" panose="020F0502020204030204" pitchFamily="34" charset="0"/>
                <a:cs typeface="Times New Roman" panose="02020603050405020304" pitchFamily="18" charset="0"/>
              </a:rPr>
              <a:t>V roce 2018 bylo v LBK proti HPV z veřejného zdravotního pojištění očkováno 811 chlapců.</a:t>
            </a:r>
          </a:p>
          <a:p>
            <a:pPr>
              <a:lnSpc>
                <a:spcPct val="115000"/>
              </a:lnSpc>
              <a:spcAft>
                <a:spcPts val="0"/>
              </a:spcAft>
            </a:pPr>
            <a:endParaRPr lang="cs-CZ" sz="1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</a:pPr>
            <a:r>
              <a:rPr lang="cs-CZ" sz="1400" b="1" dirty="0"/>
              <a:t>Statistická predikce (po doplnění části </a:t>
            </a:r>
            <a:r>
              <a:rPr lang="en-GB" sz="1400" b="1" dirty="0" err="1"/>
              <a:t>chlapc</a:t>
            </a:r>
            <a:r>
              <a:rPr lang="cs-CZ" sz="1400" b="1" dirty="0"/>
              <a:t>ů dané kohorty očkovaných v dalším kalendářním roce) udává pro ČR 15 750 chlapců očkovaných v roce 2018 (tj. 29,7% proočkovanost). </a:t>
            </a:r>
            <a:endParaRPr lang="en-US" sz="1400" b="1" dirty="0"/>
          </a:p>
          <a:p>
            <a:pPr>
              <a:lnSpc>
                <a:spcPct val="115000"/>
              </a:lnSpc>
              <a:spcAft>
                <a:spcPts val="0"/>
              </a:spcAft>
            </a:pPr>
            <a:endParaRPr lang="cs-CZ" sz="14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Očkování</a:t>
            </a:r>
            <a:r>
              <a:rPr lang="en-US" dirty="0"/>
              <a:t> </a:t>
            </a:r>
            <a:r>
              <a:rPr lang="en-US" dirty="0" err="1"/>
              <a:t>chlapců</a:t>
            </a:r>
            <a:r>
              <a:rPr lang="en-US" dirty="0"/>
              <a:t> </a:t>
            </a:r>
            <a:r>
              <a:rPr lang="en-US" dirty="0" err="1"/>
              <a:t>proti</a:t>
            </a:r>
            <a:r>
              <a:rPr lang="en-US" dirty="0"/>
              <a:t> HPV – </a:t>
            </a:r>
            <a:r>
              <a:rPr lang="en-US" dirty="0" err="1"/>
              <a:t>počátek</a:t>
            </a:r>
            <a:r>
              <a:rPr lang="en-US" dirty="0"/>
              <a:t> </a:t>
            </a:r>
            <a:r>
              <a:rPr lang="en-US" dirty="0" err="1"/>
              <a:t>hrazeného</a:t>
            </a:r>
            <a:r>
              <a:rPr lang="en-US" dirty="0"/>
              <a:t> </a:t>
            </a:r>
            <a:r>
              <a:rPr lang="en-US" dirty="0" err="1"/>
              <a:t>očkování</a:t>
            </a:r>
            <a:r>
              <a:rPr lang="en-US" dirty="0"/>
              <a:t> </a:t>
            </a:r>
          </a:p>
        </p:txBody>
      </p:sp>
      <p:graphicFrame>
        <p:nvGraphicFramePr>
          <p:cNvPr id="36" name="Graf 35">
            <a:extLst>
              <a:ext uri="{FF2B5EF4-FFF2-40B4-BE49-F238E27FC236}">
                <a16:creationId xmlns:a16="http://schemas.microsoft.com/office/drawing/2014/main" id="{CC154A77-82F2-44C5-94FD-136AE769C1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8074308"/>
              </p:ext>
            </p:extLst>
          </p:nvPr>
        </p:nvGraphicFramePr>
        <p:xfrm>
          <a:off x="0" y="2352146"/>
          <a:ext cx="8859130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Rectangle 4">
            <a:extLst>
              <a:ext uri="{FF2B5EF4-FFF2-40B4-BE49-F238E27FC236}">
                <a16:creationId xmlns:a16="http://schemas.microsoft.com/office/drawing/2014/main" id="{8BB6F441-BE6D-4239-B415-DD8ED92647C4}"/>
              </a:ext>
            </a:extLst>
          </p:cNvPr>
          <p:cNvSpPr/>
          <p:nvPr/>
        </p:nvSpPr>
        <p:spPr>
          <a:xfrm>
            <a:off x="2349659" y="5711511"/>
            <a:ext cx="6826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2017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38" name="Pravá složená závorka 37">
            <a:extLst>
              <a:ext uri="{FF2B5EF4-FFF2-40B4-BE49-F238E27FC236}">
                <a16:creationId xmlns:a16="http://schemas.microsoft.com/office/drawing/2014/main" id="{5729AE1B-2C19-4B10-BA8B-ECE20E062E0B}"/>
              </a:ext>
            </a:extLst>
          </p:cNvPr>
          <p:cNvSpPr/>
          <p:nvPr/>
        </p:nvSpPr>
        <p:spPr>
          <a:xfrm rot="5400000">
            <a:off x="2459289" y="3623914"/>
            <a:ext cx="253916" cy="3875103"/>
          </a:xfrm>
          <a:prstGeom prst="rightBrace">
            <a:avLst/>
          </a:prstGeom>
          <a:noFill/>
          <a:ln w="25400" cap="flat" cmpd="sng" algn="ctr">
            <a:solidFill>
              <a:srgbClr val="5F5F5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Pravá složená závorka 38">
            <a:extLst>
              <a:ext uri="{FF2B5EF4-FFF2-40B4-BE49-F238E27FC236}">
                <a16:creationId xmlns:a16="http://schemas.microsoft.com/office/drawing/2014/main" id="{F956B54A-42BA-4D9E-9989-D6D2B821F0D4}"/>
              </a:ext>
            </a:extLst>
          </p:cNvPr>
          <p:cNvSpPr/>
          <p:nvPr/>
        </p:nvSpPr>
        <p:spPr>
          <a:xfrm rot="5400000">
            <a:off x="6380114" y="3623914"/>
            <a:ext cx="253916" cy="3875103"/>
          </a:xfrm>
          <a:prstGeom prst="rightBrace">
            <a:avLst/>
          </a:prstGeom>
          <a:noFill/>
          <a:ln w="25400" cap="flat" cmpd="sng" algn="ctr">
            <a:solidFill>
              <a:srgbClr val="5F5F5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Rectangle 4">
            <a:extLst>
              <a:ext uri="{FF2B5EF4-FFF2-40B4-BE49-F238E27FC236}">
                <a16:creationId xmlns:a16="http://schemas.microsoft.com/office/drawing/2014/main" id="{0138E741-2537-48A2-A9E0-B84861C380FD}"/>
              </a:ext>
            </a:extLst>
          </p:cNvPr>
          <p:cNvSpPr/>
          <p:nvPr/>
        </p:nvSpPr>
        <p:spPr>
          <a:xfrm>
            <a:off x="6285278" y="5708878"/>
            <a:ext cx="6826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2018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02F20E9C-BDCD-4E88-92A1-C2E8AE5E3D0E}"/>
              </a:ext>
            </a:extLst>
          </p:cNvPr>
          <p:cNvSpPr/>
          <p:nvPr/>
        </p:nvSpPr>
        <p:spPr>
          <a:xfrm>
            <a:off x="5295397" y="1570739"/>
            <a:ext cx="277607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Třináctiletí očkovaní v roce 2018</a:t>
            </a: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1181067" y="1615603"/>
            <a:ext cx="30927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Kohorta 2017, očkovaní v roce 2018</a:t>
            </a:r>
          </a:p>
        </p:txBody>
      </p:sp>
      <p:sp>
        <p:nvSpPr>
          <p:cNvPr id="24" name="Obdélník 23">
            <a:extLst>
              <a:ext uri="{FF2B5EF4-FFF2-40B4-BE49-F238E27FC236}">
                <a16:creationId xmlns:a16="http://schemas.microsoft.com/office/drawing/2014/main" id="{5D23A605-4FCC-4AA4-A5B3-C38E69F6349A}"/>
              </a:ext>
            </a:extLst>
          </p:cNvPr>
          <p:cNvSpPr/>
          <p:nvPr/>
        </p:nvSpPr>
        <p:spPr>
          <a:xfrm>
            <a:off x="1080128" y="1679164"/>
            <a:ext cx="106195" cy="190208"/>
          </a:xfrm>
          <a:prstGeom prst="rect">
            <a:avLst/>
          </a:prstGeom>
          <a:solidFill>
            <a:srgbClr val="89A3D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A4C327E8-8983-4BF0-9FCD-409B0E7CE092}"/>
              </a:ext>
            </a:extLst>
          </p:cNvPr>
          <p:cNvSpPr/>
          <p:nvPr/>
        </p:nvSpPr>
        <p:spPr>
          <a:xfrm>
            <a:off x="1181067" y="1615603"/>
            <a:ext cx="30927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Kohorta 2017, očkovaní v roce 2018</a:t>
            </a:r>
          </a:p>
        </p:txBody>
      </p:sp>
      <p:sp>
        <p:nvSpPr>
          <p:cNvPr id="26" name="Zaoblený obdélník 10">
            <a:extLst>
              <a:ext uri="{FF2B5EF4-FFF2-40B4-BE49-F238E27FC236}">
                <a16:creationId xmlns:a16="http://schemas.microsoft.com/office/drawing/2014/main" id="{43035DB7-AEE2-4430-8766-3DEC39B14130}"/>
              </a:ext>
            </a:extLst>
          </p:cNvPr>
          <p:cNvSpPr/>
          <p:nvPr/>
        </p:nvSpPr>
        <p:spPr>
          <a:xfrm>
            <a:off x="2179675" y="2051112"/>
            <a:ext cx="5194567" cy="585768"/>
          </a:xfrm>
          <a:prstGeom prst="roundRect">
            <a:avLst/>
          </a:prstGeom>
          <a:noFill/>
          <a:ln w="25400" cap="flat" cmpd="sng" algn="ctr">
            <a:solidFill>
              <a:srgbClr val="E7B13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Očkovaní </a:t>
            </a:r>
            <a:r>
              <a:rPr lang="cs-CZ" sz="1600" b="1" noProof="0" dirty="0">
                <a:solidFill>
                  <a:srgbClr val="0070C0"/>
                </a:solidFill>
                <a:latin typeface="Calibri"/>
                <a:cs typeface="Arial" pitchFamily="34" charset="0"/>
              </a:rPr>
              <a:t>Č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R: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10 990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chlapců ve věku 13 let v roce 2018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70C0"/>
                </a:solidFill>
                <a:latin typeface="Calibri"/>
                <a:cs typeface="Arial" pitchFamily="34" charset="0"/>
              </a:rPr>
              <a:t>Očkovaní LBK: </a:t>
            </a:r>
            <a:r>
              <a:rPr lang="cs-CZ" sz="1600" b="1" dirty="0" smtClean="0">
                <a:solidFill>
                  <a:srgbClr val="0070C0"/>
                </a:solidFill>
                <a:latin typeface="Calibri"/>
                <a:cs typeface="Arial" pitchFamily="34" charset="0"/>
              </a:rPr>
              <a:t>811 </a:t>
            </a:r>
            <a:r>
              <a:rPr lang="cs-CZ" sz="1600" b="1" dirty="0">
                <a:solidFill>
                  <a:srgbClr val="0070C0"/>
                </a:solidFill>
                <a:latin typeface="Calibri"/>
                <a:cs typeface="Arial" pitchFamily="34" charset="0"/>
              </a:rPr>
              <a:t>chlapců ve věku 13 let v roce 2018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656507B9-E77B-470F-8F4F-F96CCA6A41C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5371078"/>
              </p:ext>
            </p:extLst>
          </p:nvPr>
        </p:nvGraphicFramePr>
        <p:xfrm>
          <a:off x="0" y="2352013"/>
          <a:ext cx="8859130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9" name="Obdélník 28">
            <a:extLst>
              <a:ext uri="{FF2B5EF4-FFF2-40B4-BE49-F238E27FC236}">
                <a16:creationId xmlns:a16="http://schemas.microsoft.com/office/drawing/2014/main" id="{9344B63F-C133-4101-B489-B2D9DFE72ECB}"/>
              </a:ext>
            </a:extLst>
          </p:cNvPr>
          <p:cNvSpPr/>
          <p:nvPr/>
        </p:nvSpPr>
        <p:spPr>
          <a:xfrm>
            <a:off x="5178979" y="1629443"/>
            <a:ext cx="106195" cy="190208"/>
          </a:xfrm>
          <a:prstGeom prst="rect">
            <a:avLst/>
          </a:prstGeom>
          <a:solidFill>
            <a:srgbClr val="27407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22124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7971664"/>
              </p:ext>
            </p:extLst>
          </p:nvPr>
        </p:nvGraphicFramePr>
        <p:xfrm>
          <a:off x="6183443" y="936000"/>
          <a:ext cx="1425038" cy="521737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679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 1 000 osob 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roce v ČR</a:t>
                      </a:r>
                      <a:endParaRPr lang="cs-CZ" sz="1400" b="0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198,9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6242675"/>
              </p:ext>
            </p:extLst>
          </p:nvPr>
        </p:nvGraphicFramePr>
        <p:xfrm>
          <a:off x="4635084" y="936000"/>
          <a:ext cx="1425038" cy="521737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67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 LBK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184,3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210,9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9736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 diagnózy Z25.1 a ATC kódu J07B . </a:t>
            </a:r>
            <a:r>
              <a:rPr lang="cs-CZ" sz="1400" dirty="0"/>
              <a:t>Jeden pacient se může vyskytovat ve více letech. </a:t>
            </a:r>
            <a:endParaRPr lang="pl-PL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7944453" y="1792112"/>
            <a:ext cx="3823855" cy="4170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Počet proti chřipce očkovaných pacientů nad 65 let v letech 2010 – 2018 narůstá. Nárůst</a:t>
            </a:r>
          </a:p>
          <a:p>
            <a:r>
              <a:rPr lang="cs-CZ" sz="1400" dirty="0" smtClean="0"/>
              <a:t>absolutního počtu </a:t>
            </a:r>
            <a:r>
              <a:rPr lang="cs-CZ" sz="1400" dirty="0"/>
              <a:t>očkovaných pacientů v tomto časovém úseku je takřka 49%, při přepočtu na počet obyvatel jde </a:t>
            </a:r>
            <a:r>
              <a:rPr lang="cs-CZ" sz="1400" dirty="0" smtClean="0"/>
              <a:t>o nárůst 31,0 </a:t>
            </a:r>
            <a:r>
              <a:rPr lang="cs-CZ" sz="1400" dirty="0"/>
              <a:t>očkovaných na 1 000 osob nad 65 let. </a:t>
            </a:r>
          </a:p>
          <a:p>
            <a:endParaRPr lang="cs-CZ" sz="1400" dirty="0"/>
          </a:p>
          <a:p>
            <a:r>
              <a:rPr lang="cs-CZ" sz="1400" dirty="0"/>
              <a:t>Přestože má podíl očkovaných stoupající tendenci, je zde stále velký prostor pro snížení výskytu chřipkového onemocnění pomocí zvyšování zdravotní gramotnosti obyvatelstva a zvyšování </a:t>
            </a:r>
            <a:r>
              <a:rPr lang="cs-CZ" sz="1400" dirty="0" err="1"/>
              <a:t>proočkovanosti</a:t>
            </a:r>
            <a:r>
              <a:rPr lang="cs-CZ" sz="1400" dirty="0"/>
              <a:t>.</a:t>
            </a:r>
            <a:endParaRPr lang="en-US" sz="1400" dirty="0"/>
          </a:p>
          <a:p>
            <a:endParaRPr lang="cs-CZ" sz="1400" dirty="0"/>
          </a:p>
          <a:p>
            <a:r>
              <a:rPr lang="cs-CZ" sz="1400" dirty="0"/>
              <a:t>Počet proti chřipce </a:t>
            </a:r>
            <a:r>
              <a:rPr lang="cs-CZ" sz="1400" dirty="0"/>
              <a:t>očkovaných pacientů </a:t>
            </a:r>
            <a:r>
              <a:rPr lang="cs-CZ" sz="1400" dirty="0" smtClean="0"/>
              <a:t>u </a:t>
            </a:r>
            <a:r>
              <a:rPr lang="cs-CZ" sz="1400" dirty="0"/>
              <a:t>osob </a:t>
            </a:r>
          </a:p>
          <a:p>
            <a:r>
              <a:rPr lang="cs-CZ" sz="1400" dirty="0"/>
              <a:t>nad 65 let v LBK v letech 2010–2018 narůstá. Nárůst počtu očkovaných pacientů v tomto časovém úseku je 69%, při přepočtu na počet obyvatel jde o </a:t>
            </a:r>
            <a:r>
              <a:rPr lang="cs-CZ" sz="1400" dirty="0" smtClean="0"/>
              <a:t>nárůst 42,8 </a:t>
            </a:r>
            <a:r>
              <a:rPr lang="cs-CZ" sz="1400" dirty="0"/>
              <a:t>očkovaných na 1 000 osob nad 65 let. </a:t>
            </a:r>
          </a:p>
          <a:p>
            <a:endParaRPr lang="cs-CZ" sz="1400" dirty="0"/>
          </a:p>
        </p:txBody>
      </p:sp>
      <p:graphicFrame>
        <p:nvGraphicFramePr>
          <p:cNvPr id="11" name="Zástupný symbol pro obsah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2314372"/>
              </p:ext>
            </p:extLst>
          </p:nvPr>
        </p:nvGraphicFramePr>
        <p:xfrm>
          <a:off x="257558" y="1880468"/>
          <a:ext cx="455111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ovéPole 8"/>
          <p:cNvSpPr txBox="1"/>
          <p:nvPr/>
        </p:nvSpPr>
        <p:spPr>
          <a:xfrm>
            <a:off x="770547" y="1357248"/>
            <a:ext cx="33515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/>
              <a:t>Počet očkovaných pacientů</a:t>
            </a:r>
            <a:r>
              <a:rPr lang="en-US" sz="1400" b="1" dirty="0"/>
              <a:t> </a:t>
            </a:r>
            <a:r>
              <a:rPr lang="en-US" sz="1400" b="1" dirty="0" err="1"/>
              <a:t>nad</a:t>
            </a:r>
            <a:r>
              <a:rPr lang="en-US" sz="1400" b="1" dirty="0"/>
              <a:t> 6</a:t>
            </a:r>
            <a:r>
              <a:rPr lang="cs-CZ" sz="1400" b="1" dirty="0"/>
              <a:t>5</a:t>
            </a:r>
            <a:r>
              <a:rPr lang="en-US" sz="1400" b="1" dirty="0"/>
              <a:t> let</a:t>
            </a:r>
            <a:r>
              <a:rPr lang="cs-CZ" sz="1400" b="1" dirty="0"/>
              <a:t>  bydlištěm v LBK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l-PL" dirty="0"/>
              <a:t>Očkování proti chřipce u populace nad 65 let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5261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57558" y="653725"/>
            <a:ext cx="9736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 pomocí diagnózy Z25.1 a ATC kódu J07B . </a:t>
            </a:r>
            <a:r>
              <a:rPr lang="cs-CZ" sz="1400" dirty="0"/>
              <a:t>Jeden pacient se může vyskytovat ve více letech. </a:t>
            </a:r>
            <a:endParaRPr lang="pl-PL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8007302" y="2142037"/>
            <a:ext cx="3518793" cy="116072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 err="1"/>
              <a:t>Proočkovanost</a:t>
            </a:r>
            <a:r>
              <a:rPr lang="cs-CZ" sz="1400" dirty="0"/>
              <a:t> seniorů nad 65 let proti chřipce dosahuje celorepublikově 21,8%  a v čase mírně narůstá. Avšak ve shodě s dalšími ukazateli </a:t>
            </a:r>
            <a:r>
              <a:rPr lang="cs-CZ" sz="1400" dirty="0" err="1"/>
              <a:t>proočkovanosti</a:t>
            </a:r>
            <a:r>
              <a:rPr lang="cs-CZ" sz="1400" dirty="0"/>
              <a:t> i zde pozorujeme značné rozdíly mezi regiony ČR. Nejnižší regionální hodnoty padají pod 20</a:t>
            </a:r>
            <a:r>
              <a:rPr lang="cs-CZ" sz="1400" dirty="0" smtClean="0"/>
              <a:t>%. Liberecký kraj je mírně nadprůměrný. </a:t>
            </a:r>
            <a:endParaRPr lang="en-US" sz="1400" dirty="0"/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F90B29D3-D3A7-4E52-97AB-B000173C5C81}"/>
              </a:ext>
            </a:extLst>
          </p:cNvPr>
          <p:cNvSpPr txBox="1"/>
          <p:nvPr/>
        </p:nvSpPr>
        <p:spPr>
          <a:xfrm>
            <a:off x="1164049" y="1458889"/>
            <a:ext cx="3604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pacientů nad 65 let vzhledem k populaci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nad 65 let</a:t>
            </a:r>
            <a:r>
              <a:rPr kumimoji="0" lang="cs-CZ" sz="16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(%)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F35CC8-9938-47BB-AA3F-D97AE603C498}"/>
              </a:ext>
            </a:extLst>
          </p:cNvPr>
          <p:cNvSpPr txBox="1"/>
          <p:nvPr/>
        </p:nvSpPr>
        <p:spPr>
          <a:xfrm>
            <a:off x="228622" y="2109095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CBFA8314-3D8F-4791-B986-165AD90BB314}"/>
              </a:ext>
            </a:extLst>
          </p:cNvPr>
          <p:cNvGrpSpPr/>
          <p:nvPr/>
        </p:nvGrpSpPr>
        <p:grpSpPr>
          <a:xfrm>
            <a:off x="5014834" y="3111646"/>
            <a:ext cx="3430756" cy="3013969"/>
            <a:chOff x="4386109" y="1506908"/>
            <a:chExt cx="4541838" cy="3635892"/>
          </a:xfrm>
        </p:grpSpPr>
        <p:grpSp>
          <p:nvGrpSpPr>
            <p:cNvPr id="13" name="Skupina 12">
              <a:extLst>
                <a:ext uri="{FF2B5EF4-FFF2-40B4-BE49-F238E27FC236}">
                  <a16:creationId xmlns:a16="http://schemas.microsoft.com/office/drawing/2014/main" id="{6221E18A-5E6D-4852-9D0F-FB60971FEE8A}"/>
                </a:ext>
              </a:extLst>
            </p:cNvPr>
            <p:cNvGrpSpPr/>
            <p:nvPr/>
          </p:nvGrpSpPr>
          <p:grpSpPr>
            <a:xfrm>
              <a:off x="6051761" y="1506908"/>
              <a:ext cx="1658398" cy="828397"/>
              <a:chOff x="6324158" y="1072780"/>
              <a:chExt cx="942905" cy="829877"/>
            </a:xfrm>
          </p:grpSpPr>
          <p:sp>
            <p:nvSpPr>
              <p:cNvPr id="98" name="Text Box 58">
                <a:extLst>
                  <a:ext uri="{FF2B5EF4-FFF2-40B4-BE49-F238E27FC236}">
                    <a16:creationId xmlns:a16="http://schemas.microsoft.com/office/drawing/2014/main" id="{8C041B03-630D-4EB7-ADE8-5039965602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9815" y="1072780"/>
                <a:ext cx="747248" cy="494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cs-CZ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&gt; 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22%</a:t>
                </a:r>
                <a:endParaRPr kumimoji="0" lang="en-US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21</a:t>
                </a: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–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22%</a:t>
                </a:r>
                <a:endParaRPr lang="en-US" altLang="cs-CZ" sz="1400" dirty="0">
                  <a:solidFill>
                    <a:srgbClr val="000000"/>
                  </a:solidFill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≤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 20%</a:t>
                </a:r>
                <a:endParaRPr kumimoji="0" lang="en-US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Rectangle 56">
                <a:extLst>
                  <a:ext uri="{FF2B5EF4-FFF2-40B4-BE49-F238E27FC236}">
                    <a16:creationId xmlns:a16="http://schemas.microsoft.com/office/drawing/2014/main" id="{87D69E83-1F16-4C94-9CF8-59FAD589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7976" y="1758657"/>
                <a:ext cx="144000" cy="144000"/>
              </a:xfrm>
              <a:prstGeom prst="rect">
                <a:avLst/>
              </a:prstGeom>
              <a:solidFill>
                <a:srgbClr val="BDD7E7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00" name="Rectangle 56">
                <a:extLst>
                  <a:ext uri="{FF2B5EF4-FFF2-40B4-BE49-F238E27FC236}">
                    <a16:creationId xmlns:a16="http://schemas.microsoft.com/office/drawing/2014/main" id="{0B14EB9B-999A-47C7-AA3E-4BCF389B9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450509"/>
                <a:ext cx="144000" cy="144000"/>
              </a:xfrm>
              <a:prstGeom prst="rect">
                <a:avLst/>
              </a:prstGeom>
              <a:solidFill>
                <a:srgbClr val="6BAED6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01" name="Rectangle 56">
                <a:extLst>
                  <a:ext uri="{FF2B5EF4-FFF2-40B4-BE49-F238E27FC236}">
                    <a16:creationId xmlns:a16="http://schemas.microsoft.com/office/drawing/2014/main" id="{6A0FD370-EC7F-4E21-A86C-FEF8CB400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140811"/>
                <a:ext cx="144000" cy="144000"/>
              </a:xfrm>
              <a:prstGeom prst="rect">
                <a:avLst/>
              </a:prstGeom>
              <a:solidFill>
                <a:srgbClr val="2171B5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8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 224">
              <a:extLst>
                <a:ext uri="{FF2B5EF4-FFF2-40B4-BE49-F238E27FC236}">
                  <a16:creationId xmlns:a16="http://schemas.microsoft.com/office/drawing/2014/main" id="{3A89C6E3-A23E-4D14-9E5F-21B59F1D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" name="Freeform 225">
              <a:extLst>
                <a:ext uri="{FF2B5EF4-FFF2-40B4-BE49-F238E27FC236}">
                  <a16:creationId xmlns:a16="http://schemas.microsoft.com/office/drawing/2014/main" id="{AA9726FC-A20A-4F6E-8AB3-CA701AC20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" name="Freeform 226">
              <a:extLst>
                <a:ext uri="{FF2B5EF4-FFF2-40B4-BE49-F238E27FC236}">
                  <a16:creationId xmlns:a16="http://schemas.microsoft.com/office/drawing/2014/main" id="{67DF5DDD-20CB-46BF-AA34-FD82B26C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" name="Freeform 227">
              <a:extLst>
                <a:ext uri="{FF2B5EF4-FFF2-40B4-BE49-F238E27FC236}">
                  <a16:creationId xmlns:a16="http://schemas.microsoft.com/office/drawing/2014/main" id="{AEA57FCA-12B7-4DBD-A050-9B3319047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" name="Freeform 228">
              <a:extLst>
                <a:ext uri="{FF2B5EF4-FFF2-40B4-BE49-F238E27FC236}">
                  <a16:creationId xmlns:a16="http://schemas.microsoft.com/office/drawing/2014/main" id="{B8D3E2C5-EFEE-47EA-947C-BB6DCCC8F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9" name="Freeform 229">
              <a:extLst>
                <a:ext uri="{FF2B5EF4-FFF2-40B4-BE49-F238E27FC236}">
                  <a16:creationId xmlns:a16="http://schemas.microsoft.com/office/drawing/2014/main" id="{69E517C0-517C-421A-A609-6F3DEADFD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0" name="Freeform 230">
              <a:extLst>
                <a:ext uri="{FF2B5EF4-FFF2-40B4-BE49-F238E27FC236}">
                  <a16:creationId xmlns:a16="http://schemas.microsoft.com/office/drawing/2014/main" id="{CAD5F304-9932-4037-BC72-935E2603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1" name="Freeform 231">
              <a:extLst>
                <a:ext uri="{FF2B5EF4-FFF2-40B4-BE49-F238E27FC236}">
                  <a16:creationId xmlns:a16="http://schemas.microsoft.com/office/drawing/2014/main" id="{C8CC7514-97A5-4D58-9A55-CE087ABA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2" name="Freeform 232">
              <a:extLst>
                <a:ext uri="{FF2B5EF4-FFF2-40B4-BE49-F238E27FC236}">
                  <a16:creationId xmlns:a16="http://schemas.microsoft.com/office/drawing/2014/main" id="{286604CC-F9B4-4AFC-AB00-A34CA750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3" name="Freeform 233">
              <a:extLst>
                <a:ext uri="{FF2B5EF4-FFF2-40B4-BE49-F238E27FC236}">
                  <a16:creationId xmlns:a16="http://schemas.microsoft.com/office/drawing/2014/main" id="{A0C62878-1B22-4D0E-B918-4F1EA94F1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4" name="Freeform 234">
              <a:extLst>
                <a:ext uri="{FF2B5EF4-FFF2-40B4-BE49-F238E27FC236}">
                  <a16:creationId xmlns:a16="http://schemas.microsoft.com/office/drawing/2014/main" id="{81E9BC2C-F9EB-40A8-97D0-903A10F8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5" name="Freeform 235">
              <a:extLst>
                <a:ext uri="{FF2B5EF4-FFF2-40B4-BE49-F238E27FC236}">
                  <a16:creationId xmlns:a16="http://schemas.microsoft.com/office/drawing/2014/main" id="{9CB32A49-09A8-4F77-89C3-135BB403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6" name="Freeform 236">
              <a:extLst>
                <a:ext uri="{FF2B5EF4-FFF2-40B4-BE49-F238E27FC236}">
                  <a16:creationId xmlns:a16="http://schemas.microsoft.com/office/drawing/2014/main" id="{01BC0281-0507-495E-A31A-32A308B1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7" name="Freeform 237">
              <a:extLst>
                <a:ext uri="{FF2B5EF4-FFF2-40B4-BE49-F238E27FC236}">
                  <a16:creationId xmlns:a16="http://schemas.microsoft.com/office/drawing/2014/main" id="{55F8FDF8-197F-4A24-9891-A7AC8A55A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8" name="Freeform 238">
              <a:extLst>
                <a:ext uri="{FF2B5EF4-FFF2-40B4-BE49-F238E27FC236}">
                  <a16:creationId xmlns:a16="http://schemas.microsoft.com/office/drawing/2014/main" id="{06EEE159-40F8-4631-B996-29619771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9" name="Freeform 239">
              <a:extLst>
                <a:ext uri="{FF2B5EF4-FFF2-40B4-BE49-F238E27FC236}">
                  <a16:creationId xmlns:a16="http://schemas.microsoft.com/office/drawing/2014/main" id="{7FF684BB-C6C4-4964-AFED-18DAF109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0" name="Freeform 240">
              <a:extLst>
                <a:ext uri="{FF2B5EF4-FFF2-40B4-BE49-F238E27FC236}">
                  <a16:creationId xmlns:a16="http://schemas.microsoft.com/office/drawing/2014/main" id="{81E9056E-E155-406F-B9D2-22B681EB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1" name="Freeform 241">
              <a:extLst>
                <a:ext uri="{FF2B5EF4-FFF2-40B4-BE49-F238E27FC236}">
                  <a16:creationId xmlns:a16="http://schemas.microsoft.com/office/drawing/2014/main" id="{0223B671-30A7-43A6-808E-2E719E53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2" name="Freeform 242">
              <a:extLst>
                <a:ext uri="{FF2B5EF4-FFF2-40B4-BE49-F238E27FC236}">
                  <a16:creationId xmlns:a16="http://schemas.microsoft.com/office/drawing/2014/main" id="{29062FFD-08C2-4996-B352-36E9C81F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3" name="Freeform 243">
              <a:extLst>
                <a:ext uri="{FF2B5EF4-FFF2-40B4-BE49-F238E27FC236}">
                  <a16:creationId xmlns:a16="http://schemas.microsoft.com/office/drawing/2014/main" id="{9F7E8B27-8B6A-4959-BE58-59F38A0C8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4" name="Freeform 244">
              <a:extLst>
                <a:ext uri="{FF2B5EF4-FFF2-40B4-BE49-F238E27FC236}">
                  <a16:creationId xmlns:a16="http://schemas.microsoft.com/office/drawing/2014/main" id="{4A715A7F-7BCA-4160-9A3D-CBDA4F9E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5" name="Freeform 245">
              <a:extLst>
                <a:ext uri="{FF2B5EF4-FFF2-40B4-BE49-F238E27FC236}">
                  <a16:creationId xmlns:a16="http://schemas.microsoft.com/office/drawing/2014/main" id="{6C14E38B-F885-4992-B404-6AF98144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6" name="Freeform 246">
              <a:extLst>
                <a:ext uri="{FF2B5EF4-FFF2-40B4-BE49-F238E27FC236}">
                  <a16:creationId xmlns:a16="http://schemas.microsoft.com/office/drawing/2014/main" id="{D2B55E5B-76B6-4E67-BC3F-D46CD7648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7" name="Freeform 247">
              <a:extLst>
                <a:ext uri="{FF2B5EF4-FFF2-40B4-BE49-F238E27FC236}">
                  <a16:creationId xmlns:a16="http://schemas.microsoft.com/office/drawing/2014/main" id="{7CEED402-56CB-48BF-84FC-6E91F697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8" name="Freeform 248">
              <a:extLst>
                <a:ext uri="{FF2B5EF4-FFF2-40B4-BE49-F238E27FC236}">
                  <a16:creationId xmlns:a16="http://schemas.microsoft.com/office/drawing/2014/main" id="{B8AFC37B-7D16-49E1-9514-AD0E24A7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9" name="Freeform 249">
              <a:extLst>
                <a:ext uri="{FF2B5EF4-FFF2-40B4-BE49-F238E27FC236}">
                  <a16:creationId xmlns:a16="http://schemas.microsoft.com/office/drawing/2014/main" id="{9FE4E141-A3D8-45E9-89A5-ADF9ECF4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0" name="Freeform 250">
              <a:extLst>
                <a:ext uri="{FF2B5EF4-FFF2-40B4-BE49-F238E27FC236}">
                  <a16:creationId xmlns:a16="http://schemas.microsoft.com/office/drawing/2014/main" id="{7E38CF53-D9C5-4478-A606-625793005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1" name="Freeform 251">
              <a:extLst>
                <a:ext uri="{FF2B5EF4-FFF2-40B4-BE49-F238E27FC236}">
                  <a16:creationId xmlns:a16="http://schemas.microsoft.com/office/drawing/2014/main" id="{4D65785B-D4FA-490D-9FEB-3AA4E366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" name="Freeform 252">
              <a:extLst>
                <a:ext uri="{FF2B5EF4-FFF2-40B4-BE49-F238E27FC236}">
                  <a16:creationId xmlns:a16="http://schemas.microsoft.com/office/drawing/2014/main" id="{FE568BCC-B31E-42CB-8C50-E026E3AC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3" name="Freeform 253">
              <a:extLst>
                <a:ext uri="{FF2B5EF4-FFF2-40B4-BE49-F238E27FC236}">
                  <a16:creationId xmlns:a16="http://schemas.microsoft.com/office/drawing/2014/main" id="{E16ED521-0837-4BAA-AFF0-7A21B233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4" name="Freeform 254">
              <a:extLst>
                <a:ext uri="{FF2B5EF4-FFF2-40B4-BE49-F238E27FC236}">
                  <a16:creationId xmlns:a16="http://schemas.microsoft.com/office/drawing/2014/main" id="{A1903DDB-3A87-49E0-B91D-85E072AC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5" name="Freeform 255">
              <a:extLst>
                <a:ext uri="{FF2B5EF4-FFF2-40B4-BE49-F238E27FC236}">
                  <a16:creationId xmlns:a16="http://schemas.microsoft.com/office/drawing/2014/main" id="{563B05F2-7183-4958-A0F2-9A449830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6" name="Freeform 256">
              <a:extLst>
                <a:ext uri="{FF2B5EF4-FFF2-40B4-BE49-F238E27FC236}">
                  <a16:creationId xmlns:a16="http://schemas.microsoft.com/office/drawing/2014/main" id="{43C641BF-2FDB-4DD9-99AE-1E9CE79C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7" name="Freeform 257">
              <a:extLst>
                <a:ext uri="{FF2B5EF4-FFF2-40B4-BE49-F238E27FC236}">
                  <a16:creationId xmlns:a16="http://schemas.microsoft.com/office/drawing/2014/main" id="{D536E6A3-656F-445E-B597-E16AE7D0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8" name="Freeform 258">
              <a:extLst>
                <a:ext uri="{FF2B5EF4-FFF2-40B4-BE49-F238E27FC236}">
                  <a16:creationId xmlns:a16="http://schemas.microsoft.com/office/drawing/2014/main" id="{CBE43FBB-A99E-41D7-803F-45C7E439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9" name="Freeform 259">
              <a:extLst>
                <a:ext uri="{FF2B5EF4-FFF2-40B4-BE49-F238E27FC236}">
                  <a16:creationId xmlns:a16="http://schemas.microsoft.com/office/drawing/2014/main" id="{11D8D735-CED9-4F1D-8410-8EA0D539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0" name="Freeform 260">
              <a:extLst>
                <a:ext uri="{FF2B5EF4-FFF2-40B4-BE49-F238E27FC236}">
                  <a16:creationId xmlns:a16="http://schemas.microsoft.com/office/drawing/2014/main" id="{C53D8758-336B-4A81-BBAB-D298D435C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" name="Freeform 261">
              <a:extLst>
                <a:ext uri="{FF2B5EF4-FFF2-40B4-BE49-F238E27FC236}">
                  <a16:creationId xmlns:a16="http://schemas.microsoft.com/office/drawing/2014/main" id="{4E7E5902-F82A-4C5D-BF96-198A1DAF6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2" name="Freeform 262">
              <a:extLst>
                <a:ext uri="{FF2B5EF4-FFF2-40B4-BE49-F238E27FC236}">
                  <a16:creationId xmlns:a16="http://schemas.microsoft.com/office/drawing/2014/main" id="{2AD30111-B9E5-430D-9D59-77FC0D0D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3" name="Freeform 263">
              <a:extLst>
                <a:ext uri="{FF2B5EF4-FFF2-40B4-BE49-F238E27FC236}">
                  <a16:creationId xmlns:a16="http://schemas.microsoft.com/office/drawing/2014/main" id="{6FC0E00D-CC6A-49FE-8511-7C991E15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" name="Freeform 264">
              <a:extLst>
                <a:ext uri="{FF2B5EF4-FFF2-40B4-BE49-F238E27FC236}">
                  <a16:creationId xmlns:a16="http://schemas.microsoft.com/office/drawing/2014/main" id="{81741716-594B-4CCB-93BE-A24F7E32D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" name="Freeform 265">
              <a:extLst>
                <a:ext uri="{FF2B5EF4-FFF2-40B4-BE49-F238E27FC236}">
                  <a16:creationId xmlns:a16="http://schemas.microsoft.com/office/drawing/2014/main" id="{EAA45E26-D114-408E-875B-DA8C1833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6" name="Freeform 266">
              <a:extLst>
                <a:ext uri="{FF2B5EF4-FFF2-40B4-BE49-F238E27FC236}">
                  <a16:creationId xmlns:a16="http://schemas.microsoft.com/office/drawing/2014/main" id="{4073B883-4547-49B9-BBB9-EB9EB543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7" name="Freeform 267">
              <a:extLst>
                <a:ext uri="{FF2B5EF4-FFF2-40B4-BE49-F238E27FC236}">
                  <a16:creationId xmlns:a16="http://schemas.microsoft.com/office/drawing/2014/main" id="{0F762E6C-A0AF-4522-8326-2350F9245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8" name="Freeform 268">
              <a:extLst>
                <a:ext uri="{FF2B5EF4-FFF2-40B4-BE49-F238E27FC236}">
                  <a16:creationId xmlns:a16="http://schemas.microsoft.com/office/drawing/2014/main" id="{8ED8A78F-B41E-4C1D-BE7D-4447535C7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9" name="Freeform 269">
              <a:extLst>
                <a:ext uri="{FF2B5EF4-FFF2-40B4-BE49-F238E27FC236}">
                  <a16:creationId xmlns:a16="http://schemas.microsoft.com/office/drawing/2014/main" id="{8BBF3DB5-6893-4FE6-BF0D-2CD77A2E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0" name="Freeform 270">
              <a:extLst>
                <a:ext uri="{FF2B5EF4-FFF2-40B4-BE49-F238E27FC236}">
                  <a16:creationId xmlns:a16="http://schemas.microsoft.com/office/drawing/2014/main" id="{5568D53B-C61C-4CF1-B626-394FEEDF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1" name="Freeform 271">
              <a:extLst>
                <a:ext uri="{FF2B5EF4-FFF2-40B4-BE49-F238E27FC236}">
                  <a16:creationId xmlns:a16="http://schemas.microsoft.com/office/drawing/2014/main" id="{71425CB6-2194-4133-866A-D2DD040F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2" name="Freeform 272">
              <a:extLst>
                <a:ext uri="{FF2B5EF4-FFF2-40B4-BE49-F238E27FC236}">
                  <a16:creationId xmlns:a16="http://schemas.microsoft.com/office/drawing/2014/main" id="{B035A2E4-6DE7-4192-B93C-1D43A24F5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3" name="Freeform 273">
              <a:extLst>
                <a:ext uri="{FF2B5EF4-FFF2-40B4-BE49-F238E27FC236}">
                  <a16:creationId xmlns:a16="http://schemas.microsoft.com/office/drawing/2014/main" id="{10B586C2-4E03-4BF7-A1DF-60BB13171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4" name="Freeform 274">
              <a:extLst>
                <a:ext uri="{FF2B5EF4-FFF2-40B4-BE49-F238E27FC236}">
                  <a16:creationId xmlns:a16="http://schemas.microsoft.com/office/drawing/2014/main" id="{42044749-EF04-43D8-9FBA-525444E5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5" name="Freeform 275">
              <a:extLst>
                <a:ext uri="{FF2B5EF4-FFF2-40B4-BE49-F238E27FC236}">
                  <a16:creationId xmlns:a16="http://schemas.microsoft.com/office/drawing/2014/main" id="{63CD5F3A-CF32-48DE-BA15-42F47D03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6" name="Freeform 276">
              <a:extLst>
                <a:ext uri="{FF2B5EF4-FFF2-40B4-BE49-F238E27FC236}">
                  <a16:creationId xmlns:a16="http://schemas.microsoft.com/office/drawing/2014/main" id="{750D8110-003B-405D-82A3-AD413842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7" name="Freeform 277">
              <a:extLst>
                <a:ext uri="{FF2B5EF4-FFF2-40B4-BE49-F238E27FC236}">
                  <a16:creationId xmlns:a16="http://schemas.microsoft.com/office/drawing/2014/main" id="{2E24F097-FF91-40FC-A96E-B52B44A7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8" name="Freeform 278">
              <a:extLst>
                <a:ext uri="{FF2B5EF4-FFF2-40B4-BE49-F238E27FC236}">
                  <a16:creationId xmlns:a16="http://schemas.microsoft.com/office/drawing/2014/main" id="{5900DE24-73C5-496B-843E-69A5E19F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" name="Freeform 279">
              <a:extLst>
                <a:ext uri="{FF2B5EF4-FFF2-40B4-BE49-F238E27FC236}">
                  <a16:creationId xmlns:a16="http://schemas.microsoft.com/office/drawing/2014/main" id="{88B22E06-2631-4FF7-A728-395C4F89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0" name="Freeform 280">
              <a:extLst>
                <a:ext uri="{FF2B5EF4-FFF2-40B4-BE49-F238E27FC236}">
                  <a16:creationId xmlns:a16="http://schemas.microsoft.com/office/drawing/2014/main" id="{B80CF463-D198-4780-BF0C-70CAB855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1" name="Freeform 281">
              <a:extLst>
                <a:ext uri="{FF2B5EF4-FFF2-40B4-BE49-F238E27FC236}">
                  <a16:creationId xmlns:a16="http://schemas.microsoft.com/office/drawing/2014/main" id="{4FFEEF90-EFB3-4CA5-ADF3-20CFDEC42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2" name="Freeform 282">
              <a:extLst>
                <a:ext uri="{FF2B5EF4-FFF2-40B4-BE49-F238E27FC236}">
                  <a16:creationId xmlns:a16="http://schemas.microsoft.com/office/drawing/2014/main" id="{78E627C3-CD0D-4FBA-A12E-8065BC45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3" name="Freeform 283">
              <a:extLst>
                <a:ext uri="{FF2B5EF4-FFF2-40B4-BE49-F238E27FC236}">
                  <a16:creationId xmlns:a16="http://schemas.microsoft.com/office/drawing/2014/main" id="{936A66F3-78B7-4948-9DDC-85DB06CB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4" name="Freeform 284">
              <a:extLst>
                <a:ext uri="{FF2B5EF4-FFF2-40B4-BE49-F238E27FC236}">
                  <a16:creationId xmlns:a16="http://schemas.microsoft.com/office/drawing/2014/main" id="{8657E344-6FD2-4009-B72C-7BE10DBF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5" name="Freeform 285">
              <a:extLst>
                <a:ext uri="{FF2B5EF4-FFF2-40B4-BE49-F238E27FC236}">
                  <a16:creationId xmlns:a16="http://schemas.microsoft.com/office/drawing/2014/main" id="{3EDF795A-85E3-4640-A040-07141F08A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6" name="Freeform 286">
              <a:extLst>
                <a:ext uri="{FF2B5EF4-FFF2-40B4-BE49-F238E27FC236}">
                  <a16:creationId xmlns:a16="http://schemas.microsoft.com/office/drawing/2014/main" id="{D1692A6A-92C4-4D1D-9FAF-56FED255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7" name="Freeform 287">
              <a:extLst>
                <a:ext uri="{FF2B5EF4-FFF2-40B4-BE49-F238E27FC236}">
                  <a16:creationId xmlns:a16="http://schemas.microsoft.com/office/drawing/2014/main" id="{1757E350-5715-4ABC-8B68-879C3BA47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8" name="Freeform 288">
              <a:extLst>
                <a:ext uri="{FF2B5EF4-FFF2-40B4-BE49-F238E27FC236}">
                  <a16:creationId xmlns:a16="http://schemas.microsoft.com/office/drawing/2014/main" id="{E3D253BA-9CCA-476F-A676-9B879B7E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9" name="Freeform 289">
              <a:extLst>
                <a:ext uri="{FF2B5EF4-FFF2-40B4-BE49-F238E27FC236}">
                  <a16:creationId xmlns:a16="http://schemas.microsoft.com/office/drawing/2014/main" id="{ECFE4F60-93CB-487C-B2CC-6BB6990C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0" name="Freeform 290">
              <a:extLst>
                <a:ext uri="{FF2B5EF4-FFF2-40B4-BE49-F238E27FC236}">
                  <a16:creationId xmlns:a16="http://schemas.microsoft.com/office/drawing/2014/main" id="{D8075FA6-0EE2-4AF7-A1DE-BE78B70E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2171B5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81" name="Freeform 291">
              <a:extLst>
                <a:ext uri="{FF2B5EF4-FFF2-40B4-BE49-F238E27FC236}">
                  <a16:creationId xmlns:a16="http://schemas.microsoft.com/office/drawing/2014/main" id="{111E5942-AF33-4E77-B5AF-D7AD2C9B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2" name="Freeform 292">
              <a:extLst>
                <a:ext uri="{FF2B5EF4-FFF2-40B4-BE49-F238E27FC236}">
                  <a16:creationId xmlns:a16="http://schemas.microsoft.com/office/drawing/2014/main" id="{B5949270-E139-4604-8833-254486335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3" name="Freeform 293">
              <a:extLst>
                <a:ext uri="{FF2B5EF4-FFF2-40B4-BE49-F238E27FC236}">
                  <a16:creationId xmlns:a16="http://schemas.microsoft.com/office/drawing/2014/main" id="{DA44792A-07DF-4834-98FA-3E7556DF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4" name="Rectangle 294">
              <a:extLst>
                <a:ext uri="{FF2B5EF4-FFF2-40B4-BE49-F238E27FC236}">
                  <a16:creationId xmlns:a16="http://schemas.microsoft.com/office/drawing/2014/main" id="{D800BBC8-A259-4A35-B172-4AD2C88B0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295">
              <a:extLst>
                <a:ext uri="{FF2B5EF4-FFF2-40B4-BE49-F238E27FC236}">
                  <a16:creationId xmlns:a16="http://schemas.microsoft.com/office/drawing/2014/main" id="{597C4B24-AC1C-45F0-8CA6-5F1F91B6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296">
              <a:extLst>
                <a:ext uri="{FF2B5EF4-FFF2-40B4-BE49-F238E27FC236}">
                  <a16:creationId xmlns:a16="http://schemas.microsoft.com/office/drawing/2014/main" id="{4A0D6490-E2C2-478D-A5E4-E7BEB3AD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297">
              <a:extLst>
                <a:ext uri="{FF2B5EF4-FFF2-40B4-BE49-F238E27FC236}">
                  <a16:creationId xmlns:a16="http://schemas.microsoft.com/office/drawing/2014/main" id="{D023AFBC-993C-44D3-AB60-174BC6300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298">
              <a:extLst>
                <a:ext uri="{FF2B5EF4-FFF2-40B4-BE49-F238E27FC236}">
                  <a16:creationId xmlns:a16="http://schemas.microsoft.com/office/drawing/2014/main" id="{896591E9-1E44-4989-B01E-CEB86248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299">
              <a:extLst>
                <a:ext uri="{FF2B5EF4-FFF2-40B4-BE49-F238E27FC236}">
                  <a16:creationId xmlns:a16="http://schemas.microsoft.com/office/drawing/2014/main" id="{F2EB52F5-1A21-4DF8-BADA-B93BA343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300">
              <a:extLst>
                <a:ext uri="{FF2B5EF4-FFF2-40B4-BE49-F238E27FC236}">
                  <a16:creationId xmlns:a16="http://schemas.microsoft.com/office/drawing/2014/main" id="{B2814DEC-F5FD-4DF4-B7AB-2E0335590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301">
              <a:extLst>
                <a:ext uri="{FF2B5EF4-FFF2-40B4-BE49-F238E27FC236}">
                  <a16:creationId xmlns:a16="http://schemas.microsoft.com/office/drawing/2014/main" id="{010088B2-1F9B-49EB-8515-4AE766E7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" name="Rectangle 302">
              <a:extLst>
                <a:ext uri="{FF2B5EF4-FFF2-40B4-BE49-F238E27FC236}">
                  <a16:creationId xmlns:a16="http://schemas.microsoft.com/office/drawing/2014/main" id="{0074DB20-9E00-4AC0-B19B-84086A28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303">
              <a:extLst>
                <a:ext uri="{FF2B5EF4-FFF2-40B4-BE49-F238E27FC236}">
                  <a16:creationId xmlns:a16="http://schemas.microsoft.com/office/drawing/2014/main" id="{BCBCCA6C-BC22-4002-BF02-0EEA8F60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304">
              <a:extLst>
                <a:ext uri="{FF2B5EF4-FFF2-40B4-BE49-F238E27FC236}">
                  <a16:creationId xmlns:a16="http://schemas.microsoft.com/office/drawing/2014/main" id="{EBFBDEC3-0EFB-47DD-A9EC-760CFF82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305">
              <a:extLst>
                <a:ext uri="{FF2B5EF4-FFF2-40B4-BE49-F238E27FC236}">
                  <a16:creationId xmlns:a16="http://schemas.microsoft.com/office/drawing/2014/main" id="{9C24D044-B045-452B-A6DC-766F86AD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306">
              <a:extLst>
                <a:ext uri="{FF2B5EF4-FFF2-40B4-BE49-F238E27FC236}">
                  <a16:creationId xmlns:a16="http://schemas.microsoft.com/office/drawing/2014/main" id="{8098216B-B633-43EA-82B8-B032CB2B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" name="Rectangle 307">
              <a:extLst>
                <a:ext uri="{FF2B5EF4-FFF2-40B4-BE49-F238E27FC236}">
                  <a16:creationId xmlns:a16="http://schemas.microsoft.com/office/drawing/2014/main" id="{7E971887-55F7-439F-B649-D2D4D908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972" y="3517199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102" name="Chart 4">
            <a:extLst>
              <a:ext uri="{FF2B5EF4-FFF2-40B4-BE49-F238E27FC236}">
                <a16:creationId xmlns:a16="http://schemas.microsoft.com/office/drawing/2014/main" id="{D5D1EECA-004A-4F19-9B27-660E5AAEF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1908131"/>
              </p:ext>
            </p:extLst>
          </p:nvPr>
        </p:nvGraphicFramePr>
        <p:xfrm>
          <a:off x="1390673" y="2199481"/>
          <a:ext cx="3097037" cy="4009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3" name="Group 110">
            <a:extLst>
              <a:ext uri="{FF2B5EF4-FFF2-40B4-BE49-F238E27FC236}">
                <a16:creationId xmlns:a16="http://schemas.microsoft.com/office/drawing/2014/main" id="{7F5B56E9-8839-4AAA-A685-A8BC924BDBF1}"/>
              </a:ext>
            </a:extLst>
          </p:cNvPr>
          <p:cNvGraphicFramePr>
            <a:graphicFrameLocks noGrp="1"/>
          </p:cNvGraphicFramePr>
          <p:nvPr/>
        </p:nvGraphicFramePr>
        <p:xfrm>
          <a:off x="87183" y="2516887"/>
          <a:ext cx="1440809" cy="3541620"/>
        </p:xfrm>
        <a:graphic>
          <a:graphicData uri="http://schemas.openxmlformats.org/drawingml/2006/table">
            <a:tbl>
              <a:tblPr/>
              <a:tblGrid>
                <a:gridCol w="1440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05" name="TextovéPole 104"/>
          <p:cNvSpPr txBox="1"/>
          <p:nvPr/>
        </p:nvSpPr>
        <p:spPr>
          <a:xfrm>
            <a:off x="2338772" y="1194171"/>
            <a:ext cx="12008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ROK 2018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Očkování</a:t>
            </a:r>
            <a:r>
              <a:rPr lang="en-US" dirty="0"/>
              <a:t> </a:t>
            </a:r>
            <a:r>
              <a:rPr lang="en-US" dirty="0" err="1"/>
              <a:t>proti</a:t>
            </a:r>
            <a:r>
              <a:rPr lang="en-US" dirty="0"/>
              <a:t> </a:t>
            </a:r>
            <a:r>
              <a:rPr lang="en-US" dirty="0" err="1"/>
              <a:t>chřipce</a:t>
            </a:r>
            <a:r>
              <a:rPr lang="en-US" dirty="0"/>
              <a:t> u populace </a:t>
            </a:r>
            <a:r>
              <a:rPr lang="en-US" dirty="0" err="1"/>
              <a:t>nad</a:t>
            </a:r>
            <a:r>
              <a:rPr lang="en-US" dirty="0"/>
              <a:t> 6</a:t>
            </a:r>
            <a:r>
              <a:rPr lang="cs-CZ" dirty="0"/>
              <a:t>5</a:t>
            </a:r>
            <a:r>
              <a:rPr lang="en-US" dirty="0"/>
              <a:t> let: </a:t>
            </a:r>
            <a:r>
              <a:rPr lang="en-US" dirty="0" err="1"/>
              <a:t>srovnání</a:t>
            </a:r>
            <a:r>
              <a:rPr lang="en-US" dirty="0"/>
              <a:t> </a:t>
            </a:r>
            <a:r>
              <a:rPr lang="en-US" dirty="0" err="1"/>
              <a:t>regionů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15497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0448142"/>
              </p:ext>
            </p:extLst>
          </p:nvPr>
        </p:nvGraphicFramePr>
        <p:xfrm>
          <a:off x="5177245" y="855135"/>
          <a:ext cx="2707610" cy="509277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353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8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33717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LBK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ČR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506,6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589,7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Zástupný symbol pro obsah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7876344"/>
              </p:ext>
            </p:extLst>
          </p:nvPr>
        </p:nvGraphicFramePr>
        <p:xfrm>
          <a:off x="533019" y="1794092"/>
          <a:ext cx="455111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5031" y="570560"/>
            <a:ext cx="99442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; o</a:t>
            </a:r>
            <a:r>
              <a:rPr lang="pl-PL" sz="1400" dirty="0"/>
              <a:t>čkování identifikováno pomocí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kódu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 a nebo výkonu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 nebo výkonem 02110 </a:t>
            </a:r>
            <a:r>
              <a:rPr lang="cs-CZ" altLang="cs-CZ" sz="1400" dirty="0" smtClean="0">
                <a:solidFill>
                  <a:srgbClr val="000000"/>
                </a:solidFill>
                <a:cs typeface="Arial" pitchFamily="34" charset="0"/>
              </a:rPr>
              <a:t>v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34103" y="2603172"/>
            <a:ext cx="3823855" cy="34341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Od září roku 2015 platí novela zákona č. 48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o veřejném zdravotním pojištění, která ukládá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pojišťovnám povinnost hradit seniorům –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pojištěncům nad 65 let věku očkování proti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pneumokokovým infekcím, došlo k výraznému nárůstu očkovaných pacient po roce 2015.</a:t>
            </a:r>
          </a:p>
          <a:p>
            <a:endParaRPr lang="cs-CZ" sz="1400" dirty="0">
              <a:solidFill>
                <a:schemeClr val="accent6">
                  <a:lumMod val="10000"/>
                </a:schemeClr>
              </a:solidFill>
            </a:endParaRPr>
          </a:p>
          <a:p>
            <a:r>
              <a:rPr lang="cs-CZ" sz="1400" dirty="0"/>
              <a:t>Přestože má počet očkovaných stoupající tendenci, je zde stále velký prostor pro zvyšování zdravotní gramotnosti obyvatelstva a zvyšování </a:t>
            </a:r>
            <a:r>
              <a:rPr lang="cs-CZ" sz="1400" dirty="0" err="1"/>
              <a:t>proočkovanosti</a:t>
            </a:r>
            <a:r>
              <a:rPr lang="cs-CZ" sz="1400" dirty="0"/>
              <a:t>.</a:t>
            </a:r>
            <a:endParaRPr lang="cs-CZ" sz="1400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" name="TextovéPole 1"/>
          <p:cNvSpPr txBox="1"/>
          <p:nvPr/>
        </p:nvSpPr>
        <p:spPr>
          <a:xfrm rot="16200000">
            <a:off x="-951507" y="2982629"/>
            <a:ext cx="27669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Rok očkování</a:t>
            </a:r>
          </a:p>
        </p:txBody>
      </p:sp>
      <p:sp>
        <p:nvSpPr>
          <p:cNvPr id="11" name="TextovéPole 10"/>
          <p:cNvSpPr txBox="1"/>
          <p:nvPr/>
        </p:nvSpPr>
        <p:spPr>
          <a:xfrm>
            <a:off x="1146628" y="1368623"/>
            <a:ext cx="34952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/>
              <a:t>Počet očkovaných pacientů </a:t>
            </a:r>
            <a:r>
              <a:rPr lang="cs-CZ" sz="1400" b="1" dirty="0" err="1"/>
              <a:t>primovakcínou</a:t>
            </a:r>
            <a:r>
              <a:rPr lang="cs-CZ" sz="1400" b="1" dirty="0"/>
              <a:t> </a:t>
            </a:r>
            <a:endParaRPr lang="cs-CZ" sz="1400" b="1" dirty="0" smtClean="0"/>
          </a:p>
          <a:p>
            <a:pPr algn="ctr"/>
            <a:r>
              <a:rPr lang="cs-CZ" sz="1400" b="1" dirty="0" smtClean="0"/>
              <a:t>s </a:t>
            </a:r>
            <a:r>
              <a:rPr lang="cs-CZ" sz="1400" b="1" dirty="0"/>
              <a:t>bydlištěm v LBK</a:t>
            </a:r>
          </a:p>
        </p:txBody>
      </p:sp>
      <p:cxnSp>
        <p:nvCxnSpPr>
          <p:cNvPr id="9" name="Přímá spojnice 8"/>
          <p:cNvCxnSpPr/>
          <p:nvPr/>
        </p:nvCxnSpPr>
        <p:spPr>
          <a:xfrm>
            <a:off x="861744" y="4320229"/>
            <a:ext cx="4262568" cy="0"/>
          </a:xfrm>
          <a:prstGeom prst="line">
            <a:avLst/>
          </a:prstGeom>
          <a:ln w="38100">
            <a:solidFill>
              <a:srgbClr val="DA212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bdélník 12">
            <a:extLst>
              <a:ext uri="{FF2B5EF4-FFF2-40B4-BE49-F238E27FC236}">
                <a16:creationId xmlns:a16="http://schemas.microsoft.com/office/drawing/2014/main" id="{CD37D5FB-E725-420C-A2FA-B7FC6BC412A1}"/>
              </a:ext>
            </a:extLst>
          </p:cNvPr>
          <p:cNvSpPr/>
          <p:nvPr/>
        </p:nvSpPr>
        <p:spPr>
          <a:xfrm>
            <a:off x="3763447" y="2717881"/>
            <a:ext cx="292963" cy="159798"/>
          </a:xfrm>
          <a:prstGeom prst="rect">
            <a:avLst/>
          </a:prstGeom>
          <a:solidFill>
            <a:srgbClr val="037BC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4056411" y="2636032"/>
            <a:ext cx="95391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ČR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CD37D5FB-E725-420C-A2FA-B7FC6BC412A1}"/>
              </a:ext>
            </a:extLst>
          </p:cNvPr>
          <p:cNvSpPr/>
          <p:nvPr/>
        </p:nvSpPr>
        <p:spPr>
          <a:xfrm>
            <a:off x="3763447" y="2944583"/>
            <a:ext cx="292963" cy="159798"/>
          </a:xfrm>
          <a:prstGeom prst="rect">
            <a:avLst/>
          </a:prstGeom>
          <a:solidFill>
            <a:srgbClr val="ED7D3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4056411" y="2862734"/>
            <a:ext cx="95391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kern="0" dirty="0"/>
              <a:t>LBK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3" name="TextovéPole 2"/>
          <p:cNvSpPr txBox="1"/>
          <p:nvPr/>
        </p:nvSpPr>
        <p:spPr>
          <a:xfrm>
            <a:off x="2394539" y="4012452"/>
            <a:ext cx="23666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Hrazené očkování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08242"/>
            <a:ext cx="10946699" cy="631595"/>
          </a:xfrm>
        </p:spPr>
        <p:txBody>
          <a:bodyPr>
            <a:normAutofit fontScale="90000"/>
          </a:bodyPr>
          <a:lstStyle/>
          <a:p>
            <a:r>
              <a:rPr lang="en-US" sz="3100" dirty="0" err="1"/>
              <a:t>Proočkovanost</a:t>
            </a:r>
            <a:r>
              <a:rPr lang="en-US" sz="3100" dirty="0"/>
              <a:t> </a:t>
            </a:r>
            <a:r>
              <a:rPr lang="cs-CZ" sz="3100" dirty="0"/>
              <a:t>seniorů </a:t>
            </a:r>
            <a:r>
              <a:rPr lang="en-US" sz="3100" dirty="0" err="1"/>
              <a:t>nad</a:t>
            </a:r>
            <a:r>
              <a:rPr lang="en-US" sz="3100" dirty="0"/>
              <a:t> 65 let </a:t>
            </a:r>
            <a:r>
              <a:rPr lang="en-US" sz="3100" dirty="0" err="1"/>
              <a:t>věku</a:t>
            </a:r>
            <a:r>
              <a:rPr lang="en-US" sz="3100" dirty="0"/>
              <a:t> </a:t>
            </a:r>
            <a:r>
              <a:rPr lang="en-US" sz="3100" dirty="0" err="1"/>
              <a:t>proti</a:t>
            </a:r>
            <a:r>
              <a:rPr lang="en-US" sz="3100" dirty="0"/>
              <a:t> </a:t>
            </a:r>
            <a:r>
              <a:rPr lang="en-US" sz="3100" dirty="0" err="1"/>
              <a:t>pneumokokové</a:t>
            </a:r>
            <a:r>
              <a:rPr lang="en-US" sz="3100" dirty="0"/>
              <a:t> </a:t>
            </a:r>
            <a:r>
              <a:rPr lang="en-US" sz="3100" dirty="0" err="1"/>
              <a:t>infekci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62461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0" y="590065"/>
            <a:ext cx="10241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; o</a:t>
            </a:r>
            <a:r>
              <a:rPr lang="pl-PL" sz="1400" dirty="0"/>
              <a:t>čkování identifikováno pomocí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kódu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 a nebo výkonu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endParaRPr lang="cs-CZ" altLang="cs-CZ" sz="1400" dirty="0" smtClean="0">
              <a:solidFill>
                <a:srgbClr val="000000"/>
              </a:solidFill>
              <a:cs typeface="Arial" pitchFamily="34" charset="0"/>
            </a:endParaRPr>
          </a:p>
          <a:p>
            <a:r>
              <a:rPr lang="cs-CZ" altLang="cs-CZ" sz="1400" dirty="0" smtClean="0">
                <a:solidFill>
                  <a:srgbClr val="000000"/>
                </a:solidFill>
                <a:cs typeface="Arial" pitchFamily="34" charset="0"/>
              </a:rPr>
              <a:t>a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nebo výkonem 02110 </a:t>
            </a:r>
            <a:r>
              <a:rPr lang="cs-CZ" altLang="cs-CZ" sz="1400" dirty="0" smtClean="0">
                <a:solidFill>
                  <a:srgbClr val="000000"/>
                </a:solidFill>
                <a:cs typeface="Arial" pitchFamily="34" charset="0"/>
              </a:rPr>
              <a:t>v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08242"/>
            <a:ext cx="10946699" cy="631595"/>
          </a:xfrm>
        </p:spPr>
        <p:txBody>
          <a:bodyPr>
            <a:normAutofit fontScale="90000"/>
          </a:bodyPr>
          <a:lstStyle/>
          <a:p>
            <a:r>
              <a:rPr lang="en-US" sz="3100" dirty="0" err="1"/>
              <a:t>Proočkovanost</a:t>
            </a:r>
            <a:r>
              <a:rPr lang="en-US" sz="3100" dirty="0"/>
              <a:t> </a:t>
            </a:r>
            <a:r>
              <a:rPr lang="cs-CZ" sz="3100" dirty="0"/>
              <a:t>seniorů </a:t>
            </a:r>
            <a:r>
              <a:rPr lang="en-US" sz="3100" dirty="0" err="1"/>
              <a:t>nad</a:t>
            </a:r>
            <a:r>
              <a:rPr lang="en-US" sz="3100" dirty="0"/>
              <a:t> 65 let </a:t>
            </a:r>
            <a:r>
              <a:rPr lang="en-US" sz="3100" dirty="0" err="1"/>
              <a:t>věku</a:t>
            </a:r>
            <a:r>
              <a:rPr lang="en-US" sz="3100" dirty="0"/>
              <a:t> </a:t>
            </a:r>
            <a:r>
              <a:rPr lang="en-US" sz="3100" dirty="0" err="1"/>
              <a:t>proti</a:t>
            </a:r>
            <a:r>
              <a:rPr lang="en-US" sz="3100" dirty="0"/>
              <a:t> </a:t>
            </a:r>
            <a:r>
              <a:rPr lang="en-US" sz="3100" dirty="0" err="1"/>
              <a:t>pneumokokové</a:t>
            </a:r>
            <a:r>
              <a:rPr lang="en-US" sz="3100" dirty="0"/>
              <a:t> </a:t>
            </a:r>
            <a:r>
              <a:rPr lang="en-US" sz="3100" dirty="0" err="1"/>
              <a:t>infekci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graphicFrame>
        <p:nvGraphicFramePr>
          <p:cNvPr id="17" name="Chart 4">
            <a:extLst>
              <a:ext uri="{FF2B5EF4-FFF2-40B4-BE49-F238E27FC236}">
                <a16:creationId xmlns:a16="http://schemas.microsoft.com/office/drawing/2014/main" id="{709CC124-8D15-4030-A493-384ACA495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9779673"/>
              </p:ext>
            </p:extLst>
          </p:nvPr>
        </p:nvGraphicFramePr>
        <p:xfrm>
          <a:off x="166790" y="2235479"/>
          <a:ext cx="3503988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Rectangle 4">
            <a:extLst>
              <a:ext uri="{FF2B5EF4-FFF2-40B4-BE49-F238E27FC236}">
                <a16:creationId xmlns:a16="http://schemas.microsoft.com/office/drawing/2014/main" id="{6986BA16-0F55-40C7-AA36-58D50794848F}"/>
              </a:ext>
            </a:extLst>
          </p:cNvPr>
          <p:cNvSpPr/>
          <p:nvPr/>
        </p:nvSpPr>
        <p:spPr>
          <a:xfrm>
            <a:off x="1264784" y="1663409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2010–2016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graphicFrame>
        <p:nvGraphicFramePr>
          <p:cNvPr id="19" name="Chart 4">
            <a:extLst>
              <a:ext uri="{FF2B5EF4-FFF2-40B4-BE49-F238E27FC236}">
                <a16:creationId xmlns:a16="http://schemas.microsoft.com/office/drawing/2014/main" id="{5DEED0B8-194D-4003-A7E3-D9483B3535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14152531"/>
              </p:ext>
            </p:extLst>
          </p:nvPr>
        </p:nvGraphicFramePr>
        <p:xfrm>
          <a:off x="4648973" y="2235479"/>
          <a:ext cx="2650130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Chart 4">
            <a:extLst>
              <a:ext uri="{FF2B5EF4-FFF2-40B4-BE49-F238E27FC236}">
                <a16:creationId xmlns:a16="http://schemas.microsoft.com/office/drawing/2014/main" id="{59512E86-35D0-42EC-9B02-146B7C80A2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6721067"/>
              </p:ext>
            </p:extLst>
          </p:nvPr>
        </p:nvGraphicFramePr>
        <p:xfrm>
          <a:off x="8206874" y="2221511"/>
          <a:ext cx="2650130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1" name="Obdélník 20">
            <a:extLst>
              <a:ext uri="{FF2B5EF4-FFF2-40B4-BE49-F238E27FC236}">
                <a16:creationId xmlns:a16="http://schemas.microsoft.com/office/drawing/2014/main" id="{FD0D8F1E-C689-4C36-9DBE-EBA90B9A8FDD}"/>
              </a:ext>
            </a:extLst>
          </p:cNvPr>
          <p:cNvSpPr/>
          <p:nvPr/>
        </p:nvSpPr>
        <p:spPr>
          <a:xfrm>
            <a:off x="2023438" y="1234215"/>
            <a:ext cx="76509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Proočkovanost seniorů </a:t>
            </a:r>
            <a:r>
              <a:rPr lang="cs-CZ" b="1" dirty="0" err="1">
                <a:solidFill>
                  <a:schemeClr val="accent6">
                    <a:lumMod val="10000"/>
                  </a:schemeClr>
                </a:solidFill>
              </a:rPr>
              <a:t>primovakcínou</a:t>
            </a:r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 proti pneumokokové infekci v krajích</a:t>
            </a:r>
          </a:p>
        </p:txBody>
      </p:sp>
      <p:sp>
        <p:nvSpPr>
          <p:cNvPr id="23" name="Rectangle 4">
            <a:extLst>
              <a:ext uri="{FF2B5EF4-FFF2-40B4-BE49-F238E27FC236}">
                <a16:creationId xmlns:a16="http://schemas.microsoft.com/office/drawing/2014/main" id="{E5B469F9-5013-4074-AFB4-908F77744FC4}"/>
              </a:ext>
            </a:extLst>
          </p:cNvPr>
          <p:cNvSpPr/>
          <p:nvPr/>
        </p:nvSpPr>
        <p:spPr>
          <a:xfrm>
            <a:off x="4572959" y="1663408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2010–2017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4" name="Rectangle 4">
            <a:extLst>
              <a:ext uri="{FF2B5EF4-FFF2-40B4-BE49-F238E27FC236}">
                <a16:creationId xmlns:a16="http://schemas.microsoft.com/office/drawing/2014/main" id="{84CDFF51-ED54-4FFD-91C8-F0E4240641EF}"/>
              </a:ext>
            </a:extLst>
          </p:cNvPr>
          <p:cNvSpPr/>
          <p:nvPr/>
        </p:nvSpPr>
        <p:spPr>
          <a:xfrm>
            <a:off x="8130860" y="1663407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2010–2018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6" name="Šipka doprava 5"/>
          <p:cNvSpPr/>
          <p:nvPr/>
        </p:nvSpPr>
        <p:spPr>
          <a:xfrm>
            <a:off x="3927961" y="3855559"/>
            <a:ext cx="393405" cy="60837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Šipka doprava 24"/>
          <p:cNvSpPr/>
          <p:nvPr/>
        </p:nvSpPr>
        <p:spPr>
          <a:xfrm>
            <a:off x="7299103" y="3855559"/>
            <a:ext cx="393405" cy="60837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712269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42190" y="624541"/>
            <a:ext cx="74103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2010–2018;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vykázaným onemocnění v daném roce, kteří byli ve stejném roce očkováni proti chřipce.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27440" y="2014569"/>
            <a:ext cx="3017756" cy="4170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proti chřipce u pacientů s vybranými onemocněními  v letech 2010–2018 mírně narůstá, avšak u žádného ze sledovaných onemocnění výrazně nepřevyšuje 20%. Nejvýznamnější posun lze pozorovat u pacientů s CHOPN (nárůst od roku 2010 z 15,5% na 21,2%). Nejnižší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byla zaznamenána u pacientů s astma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bronchiale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(9,1%) a dále u sledovaných kardiovaskulárních onemocnění (14,0%). Naopak pacienti s onemocněním ledvin (N17-N19) vykázali v roce 2018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20,8% a pacienti trpící diabetem 18,8%. </a:t>
            </a:r>
          </a:p>
        </p:txBody>
      </p:sp>
      <p:graphicFrame>
        <p:nvGraphicFramePr>
          <p:cNvPr id="12" name="Tabulk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632041"/>
              </p:ext>
            </p:extLst>
          </p:nvPr>
        </p:nvGraphicFramePr>
        <p:xfrm>
          <a:off x="306198" y="1578648"/>
          <a:ext cx="8055481" cy="426372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174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8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41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82267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Rok</a:t>
                      </a:r>
                      <a:endParaRPr lang="cs-CZ" sz="1800" b="1" i="0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Kardiovaskulární onemocnění</a:t>
                      </a:r>
                      <a:b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</a:b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(J20–J25, I30–I51, I70–I79)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CHOPN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(J44)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Astma </a:t>
                      </a:r>
                      <a:r>
                        <a:rPr lang="cs-CZ" sz="1200" b="1" u="none" strike="noStrike" dirty="0" err="1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bronchiale</a:t>
                      </a:r>
                      <a:endParaRPr lang="cs-CZ" sz="1200" b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(J45)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Onemocnění ledvin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(N17-N19)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Diabetes</a:t>
                      </a:r>
                      <a:r>
                        <a:rPr lang="cs-CZ" sz="1200" b="1" u="none" strike="noStrike" baseline="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cs-CZ" sz="1200" b="1" u="none" strike="noStrike" baseline="0" dirty="0" err="1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mellitus</a:t>
                      </a: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(E10–E14)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15,5%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16,9%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14,6%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17,8%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21,2%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20,8%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8583" y="160257"/>
            <a:ext cx="10515600" cy="631595"/>
          </a:xfrm>
        </p:spPr>
        <p:txBody>
          <a:bodyPr>
            <a:normAutofit/>
          </a:bodyPr>
          <a:lstStyle/>
          <a:p>
            <a:r>
              <a:rPr lang="en-US" dirty="0" err="1"/>
              <a:t>Proočkovanost</a:t>
            </a:r>
            <a:r>
              <a:rPr lang="en-US" dirty="0"/>
              <a:t> </a:t>
            </a:r>
            <a:r>
              <a:rPr lang="en-US" dirty="0" err="1"/>
              <a:t>proti</a:t>
            </a:r>
            <a:r>
              <a:rPr lang="en-US" dirty="0"/>
              <a:t> </a:t>
            </a:r>
            <a:r>
              <a:rPr lang="en-US" dirty="0" err="1"/>
              <a:t>chřipce</a:t>
            </a:r>
            <a:r>
              <a:rPr lang="en-US" dirty="0"/>
              <a:t> u </a:t>
            </a:r>
            <a:r>
              <a:rPr lang="en-US" dirty="0" err="1"/>
              <a:t>vybraných</a:t>
            </a:r>
            <a:r>
              <a:rPr lang="en-US" dirty="0"/>
              <a:t> </a:t>
            </a:r>
            <a:r>
              <a:rPr lang="en-US" dirty="0" err="1"/>
              <a:t>onemocnění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348328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2154" y="596517"/>
            <a:ext cx="92300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 dat: NRHZS 2018; Pacienti s vykázaným onemocnění v daném roce, kteří byli ve stejném roce očkováni proti chřipce</a:t>
            </a:r>
            <a:endParaRPr lang="en-US" sz="1400" dirty="0"/>
          </a:p>
          <a:p>
            <a:endParaRPr lang="cs-CZ" sz="1400" dirty="0"/>
          </a:p>
          <a:p>
            <a:endParaRPr lang="cs-CZ" sz="1400" dirty="0"/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0582946"/>
              </p:ext>
            </p:extLst>
          </p:nvPr>
        </p:nvGraphicFramePr>
        <p:xfrm>
          <a:off x="7542495" y="2056008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99257315"/>
              </p:ext>
            </p:extLst>
          </p:nvPr>
        </p:nvGraphicFramePr>
        <p:xfrm>
          <a:off x="712405" y="2030242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1350734" y="1207906"/>
            <a:ext cx="972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Procento očkovaných pacientů ve skupině onemocnění v roce 2018</a:t>
            </a:r>
            <a:r>
              <a:rPr lang="en-US" b="1" dirty="0"/>
              <a:t> </a:t>
            </a:r>
            <a:endParaRPr lang="cs-CZ" b="1" dirty="0"/>
          </a:p>
        </p:txBody>
      </p:sp>
      <p:sp>
        <p:nvSpPr>
          <p:cNvPr id="13" name="Obdélník 12"/>
          <p:cNvSpPr/>
          <p:nvPr/>
        </p:nvSpPr>
        <p:spPr>
          <a:xfrm>
            <a:off x="1235542" y="1574566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Kardiovaskulární onemocnění</a:t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(J20–J25, I30–I51, I70–I79)</a:t>
            </a: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7482106"/>
              </p:ext>
            </p:extLst>
          </p:nvPr>
        </p:nvGraphicFramePr>
        <p:xfrm>
          <a:off x="3966541" y="2056008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Obdélník 14"/>
          <p:cNvSpPr/>
          <p:nvPr/>
        </p:nvSpPr>
        <p:spPr>
          <a:xfrm>
            <a:off x="4501753" y="1593978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Chronická obstrukční plicní nemoc </a:t>
            </a:r>
          </a:p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(J44)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7934323" y="1593978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Astma </a:t>
            </a:r>
            <a:r>
              <a:rPr lang="cs-CZ" sz="1200" b="1" dirty="0" err="1">
                <a:solidFill>
                  <a:schemeClr val="bg2">
                    <a:lumMod val="10000"/>
                  </a:schemeClr>
                </a:solidFill>
              </a:rPr>
              <a:t>bronchiale</a:t>
            </a: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/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(J45)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345" y="144998"/>
            <a:ext cx="10700727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chřipce</a:t>
            </a:r>
            <a:r>
              <a:rPr lang="en-US" sz="2800" dirty="0"/>
              <a:t> u </a:t>
            </a:r>
            <a:r>
              <a:rPr lang="en-US" sz="2800" dirty="0" err="1"/>
              <a:t>vybraných</a:t>
            </a:r>
            <a:r>
              <a:rPr lang="en-US" sz="2800" dirty="0"/>
              <a:t> </a:t>
            </a:r>
            <a:r>
              <a:rPr lang="en-US" sz="2800" dirty="0" err="1"/>
              <a:t>onemocnění</a:t>
            </a:r>
            <a:r>
              <a:rPr lang="en-US" sz="2800" dirty="0"/>
              <a:t> – </a:t>
            </a:r>
            <a:r>
              <a:rPr lang="en-US" sz="2800" dirty="0" err="1"/>
              <a:t>regiony</a:t>
            </a:r>
            <a:r>
              <a:rPr lang="en-US" sz="2800" dirty="0"/>
              <a:t> ČR I. </a:t>
            </a:r>
          </a:p>
        </p:txBody>
      </p:sp>
    </p:spTree>
    <p:extLst>
      <p:ext uri="{BB962C8B-B14F-4D97-AF65-F5344CB8AC3E}">
        <p14:creationId xmlns:p14="http://schemas.microsoft.com/office/powerpoint/2010/main" val="6016281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0949" y="560940"/>
            <a:ext cx="92300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 dat: NRHZS 2018; Pacienti s vykázaným onemocnění v daném roce, kteří byli ve stejném roce očkováni proti chřipce</a:t>
            </a:r>
            <a:endParaRPr lang="en-US" sz="1400" dirty="0"/>
          </a:p>
          <a:p>
            <a:endParaRPr lang="cs-CZ" sz="1400" dirty="0"/>
          </a:p>
          <a:p>
            <a:endParaRPr lang="cs-CZ" sz="1400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0" y="1143749"/>
            <a:ext cx="972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Procento očkovaných pacientů ve skupině onemocnění v roce 2018</a:t>
            </a:r>
            <a:r>
              <a:rPr lang="en-US" b="1" dirty="0"/>
              <a:t> </a:t>
            </a:r>
            <a:endParaRPr lang="cs-CZ" b="1" dirty="0"/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3910320"/>
              </p:ext>
            </p:extLst>
          </p:nvPr>
        </p:nvGraphicFramePr>
        <p:xfrm>
          <a:off x="812800" y="2071857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Obdélník 17"/>
          <p:cNvSpPr/>
          <p:nvPr/>
        </p:nvSpPr>
        <p:spPr>
          <a:xfrm>
            <a:off x="1234337" y="1546947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Onemocnění ledvin</a:t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(N17–N19)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447017"/>
              </p:ext>
            </p:extLst>
          </p:nvPr>
        </p:nvGraphicFramePr>
        <p:xfrm>
          <a:off x="4747753" y="2095890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Obdélník 19"/>
          <p:cNvSpPr/>
          <p:nvPr/>
        </p:nvSpPr>
        <p:spPr>
          <a:xfrm>
            <a:off x="5152390" y="1563521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Diabetes </a:t>
            </a:r>
            <a:r>
              <a:rPr lang="cs-CZ" sz="1200" b="1" dirty="0" err="1">
                <a:solidFill>
                  <a:schemeClr val="bg2">
                    <a:lumMod val="10000"/>
                  </a:schemeClr>
                </a:solidFill>
              </a:rPr>
              <a:t>mellitus</a:t>
            </a: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/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(E10–E14)</a:t>
            </a:r>
          </a:p>
        </p:txBody>
      </p:sp>
      <p:sp>
        <p:nvSpPr>
          <p:cNvPr id="10" name="TextBox 7"/>
          <p:cNvSpPr txBox="1"/>
          <p:nvPr/>
        </p:nvSpPr>
        <p:spPr>
          <a:xfrm>
            <a:off x="8682706" y="2383364"/>
            <a:ext cx="3017756" cy="266920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 err="1"/>
              <a:t>Proočkovanost</a:t>
            </a:r>
            <a:r>
              <a:rPr lang="cs-CZ" sz="1400" dirty="0"/>
              <a:t> proti chřipce u pacientů s vybranými onemocněními  vykazuje významné mezi-regionální rozdíly.  U vybraných onemocnění je regionální rozsah mezi nejvyšší a nejnižší úrovní </a:t>
            </a:r>
            <a:r>
              <a:rPr lang="cs-CZ" sz="1400" dirty="0" err="1"/>
              <a:t>proočkovanosti</a:t>
            </a:r>
            <a:r>
              <a:rPr lang="cs-CZ" sz="1400" dirty="0"/>
              <a:t> až 4 – 8%. Konzistentně u všech zkoumaných nemocí se mezi regiony s nízkou úrovní </a:t>
            </a:r>
            <a:r>
              <a:rPr lang="cs-CZ" sz="1400" dirty="0" err="1"/>
              <a:t>proočkovanosti</a:t>
            </a:r>
            <a:r>
              <a:rPr lang="cs-CZ" sz="1400" dirty="0"/>
              <a:t> zařazuje zejména Moravskoslezský kraj a částečně též kraj Plzeňský.  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416" y="127617"/>
            <a:ext cx="10788191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chřipce</a:t>
            </a:r>
            <a:r>
              <a:rPr lang="en-US" sz="2800" dirty="0"/>
              <a:t> u </a:t>
            </a:r>
            <a:r>
              <a:rPr lang="en-US" sz="2800" dirty="0" err="1"/>
              <a:t>vybraných</a:t>
            </a:r>
            <a:r>
              <a:rPr lang="en-US" sz="2800" dirty="0"/>
              <a:t> </a:t>
            </a:r>
            <a:r>
              <a:rPr lang="en-US" sz="2800" dirty="0" err="1"/>
              <a:t>onemocnění</a:t>
            </a:r>
            <a:r>
              <a:rPr lang="en-US" sz="2800" dirty="0"/>
              <a:t> – </a:t>
            </a:r>
            <a:r>
              <a:rPr lang="en-US" sz="2800" dirty="0" err="1"/>
              <a:t>regiony</a:t>
            </a:r>
            <a:r>
              <a:rPr lang="en-US" sz="2800" dirty="0"/>
              <a:t> ČR II.</a:t>
            </a:r>
          </a:p>
        </p:txBody>
      </p:sp>
    </p:spTree>
    <p:extLst>
      <p:ext uri="{BB962C8B-B14F-4D97-AF65-F5344CB8AC3E}">
        <p14:creationId xmlns:p14="http://schemas.microsoft.com/office/powerpoint/2010/main" val="34963179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9565" y="572168"/>
            <a:ext cx="1070724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 dat: NRHZS 2010–2018; Osoby umístěné v daném roce ve vybraných ZZ*, které byly ve stejném roce očkovány proti chřipce</a:t>
            </a:r>
            <a:endParaRPr lang="en-US" sz="1400" dirty="0"/>
          </a:p>
          <a:p>
            <a:r>
              <a:rPr lang="cs-CZ" sz="1400" dirty="0">
                <a:latin typeface="Calibri" panose="020F0502020204030204" pitchFamily="34" charset="0"/>
                <a:ea typeface="Times New Roman" panose="02020603050405020304" pitchFamily="18" charset="0"/>
              </a:rPr>
              <a:t>*Vybraná ZZ: Pojištěnci umístění ve zdravotnických zařízeních (ZZ) poskytovatele dlouhodobé lůžkové péče, v domovech pro seniory, v domovech pro osoby se zdravotním postižením nebo v domovech se zvláštním režimem.</a:t>
            </a:r>
            <a:endParaRPr lang="cs-CZ" sz="1400" dirty="0"/>
          </a:p>
          <a:p>
            <a:endParaRPr lang="cs-CZ" sz="1400" dirty="0"/>
          </a:p>
          <a:p>
            <a:endParaRPr lang="cs-CZ" sz="1400" dirty="0"/>
          </a:p>
        </p:txBody>
      </p:sp>
      <p:graphicFrame>
        <p:nvGraphicFramePr>
          <p:cNvPr id="10" name="Tabulk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111907"/>
              </p:ext>
            </p:extLst>
          </p:nvPr>
        </p:nvGraphicFramePr>
        <p:xfrm>
          <a:off x="398515" y="1883868"/>
          <a:ext cx="4108462" cy="386871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2284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Rok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Počet osob ve vybraných ZZ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Počet (%) očkovaných proti chřipce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126 573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38 099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(30,1%)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129 085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38 281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(29,7%)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129 761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40 269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133 558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41 625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(31,2%)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136 352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42 094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(30,9%)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140 510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43 627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143 141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44 796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(31,3%)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147 593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46 124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(31,3%)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149 750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46 481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10360539"/>
              </p:ext>
            </p:extLst>
          </p:nvPr>
        </p:nvGraphicFramePr>
        <p:xfrm>
          <a:off x="5001779" y="2114700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extovéPole 13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5393186" y="1653035"/>
            <a:ext cx="34136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Procento očkovaných pacientů </a:t>
            </a:r>
          </a:p>
          <a:p>
            <a:pPr algn="ctr"/>
            <a:r>
              <a:rPr lang="cs-CZ" sz="1200" b="1" dirty="0"/>
              <a:t>ve skupině osob vybraných ZZ v roce 2018</a:t>
            </a:r>
            <a:r>
              <a:rPr lang="en-US" sz="1200" b="1" dirty="0"/>
              <a:t> </a:t>
            </a:r>
            <a:endParaRPr lang="cs-CZ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682706" y="2703404"/>
            <a:ext cx="3017756" cy="266920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Osoby umístěné ve vybraných zdravotnických zařízeních dlouhodobé péče a v domovech pro seniory (příp. domovech se zvláštním režimem a domovech pro osoby se zdravotním postižením) jsou proočkovány proti chřipce z 31%. Nejvyšší úroveň </a:t>
            </a:r>
            <a:r>
              <a:rPr lang="cs-CZ" sz="1400" dirty="0" err="1"/>
              <a:t>pročkovanosti</a:t>
            </a:r>
            <a:r>
              <a:rPr lang="cs-CZ" sz="1400" dirty="0"/>
              <a:t> dosahuje Olomoucký kraj (téměř 39%) a nejnižší Praha (25%).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48440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chřipce</a:t>
            </a:r>
            <a:r>
              <a:rPr lang="en-US" sz="2800" dirty="0"/>
              <a:t> </a:t>
            </a:r>
            <a:r>
              <a:rPr lang="en-US" sz="2800" dirty="0" err="1"/>
              <a:t>ve</a:t>
            </a:r>
            <a:r>
              <a:rPr lang="en-US" sz="2800" dirty="0"/>
              <a:t> </a:t>
            </a:r>
            <a:r>
              <a:rPr lang="en-US" sz="2800" dirty="0" err="1"/>
              <a:t>vybraných</a:t>
            </a:r>
            <a:r>
              <a:rPr lang="en-US" sz="2800" dirty="0"/>
              <a:t> </a:t>
            </a:r>
            <a:r>
              <a:rPr lang="en-US" sz="2800" dirty="0" err="1"/>
              <a:t>zdravotnických</a:t>
            </a:r>
            <a:r>
              <a:rPr lang="en-US" sz="2800" dirty="0"/>
              <a:t> </a:t>
            </a:r>
            <a:r>
              <a:rPr lang="en-US" sz="2800" dirty="0" err="1"/>
              <a:t>zařízeních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6499875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8507" y="5213021"/>
            <a:ext cx="8752958" cy="468000"/>
          </a:xfrm>
        </p:spPr>
        <p:txBody>
          <a:bodyPr/>
          <a:lstStyle/>
          <a:p>
            <a:r>
              <a:rPr lang="cs-CZ" dirty="0"/>
              <a:t>Návštěvnost preventivních prohlídek</a:t>
            </a:r>
          </a:p>
        </p:txBody>
      </p:sp>
    </p:spTree>
    <p:extLst>
      <p:ext uri="{BB962C8B-B14F-4D97-AF65-F5344CB8AC3E}">
        <p14:creationId xmlns:p14="http://schemas.microsoft.com/office/powerpoint/2010/main" val="25331535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61957" y="837045"/>
            <a:ext cx="111040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identifikováno: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J07AL52, nebo výkon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nebo výkon 02110 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72591" y="160257"/>
            <a:ext cx="10179001" cy="631595"/>
          </a:xfrm>
        </p:spPr>
        <p:txBody>
          <a:bodyPr>
            <a:normAutofit fontScale="90000"/>
          </a:bodyPr>
          <a:lstStyle/>
          <a:p>
            <a:r>
              <a:rPr lang="en-US" sz="2700" dirty="0" err="1">
                <a:solidFill>
                  <a:srgbClr val="C00000"/>
                </a:solidFill>
              </a:rPr>
              <a:t>Podíl</a:t>
            </a:r>
            <a:r>
              <a:rPr lang="cs-CZ" sz="2700" dirty="0">
                <a:solidFill>
                  <a:srgbClr val="C00000"/>
                </a:solidFill>
              </a:rPr>
              <a:t> dětí narozených v daném roce a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očkovaných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alespoň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jednou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dávkou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očkovací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látky</a:t>
            </a:r>
            <a:r>
              <a:rPr lang="cs-CZ" sz="2700" dirty="0">
                <a:solidFill>
                  <a:srgbClr val="C00000"/>
                </a:solidFill>
              </a:rPr>
              <a:t> proti pneumokokové infekci v letech 2012–2018 </a:t>
            </a:r>
            <a:endParaRPr lang="en-US" sz="2700" dirty="0">
              <a:solidFill>
                <a:srgbClr val="C00000"/>
              </a:solidFill>
            </a:endParaRPr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B4004D5B-3099-42BB-831C-7E79ADDBEE61}"/>
              </a:ext>
            </a:extLst>
          </p:cNvPr>
          <p:cNvSpPr txBox="1"/>
          <p:nvPr/>
        </p:nvSpPr>
        <p:spPr>
          <a:xfrm>
            <a:off x="447871" y="1360373"/>
            <a:ext cx="42521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Podíl</a:t>
            </a:r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 dětí narozených v daném roce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očkovaných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alespoň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jednou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dávkou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očkovací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látky</a:t>
            </a:r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 - ČR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1" name="TextBox 3">
            <a:extLst>
              <a:ext uri="{FF2B5EF4-FFF2-40B4-BE49-F238E27FC236}">
                <a16:creationId xmlns:a16="http://schemas.microsoft.com/office/drawing/2014/main" id="{8BC2B4EA-00DB-49E6-B7F6-23693FA1D385}"/>
              </a:ext>
            </a:extLst>
          </p:cNvPr>
          <p:cNvSpPr txBox="1"/>
          <p:nvPr/>
        </p:nvSpPr>
        <p:spPr>
          <a:xfrm rot="16200000">
            <a:off x="-539091" y="3586245"/>
            <a:ext cx="2507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Rok narození</a:t>
            </a:r>
            <a:endParaRPr lang="en-US" sz="1200" dirty="0"/>
          </a:p>
        </p:txBody>
      </p:sp>
      <p:graphicFrame>
        <p:nvGraphicFramePr>
          <p:cNvPr id="22" name="Chart 4">
            <a:extLst>
              <a:ext uri="{FF2B5EF4-FFF2-40B4-BE49-F238E27FC236}">
                <a16:creationId xmlns:a16="http://schemas.microsoft.com/office/drawing/2014/main" id="{B47FBEBD-6D3B-4DA6-B1A5-B16B36A6CF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3717731"/>
              </p:ext>
            </p:extLst>
          </p:nvPr>
        </p:nvGraphicFramePr>
        <p:xfrm>
          <a:off x="853182" y="1892493"/>
          <a:ext cx="3719162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3" name="Chart 4">
            <a:extLst>
              <a:ext uri="{FF2B5EF4-FFF2-40B4-BE49-F238E27FC236}">
                <a16:creationId xmlns:a16="http://schemas.microsoft.com/office/drawing/2014/main" id="{C4C88208-7C35-4602-B0E7-A50FE1DC48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2997458"/>
              </p:ext>
            </p:extLst>
          </p:nvPr>
        </p:nvGraphicFramePr>
        <p:xfrm>
          <a:off x="5071478" y="1904806"/>
          <a:ext cx="3935361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Box 2">
            <a:extLst>
              <a:ext uri="{FF2B5EF4-FFF2-40B4-BE49-F238E27FC236}">
                <a16:creationId xmlns:a16="http://schemas.microsoft.com/office/drawing/2014/main" id="{6A4EC4EF-C82D-494F-8428-B712C9F8DE5D}"/>
              </a:ext>
            </a:extLst>
          </p:cNvPr>
          <p:cNvSpPr txBox="1"/>
          <p:nvPr/>
        </p:nvSpPr>
        <p:spPr>
          <a:xfrm>
            <a:off x="5583654" y="1336393"/>
            <a:ext cx="36210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dětí narozených v roce 2017 očkovaných alespoň jednou dávkou očkovací látky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5" name="Obdélník 2">
            <a:extLst>
              <a:ext uri="{FF2B5EF4-FFF2-40B4-BE49-F238E27FC236}">
                <a16:creationId xmlns:a16="http://schemas.microsoft.com/office/drawing/2014/main" id="{81F3D009-3404-4462-AC72-2735AAEBE9DA}"/>
              </a:ext>
            </a:extLst>
          </p:cNvPr>
          <p:cNvSpPr/>
          <p:nvPr/>
        </p:nvSpPr>
        <p:spPr>
          <a:xfrm>
            <a:off x="1314883" y="5861659"/>
            <a:ext cx="7691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Pozn.: Rok 2018 je domodelován, vzhledem k dostupnosti dat; hlášení za rok 2019 nejsou uzavřena, tj. děti narozené na konci roku 2018 v datech nelze sledovat po celých 7 měsíců.</a:t>
            </a: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1E833EDF-95F6-482B-AF57-CF54FBC4615E}"/>
              </a:ext>
            </a:extLst>
          </p:cNvPr>
          <p:cNvSpPr/>
          <p:nvPr/>
        </p:nvSpPr>
        <p:spPr>
          <a:xfrm>
            <a:off x="714682" y="5371992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27" name="TextBox 7"/>
          <p:cNvSpPr txBox="1"/>
          <p:nvPr/>
        </p:nvSpPr>
        <p:spPr>
          <a:xfrm>
            <a:off x="9089137" y="2745367"/>
            <a:ext cx="2649208" cy="289310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U dětí narozených v roce 2017 a je viditelná velká heterogenita očkování alespoň jednou dávkou očkovací látky podle kraje bydliště. Nejvíce očkovaných je </a:t>
            </a:r>
            <a:br>
              <a:rPr lang="cs-CZ" sz="1400" dirty="0"/>
            </a:br>
            <a:r>
              <a:rPr lang="cs-CZ" sz="1400" dirty="0"/>
              <a:t>v Ústeckém kraji, naopak nejméně ve Zlínském </a:t>
            </a:r>
            <a:br>
              <a:rPr lang="cs-CZ" sz="1400" dirty="0"/>
            </a:br>
            <a:r>
              <a:rPr lang="cs-CZ" sz="1400" dirty="0"/>
              <a:t>a v Moravskoslezském kraji. Liberecký kraj patří mezi regiony s mírně nadprůměrnou proočkovaností. Pořadí krajů je za období posledních cca tří let víceméně neměnné.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682697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272591" y="1281782"/>
            <a:ext cx="424830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jednotlivých krajů (2018), kteří v průběhu předchozích dvou let (2017/2018) absolvovali preventivní prohlídku u praktického lékaře: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sp>
        <p:nvSpPr>
          <p:cNvPr id="7" name="TextBox 6"/>
          <p:cNvSpPr txBox="1"/>
          <p:nvPr/>
        </p:nvSpPr>
        <p:spPr>
          <a:xfrm>
            <a:off x="257557" y="653725"/>
            <a:ext cx="117725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cs-CZ" sz="1400" dirty="0"/>
              <a:t>Zdroj: </a:t>
            </a:r>
            <a:r>
              <a:rPr lang="cs-CZ" sz="1400" dirty="0">
                <a:solidFill>
                  <a:srgbClr val="000000"/>
                </a:solidFill>
                <a:cs typeface="Arial" panose="020B0604020202020204" pitchFamily="34" charset="0"/>
              </a:rPr>
              <a:t>NRHZS 2010–2018</a:t>
            </a:r>
          </a:p>
          <a:p>
            <a:pPr lvl="0">
              <a:defRPr/>
            </a:pP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Definice: Osoby s vykázaným výkonem 01021, 01022, 01193, 01195, 02021 nebo 02022 u odbornosti 001 (</a:t>
            </a:r>
            <a:r>
              <a:rPr lang="cs-CZ" sz="1400" i="1" dirty="0"/>
              <a:t>všeobecné PL)</a:t>
            </a: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 a 002 (</a:t>
            </a:r>
            <a:r>
              <a:rPr lang="cs-CZ" sz="1400" i="1" dirty="0"/>
              <a:t>PL pro děti a dorost)</a:t>
            </a: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graphicFrame>
        <p:nvGraphicFramePr>
          <p:cNvPr id="12" name="Graf 11"/>
          <p:cNvGraphicFramePr/>
          <p:nvPr>
            <p:extLst>
              <p:ext uri="{D42A27DB-BD31-4B8C-83A1-F6EECF244321}">
                <p14:modId xmlns:p14="http://schemas.microsoft.com/office/powerpoint/2010/main" val="3092285879"/>
              </p:ext>
            </p:extLst>
          </p:nvPr>
        </p:nvGraphicFramePr>
        <p:xfrm>
          <a:off x="291250" y="1666875"/>
          <a:ext cx="3933012" cy="45143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7"/>
          <p:cNvSpPr txBox="1"/>
          <p:nvPr/>
        </p:nvSpPr>
        <p:spPr>
          <a:xfrm>
            <a:off x="8682768" y="1356013"/>
            <a:ext cx="3420983" cy="50457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r>
              <a:rPr lang="cs-CZ" sz="1400" dirty="0"/>
              <a:t>Preventivní prohlídku u praktického lékaře absolvovalo v letech 2017/2018 </a:t>
            </a:r>
            <a:r>
              <a:rPr lang="cs-CZ" sz="1400" b="1" dirty="0"/>
              <a:t>64 % populace ČR </a:t>
            </a:r>
            <a:r>
              <a:rPr lang="cs-CZ" sz="1400" dirty="0"/>
              <a:t>(58 % až 69 % v jednotlivých krajích). Pro srovnání, v letech 2012/2013 absolvovalo preventivní prohlídku pouze </a:t>
            </a:r>
            <a:r>
              <a:rPr lang="cs-CZ" sz="1400" b="1" dirty="0"/>
              <a:t>59 % populace ČR</a:t>
            </a:r>
            <a:r>
              <a:rPr lang="cs-CZ" sz="1400" dirty="0"/>
              <a:t>, jde tedy o rostoucí trend. Velmi dobré pokrytí populace preventivními prohlídkami je dosahováno u dětské populace. V letech 2017/2018 byla preventivní prohlídka u dětí zaznamenána ve více než 95 % případů. Avšak po dosažení dospělosti dochází k prudkému poklesu a u dospělé populace ČR je zaznamenána preventivní prohlídka pouze v 50–60 % případů (průměr přes všechny věkové skupiny). U populace Libereckého kraje je účast na preventivních prohlídkách v porovnání s celorepublikovými hodnotami napříč všemi věkovými kategoriemi </a:t>
            </a:r>
            <a:r>
              <a:rPr lang="cs-CZ" sz="1400" dirty="0" smtClean="0"/>
              <a:t>srovnatelná s průměrem. </a:t>
            </a:r>
            <a:endParaRPr lang="cs-CZ" sz="1400" dirty="0"/>
          </a:p>
          <a:p>
            <a:endParaRPr lang="cs-CZ" sz="1400" dirty="0"/>
          </a:p>
          <a:p>
            <a:r>
              <a:rPr lang="cs-CZ" sz="1100" dirty="0"/>
              <a:t>Preventivní prohlídky jsou hodnoceny v rámci dvouletého intervalu (± 90denní tolerance), jelikož osoba má nárok na všeobecnou preventivní prohlídku </a:t>
            </a:r>
            <a:br>
              <a:rPr lang="cs-CZ" sz="1100" dirty="0"/>
            </a:br>
            <a:r>
              <a:rPr lang="cs-CZ" sz="1100" dirty="0"/>
              <a:t>u praktického lékaře 1x za dva roky.</a:t>
            </a:r>
          </a:p>
        </p:txBody>
      </p:sp>
      <p:sp>
        <p:nvSpPr>
          <p:cNvPr id="16" name="TextovéPole 15"/>
          <p:cNvSpPr txBox="1"/>
          <p:nvPr/>
        </p:nvSpPr>
        <p:spPr>
          <a:xfrm>
            <a:off x="6448425" y="6121454"/>
            <a:ext cx="7715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/>
              <a:t>Věk</a:t>
            </a:r>
          </a:p>
        </p:txBody>
      </p:sp>
      <p:sp>
        <p:nvSpPr>
          <p:cNvPr id="17" name="TextovéPole 16"/>
          <p:cNvSpPr txBox="1"/>
          <p:nvPr/>
        </p:nvSpPr>
        <p:spPr>
          <a:xfrm rot="16200000">
            <a:off x="2730655" y="4211536"/>
            <a:ext cx="39255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/>
              <a:t>Preventivní prohlídka ve dvouletém intervalu</a:t>
            </a:r>
          </a:p>
        </p:txBody>
      </p:sp>
      <p:sp>
        <p:nvSpPr>
          <p:cNvPr id="18" name="Obdélník 17"/>
          <p:cNvSpPr/>
          <p:nvPr/>
        </p:nvSpPr>
        <p:spPr>
          <a:xfrm>
            <a:off x="4655713" y="1208925"/>
            <a:ext cx="3987955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Libereckého kraje a ČR daného věku (populace 2018), kteří v průběhu předchozích dvou let 2017 a/nebo 2018 absolvovali preventivní prohlídku u praktického lékaře: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cxnSp>
        <p:nvCxnSpPr>
          <p:cNvPr id="5" name="Přímá spojnice 4"/>
          <p:cNvCxnSpPr/>
          <p:nvPr/>
        </p:nvCxnSpPr>
        <p:spPr>
          <a:xfrm>
            <a:off x="4837570" y="2361435"/>
            <a:ext cx="360000" cy="0"/>
          </a:xfrm>
          <a:prstGeom prst="line">
            <a:avLst/>
          </a:prstGeom>
          <a:ln w="28575">
            <a:solidFill>
              <a:srgbClr val="D6080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Přímá spojnice 19"/>
          <p:cNvCxnSpPr/>
          <p:nvPr/>
        </p:nvCxnSpPr>
        <p:spPr>
          <a:xfrm>
            <a:off x="6663293" y="2363718"/>
            <a:ext cx="360000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Preventivní</a:t>
            </a:r>
            <a:r>
              <a:rPr lang="en-US" dirty="0"/>
              <a:t> </a:t>
            </a:r>
            <a:r>
              <a:rPr lang="en-US" dirty="0" err="1"/>
              <a:t>prohlídky</a:t>
            </a:r>
            <a:r>
              <a:rPr lang="en-US" dirty="0"/>
              <a:t> u </a:t>
            </a:r>
            <a:r>
              <a:rPr lang="en-US" dirty="0" err="1"/>
              <a:t>praktického</a:t>
            </a:r>
            <a:r>
              <a:rPr lang="en-US" dirty="0"/>
              <a:t> </a:t>
            </a:r>
            <a:r>
              <a:rPr lang="en-US" dirty="0" err="1"/>
              <a:t>lékaře</a:t>
            </a:r>
            <a:endParaRPr lang="en-US" dirty="0"/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D8921CE9-C252-458F-93CC-7FA638F9EC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6949098"/>
              </p:ext>
            </p:extLst>
          </p:nvPr>
        </p:nvGraphicFramePr>
        <p:xfrm>
          <a:off x="4776787" y="2473872"/>
          <a:ext cx="3690862" cy="37237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TextovéPole 20">
            <a:extLst>
              <a:ext uri="{FF2B5EF4-FFF2-40B4-BE49-F238E27FC236}">
                <a16:creationId xmlns:a16="http://schemas.microsoft.com/office/drawing/2014/main" id="{E317D7C3-BA63-470B-AF5D-CE390161168D}"/>
              </a:ext>
            </a:extLst>
          </p:cNvPr>
          <p:cNvSpPr txBox="1"/>
          <p:nvPr/>
        </p:nvSpPr>
        <p:spPr>
          <a:xfrm>
            <a:off x="5170089" y="2208790"/>
            <a:ext cx="34591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Liberecký kraj	Česká republika</a:t>
            </a:r>
          </a:p>
        </p:txBody>
      </p:sp>
    </p:spTree>
    <p:extLst>
      <p:ext uri="{BB962C8B-B14F-4D97-AF65-F5344CB8AC3E}">
        <p14:creationId xmlns:p14="http://schemas.microsoft.com/office/powerpoint/2010/main" val="14164062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3">
            <a:extLst>
              <a:ext uri="{FF2B5EF4-FFF2-40B4-BE49-F238E27FC236}">
                <a16:creationId xmlns:a16="http://schemas.microsoft.com/office/drawing/2014/main" id="{730512E8-BC54-4EE6-97A7-0A36337AA60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4872397"/>
              </p:ext>
            </p:extLst>
          </p:nvPr>
        </p:nvGraphicFramePr>
        <p:xfrm>
          <a:off x="4854637" y="3648050"/>
          <a:ext cx="3258298" cy="2869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70BD5FF2-D844-4EF7-BB47-92792A75AA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9228365"/>
              </p:ext>
            </p:extLst>
          </p:nvPr>
        </p:nvGraphicFramePr>
        <p:xfrm>
          <a:off x="465783" y="1528047"/>
          <a:ext cx="3933012" cy="45143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Obdélník 1"/>
          <p:cNvSpPr/>
          <p:nvPr/>
        </p:nvSpPr>
        <p:spPr>
          <a:xfrm>
            <a:off x="678863" y="1295714"/>
            <a:ext cx="369972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jednotlivých krajů s preventivní zubní prohlídkou u stomatologa v roce 2018: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sp>
        <p:nvSpPr>
          <p:cNvPr id="7" name="TextBox 6"/>
          <p:cNvSpPr txBox="1"/>
          <p:nvPr/>
        </p:nvSpPr>
        <p:spPr>
          <a:xfrm>
            <a:off x="257558" y="653725"/>
            <a:ext cx="8283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cs-CZ" sz="1400" dirty="0"/>
              <a:t>Zdroj: </a:t>
            </a:r>
            <a:r>
              <a:rPr lang="cs-CZ" sz="1400" dirty="0">
                <a:solidFill>
                  <a:srgbClr val="000000"/>
                </a:solidFill>
                <a:cs typeface="Arial" panose="020B0604020202020204" pitchFamily="34" charset="0"/>
              </a:rPr>
              <a:t>NRHZS 2010–2018</a:t>
            </a:r>
          </a:p>
          <a:p>
            <a:pPr lvl="0">
              <a:defRPr/>
            </a:pP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Definice: Osoby s vykázaným výkonem 00900, 00901 nebo 00946 u odbornosti 014 = praktické zubní lékařství.</a:t>
            </a:r>
          </a:p>
        </p:txBody>
      </p:sp>
      <p:sp>
        <p:nvSpPr>
          <p:cNvPr id="9" name="TextBox 2"/>
          <p:cNvSpPr txBox="1"/>
          <p:nvPr/>
        </p:nvSpPr>
        <p:spPr>
          <a:xfrm>
            <a:off x="4876247" y="2913791"/>
            <a:ext cx="6722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>
                <a:solidFill>
                  <a:srgbClr val="000000"/>
                </a:solidFill>
              </a:rPr>
              <a:t>Podíl osob, které absolvovaly preventivní zubní prohlídku u stomatologa v daném roce:</a:t>
            </a:r>
          </a:p>
        </p:txBody>
      </p:sp>
      <p:sp>
        <p:nvSpPr>
          <p:cNvPr id="13" name="TextBox 7"/>
          <p:cNvSpPr txBox="1"/>
          <p:nvPr/>
        </p:nvSpPr>
        <p:spPr>
          <a:xfrm>
            <a:off x="4803194" y="1123942"/>
            <a:ext cx="6832381" cy="15993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r>
              <a:rPr lang="cs-CZ" sz="1400" dirty="0"/>
              <a:t>Podíl osob s alespoň 1 preventivní zubní prohlídkou u stomatologa v daném roce se v ČR stabilně drží na hodnotě 58 %. Podíl osob navštěvujících stomatologa se mezi jednotlivými regiony výrazně liší. V okresech Jablonec nad Nisou, Chomutov, Cheb a v Hl. m. Praha je četnost preventivních návštěv pod 50 %, naopak nejvyšší návštěvnost je v okresech Semily (86 %) a Rychnov nad Kněžnou (71 %).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Orální</a:t>
            </a:r>
            <a:r>
              <a:rPr lang="en-US" dirty="0"/>
              <a:t> </a:t>
            </a:r>
            <a:r>
              <a:rPr lang="en-US" dirty="0" err="1"/>
              <a:t>zdraví</a:t>
            </a:r>
            <a:r>
              <a:rPr lang="en-US" dirty="0"/>
              <a:t> – </a:t>
            </a:r>
            <a:r>
              <a:rPr lang="en-US" dirty="0" err="1"/>
              <a:t>preventivní</a:t>
            </a:r>
            <a:r>
              <a:rPr lang="en-US" dirty="0"/>
              <a:t> </a:t>
            </a:r>
            <a:r>
              <a:rPr lang="en-US" dirty="0" err="1"/>
              <a:t>prohlídky</a:t>
            </a:r>
            <a:endParaRPr lang="en-US" dirty="0"/>
          </a:p>
        </p:txBody>
      </p:sp>
      <p:graphicFrame>
        <p:nvGraphicFramePr>
          <p:cNvPr id="16" name="Object 3">
            <a:extLst>
              <a:ext uri="{FF2B5EF4-FFF2-40B4-BE49-F238E27FC236}">
                <a16:creationId xmlns:a16="http://schemas.microsoft.com/office/drawing/2014/main" id="{730512E8-BC54-4EE6-97A7-0A36337AA60B}"/>
              </a:ext>
            </a:extLst>
          </p:cNvPr>
          <p:cNvGraphicFramePr>
            <a:graphicFrameLocks/>
          </p:cNvGraphicFramePr>
          <p:nvPr/>
        </p:nvGraphicFramePr>
        <p:xfrm>
          <a:off x="8377277" y="3600536"/>
          <a:ext cx="3258298" cy="2869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2CE1A2A0-2C5C-46FA-849F-840EB9A29B3E}"/>
              </a:ext>
            </a:extLst>
          </p:cNvPr>
          <p:cNvSpPr txBox="1"/>
          <p:nvPr/>
        </p:nvSpPr>
        <p:spPr>
          <a:xfrm>
            <a:off x="9145645" y="3330742"/>
            <a:ext cx="2318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Česká republika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37BD97A4-51B8-4D8E-97F6-3E9D1DD413CA}"/>
              </a:ext>
            </a:extLst>
          </p:cNvPr>
          <p:cNvSpPr txBox="1"/>
          <p:nvPr/>
        </p:nvSpPr>
        <p:spPr>
          <a:xfrm>
            <a:off x="5803814" y="3338810"/>
            <a:ext cx="190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Liberecký kraj</a:t>
            </a:r>
          </a:p>
        </p:txBody>
      </p:sp>
    </p:spTree>
    <p:extLst>
      <p:ext uri="{BB962C8B-B14F-4D97-AF65-F5344CB8AC3E}">
        <p14:creationId xmlns:p14="http://schemas.microsoft.com/office/powerpoint/2010/main" val="29137448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C58A1FB-9267-4882-A815-F37C2581A6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9427A731-3CE0-4290-BA76-31615D1D88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5222" y="4777085"/>
            <a:ext cx="11116463" cy="1155881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/>
              <a:t>Mamografický </a:t>
            </a:r>
            <a:r>
              <a:rPr lang="cs-CZ" dirty="0" err="1"/>
              <a:t>screening</a:t>
            </a:r>
            <a:r>
              <a:rPr lang="cs-CZ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340331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www.mamo.cz,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mamografických screeningových center v České republice</a:t>
            </a:r>
            <a:endParaRPr lang="en-US" sz="2900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481DB309-C08F-46D9-BB82-175ABA593DD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r="8761"/>
          <a:stretch/>
        </p:blipFill>
        <p:spPr>
          <a:xfrm rot="21196405">
            <a:off x="1322930" y="903078"/>
            <a:ext cx="4807876" cy="3048400"/>
          </a:xfrm>
          <a:prstGeom prst="rect">
            <a:avLst/>
          </a:prstGeom>
        </p:spPr>
      </p:pic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FF1965D8-FD30-489F-83D8-03424A061D9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77060341"/>
              </p:ext>
            </p:extLst>
          </p:nvPr>
        </p:nvGraphicFramePr>
        <p:xfrm>
          <a:off x="457415" y="3638144"/>
          <a:ext cx="6303308" cy="25661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Zástupný symbol pro text 3">
            <a:extLst>
              <a:ext uri="{FF2B5EF4-FFF2-40B4-BE49-F238E27FC236}">
                <a16:creationId xmlns:a16="http://schemas.microsoft.com/office/drawing/2014/main" id="{2BC1B474-1AC2-474C-9C51-966EC096A979}"/>
              </a:ext>
            </a:extLst>
          </p:cNvPr>
          <p:cNvSpPr txBox="1">
            <a:spLocks/>
          </p:cNvSpPr>
          <p:nvPr/>
        </p:nvSpPr>
        <p:spPr>
          <a:xfrm>
            <a:off x="6760723" y="4962543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99726DF9-0AB6-4773-BF6E-A118AB1B3C62}"/>
              </a:ext>
            </a:extLst>
          </p:cNvPr>
          <p:cNvSpPr txBox="1">
            <a:spLocks/>
          </p:cNvSpPr>
          <p:nvPr/>
        </p:nvSpPr>
        <p:spPr>
          <a:xfrm rot="16200000">
            <a:off x="-287997" y="4248820"/>
            <a:ext cx="1962020" cy="32238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center</a:t>
            </a:r>
            <a:endParaRPr lang="cs-CZ" sz="1200" b="0" dirty="0"/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3CAA959-2721-44EB-B68C-371E006EF669}"/>
              </a:ext>
            </a:extLst>
          </p:cNvPr>
          <p:cNvSpPr txBox="1"/>
          <p:nvPr/>
        </p:nvSpPr>
        <p:spPr>
          <a:xfrm>
            <a:off x="8003688" y="2021426"/>
            <a:ext cx="3823855" cy="42165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České republice je v současné době celkem </a:t>
            </a:r>
            <a:r>
              <a:rPr lang="cs-CZ" sz="1400" b="1" dirty="0"/>
              <a:t>73 screeningových mamografických center </a:t>
            </a:r>
            <a:r>
              <a:rPr lang="cs-CZ" sz="1400" dirty="0"/>
              <a:t>(včetně satelitních pracovišť). 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cs-CZ" sz="1400" dirty="0"/>
              <a:t>V Libereckém kraji jsou </a:t>
            </a:r>
            <a:r>
              <a:rPr lang="cs-CZ" sz="1400" dirty="0" smtClean="0"/>
              <a:t>3</a:t>
            </a:r>
            <a:r>
              <a:rPr lang="cs-CZ" sz="1400" b="1" dirty="0" smtClean="0"/>
              <a:t> </a:t>
            </a:r>
            <a:r>
              <a:rPr lang="cs-CZ" sz="1400" b="1" dirty="0"/>
              <a:t>akreditovaná screeningová </a:t>
            </a:r>
            <a:r>
              <a:rPr lang="cs-CZ" sz="1400" b="1" dirty="0" err="1"/>
              <a:t>centera</a:t>
            </a:r>
            <a:r>
              <a:rPr lang="cs-CZ" sz="1400" dirty="0"/>
              <a:t>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únoru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http://www.mamo.cz </a:t>
            </a: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3847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46888" y="582007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Český statistický úřad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61942" y="864964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>
                <a:cs typeface="Arial" pitchFamily="34" charset="0"/>
              </a:rPr>
              <a:t>V ČR celkem 2 562 345 žen v dané cílové populaci, 73* mamografických screeningových center </a:t>
            </a:r>
          </a:p>
          <a:p>
            <a:r>
              <a:rPr lang="cs-CZ" sz="1200" dirty="0">
                <a:cs typeface="Arial" pitchFamily="34" charset="0"/>
              </a:rPr>
              <a:t>Ženy ve věku od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67" name="Zástupný symbol pro text 7"/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žen na jedno centrum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6888" y="139337"/>
            <a:ext cx="10515600" cy="631595"/>
          </a:xfrm>
        </p:spPr>
        <p:txBody>
          <a:bodyPr>
            <a:noAutofit/>
          </a:bodyPr>
          <a:lstStyle/>
          <a:p>
            <a:r>
              <a:rPr lang="cs-CZ" sz="2800" dirty="0"/>
              <a:t>Počet žen z cílové populace na jedno screeningové </a:t>
            </a:r>
            <a:r>
              <a:rPr lang="cs-CZ" sz="2800" dirty="0" smtClean="0"/>
              <a:t>centrum</a:t>
            </a:r>
            <a:endParaRPr lang="en-US" sz="2800" dirty="0"/>
          </a:p>
        </p:txBody>
      </p:sp>
      <p:graphicFrame>
        <p:nvGraphicFramePr>
          <p:cNvPr id="18" name="Object 3">
            <a:extLst>
              <a:ext uri="{FF2B5EF4-FFF2-40B4-BE49-F238E27FC236}">
                <a16:creationId xmlns:a16="http://schemas.microsoft.com/office/drawing/2014/main" id="{C59823C4-8855-498C-B31F-E4F70685AE9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96269736"/>
              </p:ext>
            </p:extLst>
          </p:nvPr>
        </p:nvGraphicFramePr>
        <p:xfrm>
          <a:off x="897307" y="1986702"/>
          <a:ext cx="7158747" cy="41235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66799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*počet mamografických screeningových center k únoru 2019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4DC7FC4B-BFC2-4280-8173-BE08DC844544}"/>
              </a:ext>
            </a:extLst>
          </p:cNvPr>
          <p:cNvSpPr txBox="1"/>
          <p:nvPr/>
        </p:nvSpPr>
        <p:spPr>
          <a:xfrm>
            <a:off x="8368145" y="1985313"/>
            <a:ext cx="382385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V rámci </a:t>
            </a:r>
            <a:r>
              <a:rPr lang="cs-CZ" sz="1400" b="1" dirty="0"/>
              <a:t>ČR připadá na jedno centrum 35 101 žen </a:t>
            </a:r>
            <a:r>
              <a:rPr lang="cs-CZ" sz="1400" dirty="0"/>
              <a:t>(rozsah mezi kraji 22 977–61 603). </a:t>
            </a:r>
          </a:p>
          <a:p>
            <a:r>
              <a:rPr lang="cs-CZ" sz="1400" dirty="0"/>
              <a:t/>
            </a:r>
            <a:br>
              <a:rPr lang="cs-CZ" sz="1400" dirty="0"/>
            </a:br>
            <a:r>
              <a:rPr lang="cs-CZ" sz="1400" dirty="0"/>
              <a:t>Potenciální zátěž v Libereckém kraji je v regionálním srovnání průměrná a dosahuje</a:t>
            </a:r>
            <a:r>
              <a:rPr lang="cs-CZ" sz="1400" b="1" dirty="0"/>
              <a:t> 35 354 žen na centrum</a:t>
            </a:r>
            <a:r>
              <a:rPr lang="cs-CZ" sz="1400" dirty="0"/>
              <a:t>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</p:txBody>
      </p:sp>
    </p:spTree>
    <p:extLst>
      <p:ext uri="{BB962C8B-B14F-4D97-AF65-F5344CB8AC3E}">
        <p14:creationId xmlns:p14="http://schemas.microsoft.com/office/powerpoint/2010/main" val="35006952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F0C60D46-D6F8-42B7-9B2A-AA611716BB7F}"/>
              </a:ext>
            </a:extLst>
          </p:cNvPr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Objednávací doba ve dnech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www.mamo.cz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1200" dirty="0"/>
              <a:t>Průměrná objednávací doba uváděná jednotlivými centry na stránkách www.mamo.cz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900" dirty="0"/>
              <a:t>Průměrná objednávací doba dle kraje</a:t>
            </a:r>
            <a:endParaRPr lang="en-US" sz="2900" dirty="0"/>
          </a:p>
        </p:txBody>
      </p:sp>
      <p:graphicFrame>
        <p:nvGraphicFramePr>
          <p:cNvPr id="10" name="Object 3">
            <a:extLst>
              <a:ext uri="{FF2B5EF4-FFF2-40B4-BE49-F238E27FC236}">
                <a16:creationId xmlns:a16="http://schemas.microsoft.com/office/drawing/2014/main" id="{71107731-C861-40DA-9E38-678DC658CB1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17010458"/>
              </p:ext>
            </p:extLst>
          </p:nvPr>
        </p:nvGraphicFramePr>
        <p:xfrm>
          <a:off x="495644" y="2044728"/>
          <a:ext cx="7508043" cy="4120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Skupina 12">
            <a:extLst>
              <a:ext uri="{FF2B5EF4-FFF2-40B4-BE49-F238E27FC236}">
                <a16:creationId xmlns:a16="http://schemas.microsoft.com/office/drawing/2014/main" id="{DEC98CE5-C8B0-4231-BF0C-F902FA3C4433}"/>
              </a:ext>
            </a:extLst>
          </p:cNvPr>
          <p:cNvGrpSpPr/>
          <p:nvPr/>
        </p:nvGrpSpPr>
        <p:grpSpPr>
          <a:xfrm>
            <a:off x="5540928" y="1622899"/>
            <a:ext cx="2462759" cy="887115"/>
            <a:chOff x="6285705" y="1334767"/>
            <a:chExt cx="2462759" cy="887115"/>
          </a:xfrm>
        </p:grpSpPr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893DE583-E347-40D0-B923-2DAD2A0DE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>
                <a:latin typeface="+mn-lt"/>
              </a:endParaRPr>
            </a:p>
          </p:txBody>
        </p:sp>
        <p:grpSp>
          <p:nvGrpSpPr>
            <p:cNvPr id="15" name="Skupina 14">
              <a:extLst>
                <a:ext uri="{FF2B5EF4-FFF2-40B4-BE49-F238E27FC236}">
                  <a16:creationId xmlns:a16="http://schemas.microsoft.com/office/drawing/2014/main" id="{8C0250D4-D581-467A-992F-A6481D464142}"/>
                </a:ext>
              </a:extLst>
            </p:cNvPr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16" name="Group 7">
                <a:extLst>
                  <a:ext uri="{FF2B5EF4-FFF2-40B4-BE49-F238E27FC236}">
                    <a16:creationId xmlns:a16="http://schemas.microsoft.com/office/drawing/2014/main" id="{9A260662-34FD-412E-8F96-6DC48F5B9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20" name="Line 8">
                  <a:extLst>
                    <a:ext uri="{FF2B5EF4-FFF2-40B4-BE49-F238E27FC236}">
                      <a16:creationId xmlns:a16="http://schemas.microsoft.com/office/drawing/2014/main" id="{794E4094-D7E1-48FA-B171-B45343D5C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21" name="Line 9">
                  <a:extLst>
                    <a:ext uri="{FF2B5EF4-FFF2-40B4-BE49-F238E27FC236}">
                      <a16:creationId xmlns:a16="http://schemas.microsoft.com/office/drawing/2014/main" id="{978783EC-F3BC-4EF6-A0A0-0A4C83B18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22" name="Line 10">
                  <a:extLst>
                    <a:ext uri="{FF2B5EF4-FFF2-40B4-BE49-F238E27FC236}">
                      <a16:creationId xmlns:a16="http://schemas.microsoft.com/office/drawing/2014/main" id="{DEC3B53F-FD78-43C6-8F1A-F057A1ACD3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17" name="Text Box 11">
                <a:extLst>
                  <a:ext uri="{FF2B5EF4-FFF2-40B4-BE49-F238E27FC236}">
                    <a16:creationId xmlns:a16="http://schemas.microsoft.com/office/drawing/2014/main" id="{9AF1111C-BFA1-4863-95F2-EBA2A98005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objednávací doby</a:t>
                </a:r>
                <a:br>
                  <a:rPr lang="cs-CZ" sz="1200" dirty="0"/>
                </a:br>
                <a:r>
                  <a:rPr lang="cs-CZ" sz="1200" dirty="0"/>
                  <a:t>v centrech daného kraje</a:t>
                </a:r>
              </a:p>
            </p:txBody>
          </p:sp>
          <p:sp>
            <p:nvSpPr>
              <p:cNvPr id="18" name="Text Box 13">
                <a:extLst>
                  <a:ext uri="{FF2B5EF4-FFF2-40B4-BE49-F238E27FC236}">
                    <a16:creationId xmlns:a16="http://schemas.microsoft.com/office/drawing/2014/main" id="{8178ED42-2F6D-498D-B64A-9FCBC3D7BE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průměrná objednávací doba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3" name="Zástupný symbol pro text 3">
            <a:extLst>
              <a:ext uri="{FF2B5EF4-FFF2-40B4-BE49-F238E27FC236}">
                <a16:creationId xmlns:a16="http://schemas.microsoft.com/office/drawing/2014/main" id="{0AFEF34E-1303-487E-978C-A4D006B9ABE3}"/>
              </a:ext>
            </a:extLst>
          </p:cNvPr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88ADF54D-38B0-4126-9F8A-7463071F2506}"/>
              </a:ext>
            </a:extLst>
          </p:cNvPr>
          <p:cNvSpPr txBox="1"/>
          <p:nvPr/>
        </p:nvSpPr>
        <p:spPr>
          <a:xfrm>
            <a:off x="8368145" y="2213913"/>
            <a:ext cx="3823855" cy="386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V Libereckém kraji se nachází 3 akreditovaná screeningová centra, jejichž průměrná </a:t>
            </a:r>
            <a:r>
              <a:rPr lang="cs-CZ" sz="1400" b="1" dirty="0"/>
              <a:t>objednávací doba je 12 dní</a:t>
            </a:r>
            <a:r>
              <a:rPr lang="cs-CZ" sz="1400" dirty="0"/>
              <a:t>. Hodnota je ve srovnání s ostatními kraji průměrná. 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r>
              <a:rPr lang="cs-CZ" sz="1100" dirty="0"/>
              <a:t>Pozn. Údaje byly vyexportovány k únoru 2019 z webových stránek www.mamo.cz (včetně satelitních pracovišť): http://www.mamo.cz/index.php?pg=mamograficky-screening--centra--seznam (hodnocen údaj „</a:t>
            </a:r>
            <a:r>
              <a:rPr lang="cs-CZ" sz="1100" dirty="0" err="1"/>
              <a:t>Obj</a:t>
            </a:r>
            <a:r>
              <a:rPr lang="cs-CZ" sz="1100" dirty="0"/>
              <a:t>. doba“)</a:t>
            </a:r>
          </a:p>
        </p:txBody>
      </p:sp>
    </p:spTree>
    <p:extLst>
      <p:ext uri="{BB962C8B-B14F-4D97-AF65-F5344CB8AC3E}">
        <p14:creationId xmlns:p14="http://schemas.microsoft.com/office/powerpoint/2010/main" val="7364662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Zástupný symbol pro text 7">
            <a:extLst>
              <a:ext uri="{FF2B5EF4-FFF2-40B4-BE49-F238E27FC236}">
                <a16:creationId xmlns:a16="http://schemas.microsoft.com/office/drawing/2014/main" id="{F72A9305-C3C8-4F59-8B39-160E4881D5B3}"/>
              </a:ext>
            </a:extLst>
          </p:cNvPr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altLang="cs-CZ" sz="1200" b="1" dirty="0"/>
              <a:t>Pokrytí populace kraje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Provedené screeningové mamografie v období 2016–2017, celkem 1 068 985 vyšetření</a:t>
            </a:r>
          </a:p>
          <a:p>
            <a:r>
              <a:rPr lang="cs-CZ" sz="1200" dirty="0">
                <a:cs typeface="Arial" pitchFamily="34" charset="0"/>
              </a:rPr>
              <a:t>Ženy ve věku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–69 let</a:t>
            </a:r>
            <a:endParaRPr lang="en-GB" sz="1200" dirty="0">
              <a:cs typeface="Arial" pitchFamily="34" charset="0"/>
            </a:endParaRPr>
          </a:p>
        </p:txBody>
      </p:sp>
      <p:graphicFrame>
        <p:nvGraphicFramePr>
          <p:cNvPr id="6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6902448"/>
              </p:ext>
            </p:extLst>
          </p:nvPr>
        </p:nvGraphicFramePr>
        <p:xfrm>
          <a:off x="766713" y="1917195"/>
          <a:ext cx="7240695" cy="43239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 screeningem </a:t>
            </a:r>
            <a:r>
              <a:rPr lang="en-US" dirty="0" err="1"/>
              <a:t>karcinomu</a:t>
            </a:r>
            <a:r>
              <a:rPr lang="en-US" dirty="0"/>
              <a:t> </a:t>
            </a:r>
            <a:r>
              <a:rPr lang="en-US" dirty="0" err="1"/>
              <a:t>prsu</a:t>
            </a:r>
            <a:r>
              <a:rPr lang="en-US" dirty="0"/>
              <a:t> </a:t>
            </a:r>
            <a:r>
              <a:rPr lang="cs-CZ" dirty="0"/>
              <a:t>dle kraje</a:t>
            </a:r>
            <a:endParaRPr lang="en-US" dirty="0"/>
          </a:p>
        </p:txBody>
      </p:sp>
      <p:grpSp>
        <p:nvGrpSpPr>
          <p:cNvPr id="57" name="Skupina 56"/>
          <p:cNvGrpSpPr/>
          <p:nvPr/>
        </p:nvGrpSpPr>
        <p:grpSpPr>
          <a:xfrm>
            <a:off x="5618479" y="1643287"/>
            <a:ext cx="2462759" cy="887115"/>
            <a:chOff x="6285705" y="1334767"/>
            <a:chExt cx="2462759" cy="887115"/>
          </a:xfrm>
        </p:grpSpPr>
        <p:sp>
          <p:nvSpPr>
            <p:cNvPr id="58" name="Rectangle 12"/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59" name="Skupina 58"/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60" name="Group 7"/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63" name="Line 8"/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4" name="Line 9"/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5" name="Line 10"/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61" name="Text Box 11"/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62" name="Text Box 13"/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19" name="Zástupný symbol pro text 3">
            <a:extLst>
              <a:ext uri="{FF2B5EF4-FFF2-40B4-BE49-F238E27FC236}">
                <a16:creationId xmlns:a16="http://schemas.microsoft.com/office/drawing/2014/main" id="{62FB7EAA-5DEF-45A1-9CE3-97191B6E9EEC}"/>
              </a:ext>
            </a:extLst>
          </p:cNvPr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C8E9960E-0CC3-443D-9F1F-32C2525F2DEF}"/>
              </a:ext>
            </a:extLst>
          </p:cNvPr>
          <p:cNvSpPr txBox="1"/>
          <p:nvPr/>
        </p:nvSpPr>
        <p:spPr>
          <a:xfrm>
            <a:off x="8368145" y="2804463"/>
            <a:ext cx="382385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>
                <a:cs typeface="Arial" pitchFamily="34" charset="0"/>
              </a:rPr>
              <a:t>V roce 2017 dosahovalo pokrytí v ČR </a:t>
            </a:r>
            <a:r>
              <a:rPr lang="cs-CZ" sz="1400" b="1" dirty="0">
                <a:cs typeface="Arial" pitchFamily="34" charset="0"/>
              </a:rPr>
              <a:t>61,3</a:t>
            </a:r>
            <a:r>
              <a:rPr lang="cs-CZ" sz="1400" b="1" dirty="0"/>
              <a:t> </a:t>
            </a:r>
            <a:r>
              <a:rPr lang="cs-CZ" sz="1400" b="1" dirty="0">
                <a:cs typeface="Arial" pitchFamily="34" charset="0"/>
              </a:rPr>
              <a:t>%</a:t>
            </a:r>
            <a:r>
              <a:rPr lang="cs-CZ" sz="1400" dirty="0">
                <a:cs typeface="Arial" pitchFamily="34" charset="0"/>
              </a:rPr>
              <a:t>  </a:t>
            </a:r>
            <a:r>
              <a:rPr lang="cs-CZ" sz="1400" dirty="0"/>
              <a:t>(krajích lze sledovat rozmezí od 55,3 % </a:t>
            </a:r>
            <a:br>
              <a:rPr lang="cs-CZ" sz="1400" dirty="0"/>
            </a:br>
            <a:r>
              <a:rPr lang="cs-CZ" sz="1400" dirty="0"/>
              <a:t>do 71,8 %).</a:t>
            </a:r>
          </a:p>
          <a:p>
            <a:endParaRPr lang="cs-CZ" sz="1400" dirty="0"/>
          </a:p>
          <a:p>
            <a:r>
              <a:rPr lang="cs-CZ" sz="1400" dirty="0"/>
              <a:t>Ve srovnání krajů dosahuje Liberecký kraj mírně nižší hodnoty pokrytí cílové populace </a:t>
            </a:r>
            <a:r>
              <a:rPr lang="cs-CZ" sz="1400" b="1" dirty="0"/>
              <a:t>(59,5 %).</a:t>
            </a:r>
          </a:p>
        </p:txBody>
      </p:sp>
    </p:spTree>
    <p:extLst>
      <p:ext uri="{BB962C8B-B14F-4D97-AF65-F5344CB8AC3E}">
        <p14:creationId xmlns:p14="http://schemas.microsoft.com/office/powerpoint/2010/main" val="6576089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84989" y="635437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318331" y="918394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Provedené screeningové mamografie v období 2016–2017, celkem 1 068 985 vyšetření</a:t>
            </a:r>
          </a:p>
          <a:p>
            <a:r>
              <a:rPr lang="cs-CZ" sz="1200" dirty="0">
                <a:cs typeface="Arial" pitchFamily="34" charset="0"/>
              </a:rPr>
              <a:t>Ženy ve věku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–69 let</a:t>
            </a:r>
            <a:endParaRPr lang="en-GB" sz="1200" dirty="0">
              <a:cs typeface="Arial" pitchFamily="34" charset="0"/>
            </a:endParaRPr>
          </a:p>
        </p:txBody>
      </p:sp>
      <p:pic>
        <p:nvPicPr>
          <p:cNvPr id="20" name="Zástupný symbol pro obrázek 28">
            <a:extLst>
              <a:ext uri="{FF2B5EF4-FFF2-40B4-BE49-F238E27FC236}">
                <a16:creationId xmlns:a16="http://schemas.microsoft.com/office/drawing/2014/main" id="{3FAB3F90-78CE-4EC1-B7E9-DAEDC0ABCE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89044" y="1433840"/>
            <a:ext cx="7240424" cy="420248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 screeningem </a:t>
            </a:r>
            <a:r>
              <a:rPr lang="en-US" dirty="0" err="1"/>
              <a:t>karcinomu</a:t>
            </a:r>
            <a:r>
              <a:rPr lang="en-US" dirty="0"/>
              <a:t> </a:t>
            </a:r>
            <a:r>
              <a:rPr lang="en-US" dirty="0" err="1"/>
              <a:t>prsu</a:t>
            </a:r>
            <a:r>
              <a:rPr lang="en-US" dirty="0"/>
              <a:t> </a:t>
            </a:r>
            <a:r>
              <a:rPr lang="cs-CZ" dirty="0"/>
              <a:t>dle okresu</a:t>
            </a:r>
            <a:endParaRPr lang="en-US" dirty="0"/>
          </a:p>
        </p:txBody>
      </p:sp>
      <p:grpSp>
        <p:nvGrpSpPr>
          <p:cNvPr id="32" name="Skupina 31">
            <a:extLst>
              <a:ext uri="{FF2B5EF4-FFF2-40B4-BE49-F238E27FC236}">
                <a16:creationId xmlns:a16="http://schemas.microsoft.com/office/drawing/2014/main" id="{5049647D-581E-44B6-88E0-A61429E6AB3A}"/>
              </a:ext>
            </a:extLst>
          </p:cNvPr>
          <p:cNvGrpSpPr/>
          <p:nvPr/>
        </p:nvGrpSpPr>
        <p:grpSpPr>
          <a:xfrm>
            <a:off x="7015041" y="4601662"/>
            <a:ext cx="1353104" cy="1411797"/>
            <a:chOff x="7816069" y="2011747"/>
            <a:chExt cx="1421819" cy="1483492"/>
          </a:xfrm>
        </p:grpSpPr>
        <p:sp>
          <p:nvSpPr>
            <p:cNvPr id="33" name="Text Box 3">
              <a:extLst>
                <a:ext uri="{FF2B5EF4-FFF2-40B4-BE49-F238E27FC236}">
                  <a16:creationId xmlns:a16="http://schemas.microsoft.com/office/drawing/2014/main" id="{C36CF90F-B5DD-45C6-96F4-E5D2940FE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Text Box 3">
              <a:extLst>
                <a:ext uri="{FF2B5EF4-FFF2-40B4-BE49-F238E27FC236}">
                  <a16:creationId xmlns:a16="http://schemas.microsoft.com/office/drawing/2014/main" id="{F217E78C-858A-462D-9232-2A14F6A05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Pokrytí </a:t>
              </a:r>
              <a:b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</a:b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v procentech</a:t>
              </a:r>
            </a:p>
          </p:txBody>
        </p:sp>
        <p:sp>
          <p:nvSpPr>
            <p:cNvPr id="35" name="Rectangle 177">
              <a:extLst>
                <a:ext uri="{FF2B5EF4-FFF2-40B4-BE49-F238E27FC236}">
                  <a16:creationId xmlns:a16="http://schemas.microsoft.com/office/drawing/2014/main" id="{14DCA986-99A4-48F3-A131-EC609E1B6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6" name="Rectangle 177">
              <a:extLst>
                <a:ext uri="{FF2B5EF4-FFF2-40B4-BE49-F238E27FC236}">
                  <a16:creationId xmlns:a16="http://schemas.microsoft.com/office/drawing/2014/main" id="{E55FF555-A709-4E60-AC38-46C4EA1D4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7" name="Rectangle 177">
              <a:extLst>
                <a:ext uri="{FF2B5EF4-FFF2-40B4-BE49-F238E27FC236}">
                  <a16:creationId xmlns:a16="http://schemas.microsoft.com/office/drawing/2014/main" id="{45A674F8-79E7-48FF-801C-D2FA0768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8" name="Rectangle 177">
              <a:extLst>
                <a:ext uri="{FF2B5EF4-FFF2-40B4-BE49-F238E27FC236}">
                  <a16:creationId xmlns:a16="http://schemas.microsoft.com/office/drawing/2014/main" id="{6CBAA03F-E5E1-476C-B455-8F8E9F3D0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02957E29-D8A6-4F6D-AD37-DDFCBEAB9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≤ 50,0 %</a:t>
              </a: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C954B17B-BFC7-4D3D-A609-697600367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50,0–60,0 %</a:t>
              </a:r>
            </a:p>
          </p:txBody>
        </p:sp>
        <p:sp>
          <p:nvSpPr>
            <p:cNvPr id="41" name="Text Box 3">
              <a:extLst>
                <a:ext uri="{FF2B5EF4-FFF2-40B4-BE49-F238E27FC236}">
                  <a16:creationId xmlns:a16="http://schemas.microsoft.com/office/drawing/2014/main" id="{AC322166-9543-4BE3-9019-884E87F87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60,0–70,0 %</a:t>
              </a:r>
            </a:p>
          </p:txBody>
        </p:sp>
        <p:sp>
          <p:nvSpPr>
            <p:cNvPr id="42" name="Text Box 3">
              <a:extLst>
                <a:ext uri="{FF2B5EF4-FFF2-40B4-BE49-F238E27FC236}">
                  <a16:creationId xmlns:a16="http://schemas.microsoft.com/office/drawing/2014/main" id="{6432E1A7-B011-414D-AF73-2BE259328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&gt; 70,0 %</a:t>
              </a:r>
            </a:p>
          </p:txBody>
        </p:sp>
      </p:grp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3DBB7517-2F75-48F9-AD34-26687E9C4982}"/>
              </a:ext>
            </a:extLst>
          </p:cNvPr>
          <p:cNvSpPr txBox="1"/>
          <p:nvPr/>
        </p:nvSpPr>
        <p:spPr>
          <a:xfrm>
            <a:off x="8368145" y="2671113"/>
            <a:ext cx="3823855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61,3 %</a:t>
            </a:r>
            <a:r>
              <a:rPr lang="cs-CZ" sz="1400" dirty="0"/>
              <a:t> v roce 2017 (rozsah mezi okresy 48,0–78,9 %). 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cs-CZ" sz="1400" dirty="0"/>
              <a:t>S výjimkou okresu Česká Lípa je v okresech Libereckého kraje míra pokrytí nižší než celorepublikový průměr.</a:t>
            </a:r>
          </a:p>
        </p:txBody>
      </p:sp>
      <p:sp>
        <p:nvSpPr>
          <p:cNvPr id="22" name="Freeform 176">
            <a:extLst>
              <a:ext uri="{FF2B5EF4-FFF2-40B4-BE49-F238E27FC236}">
                <a16:creationId xmlns:a16="http://schemas.microsoft.com/office/drawing/2014/main" id="{87245F75-FD6D-4111-B72F-1F04B15AAB69}"/>
              </a:ext>
            </a:extLst>
          </p:cNvPr>
          <p:cNvSpPr>
            <a:spLocks/>
          </p:cNvSpPr>
          <p:nvPr/>
        </p:nvSpPr>
        <p:spPr bwMode="auto">
          <a:xfrm rot="21101206">
            <a:off x="2537199" y="1722239"/>
            <a:ext cx="1244857" cy="914485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5268277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7808331" y="2676028"/>
            <a:ext cx="3823855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žen od 45 let je </a:t>
            </a:r>
            <a:r>
              <a:rPr lang="cs-CZ" sz="1400" b="1" dirty="0"/>
              <a:t>52,2 %</a:t>
            </a:r>
            <a:r>
              <a:rPr lang="cs-CZ" sz="1400" dirty="0"/>
              <a:t>. Nejvyšší pokrytí screeningovou mamografií lze sledovat ve věkové skupině 45–69 let. Starší věkové kategorie dosahují ve srovnání s mladšími významně nižších hodnot. </a:t>
            </a:r>
          </a:p>
          <a:p>
            <a:endParaRPr lang="cs-CZ" sz="1400" dirty="0"/>
          </a:p>
          <a:p>
            <a:r>
              <a:rPr lang="cs-CZ" sz="1400" dirty="0"/>
              <a:t>V Libereckém kraji lze pozorovat podobný trend jako na celonárodní úrovni. Celkové pokrytí žen starších 45 let je nižší </a:t>
            </a:r>
            <a:r>
              <a:rPr lang="cs-CZ" sz="1400" b="1" dirty="0"/>
              <a:t>(50,7 %)</a:t>
            </a:r>
            <a:r>
              <a:rPr lang="cs-CZ" sz="1400" dirty="0"/>
              <a:t>. 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88656" y="652894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6998854" y="5372858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72591" y="934326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screeningové mamografie v letech 2016–2017, celkem 1 338 434 vyšetření </a:t>
            </a:r>
          </a:p>
          <a:p>
            <a:r>
              <a:rPr lang="cs-CZ" sz="1200" dirty="0"/>
              <a:t>Ženy ve věku od 45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</a:t>
            </a:r>
            <a:r>
              <a:rPr lang="cs-CZ" dirty="0"/>
              <a:t> </a:t>
            </a:r>
            <a:r>
              <a:rPr lang="en-US" dirty="0"/>
              <a:t>screeningem </a:t>
            </a:r>
            <a:r>
              <a:rPr lang="cs-CZ" dirty="0"/>
              <a:t>karcinomu prsu dle věku</a:t>
            </a:r>
            <a:endParaRPr lang="en-US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1691275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24212" y="3404730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graphicFrame>
        <p:nvGraphicFramePr>
          <p:cNvPr id="23" name="Object 3">
            <a:extLst>
              <a:ext uri="{FF2B5EF4-FFF2-40B4-BE49-F238E27FC236}">
                <a16:creationId xmlns:a16="http://schemas.microsoft.com/office/drawing/2014/main" id="{AB6F3A1C-9F2F-4F40-825A-57E19D32789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652" y="1858890"/>
          <a:ext cx="6843519" cy="1987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Object 3">
            <a:extLst>
              <a:ext uri="{FF2B5EF4-FFF2-40B4-BE49-F238E27FC236}">
                <a16:creationId xmlns:a16="http://schemas.microsoft.com/office/drawing/2014/main" id="{A782C22A-1C94-47D3-B55F-2500CECFEEE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3455" y="3627169"/>
          <a:ext cx="7218977" cy="20928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Text Box 14">
            <a:extLst>
              <a:ext uri="{FF2B5EF4-FFF2-40B4-BE49-F238E27FC236}">
                <a16:creationId xmlns:a16="http://schemas.microsoft.com/office/drawing/2014/main" id="{4EE35F78-6D45-450F-9E10-DDD6DF2535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98" y="3644377"/>
            <a:ext cx="8003689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300" b="1" dirty="0">
                <a:cs typeface="Arial" panose="020B0604020202020204" pitchFamily="34" charset="0"/>
              </a:rPr>
              <a:t>Liberecký kraj</a:t>
            </a:r>
          </a:p>
        </p:txBody>
      </p:sp>
    </p:spTree>
    <p:extLst>
      <p:ext uri="{BB962C8B-B14F-4D97-AF65-F5344CB8AC3E}">
        <p14:creationId xmlns:p14="http://schemas.microsoft.com/office/powerpoint/2010/main" val="19318615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AE101A64-4C13-4EB2-BB66-96AC97FF0CB2}"/>
              </a:ext>
            </a:extLst>
          </p:cNvPr>
          <p:cNvSpPr/>
          <p:nvPr/>
        </p:nvSpPr>
        <p:spPr>
          <a:xfrm>
            <a:off x="1928197" y="2356441"/>
            <a:ext cx="402618" cy="1881716"/>
          </a:xfrm>
          <a:prstGeom prst="rect">
            <a:avLst/>
          </a:prstGeom>
          <a:solidFill>
            <a:srgbClr val="DADADA"/>
          </a:solidFill>
          <a:ln>
            <a:solidFill>
              <a:srgbClr val="DADA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801351E6-76E0-4781-96DD-7CAB616B9F1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3577150"/>
              </p:ext>
            </p:extLst>
          </p:nvPr>
        </p:nvGraphicFramePr>
        <p:xfrm>
          <a:off x="407745" y="1534755"/>
          <a:ext cx="7122536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186746" y="2680883"/>
            <a:ext cx="38238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22,3 %, 13,8 %, 8,6 % a 5,0 %.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Liberecký kraj dosahuje ve srovnání s ostatními kraji </a:t>
            </a:r>
            <a:r>
              <a:rPr lang="cs-CZ" sz="1400" dirty="0" smtClean="0"/>
              <a:t>mírně vyšších </a:t>
            </a:r>
            <a:r>
              <a:rPr lang="cs-CZ" sz="1400" dirty="0"/>
              <a:t>hodnot míry účasti a to po první, druhé, třetí a čtvrté pozvánce </a:t>
            </a:r>
            <a:r>
              <a:rPr lang="cs-CZ" sz="1400" b="1" dirty="0"/>
              <a:t>23,5 %</a:t>
            </a:r>
            <a:r>
              <a:rPr lang="cs-CZ" sz="1400" dirty="0"/>
              <a:t>,</a:t>
            </a:r>
            <a:r>
              <a:rPr lang="cs-CZ" sz="1400" b="1" dirty="0"/>
              <a:t> 15,1 %, 8,9 %</a:t>
            </a:r>
            <a:r>
              <a:rPr lang="cs-CZ" sz="1400" dirty="0"/>
              <a:t> </a:t>
            </a:r>
            <a:r>
              <a:rPr lang="cs-CZ" sz="1400" b="1" dirty="0"/>
              <a:t>a 5,2 %</a:t>
            </a:r>
            <a:r>
              <a:rPr lang="cs-CZ" sz="1400" dirty="0"/>
              <a:t>.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Ženy ve věku 45–70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na vyšetření 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619076" y="3119491"/>
            <a:ext cx="2053642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15" name="Zástupný symbol pro text 3">
            <a:extLst>
              <a:ext uri="{FF2B5EF4-FFF2-40B4-BE49-F238E27FC236}">
                <a16:creationId xmlns:a16="http://schemas.microsoft.com/office/drawing/2014/main" id="{F297B059-C2D9-46A1-8643-E8DBBA18795E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</p:spTree>
    <p:extLst>
      <p:ext uri="{BB962C8B-B14F-4D97-AF65-F5344CB8AC3E}">
        <p14:creationId xmlns:p14="http://schemas.microsoft.com/office/powerpoint/2010/main" val="41582279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61957" y="837045"/>
            <a:ext cx="111040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identifikováno: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J07AL52, nebo výkon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nebo výkon 02110 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72591" y="160257"/>
            <a:ext cx="10179001" cy="631595"/>
          </a:xfrm>
        </p:spPr>
        <p:txBody>
          <a:bodyPr>
            <a:normAutofit fontScale="90000"/>
          </a:bodyPr>
          <a:lstStyle/>
          <a:p>
            <a:r>
              <a:rPr lang="en-US" sz="2700" dirty="0" err="1">
                <a:solidFill>
                  <a:srgbClr val="C00000"/>
                </a:solidFill>
              </a:rPr>
              <a:t>Podíl</a:t>
            </a:r>
            <a:r>
              <a:rPr lang="cs-CZ" sz="2700" dirty="0">
                <a:solidFill>
                  <a:srgbClr val="C00000"/>
                </a:solidFill>
              </a:rPr>
              <a:t> dětí narozených v daném roce a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očkovaných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alespoň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jednou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dávkou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očkovací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látky</a:t>
            </a:r>
            <a:r>
              <a:rPr lang="cs-CZ" sz="2700" dirty="0">
                <a:solidFill>
                  <a:srgbClr val="C00000"/>
                </a:solidFill>
              </a:rPr>
              <a:t> proti pneumokokové infekci do 7 měsíců od narození </a:t>
            </a:r>
            <a:endParaRPr lang="en-US" sz="2700" dirty="0">
              <a:solidFill>
                <a:srgbClr val="C00000"/>
              </a:solidFill>
            </a:endParaRPr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B4004D5B-3099-42BB-831C-7E79ADDBEE61}"/>
              </a:ext>
            </a:extLst>
          </p:cNvPr>
          <p:cNvSpPr txBox="1"/>
          <p:nvPr/>
        </p:nvSpPr>
        <p:spPr>
          <a:xfrm>
            <a:off x="841248" y="1382539"/>
            <a:ext cx="48179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>
                <a:solidFill>
                  <a:schemeClr val="accent6">
                    <a:lumMod val="10000"/>
                  </a:schemeClr>
                </a:solidFill>
              </a:rPr>
              <a:t>Česká republika </a:t>
            </a:r>
            <a:endParaRPr lang="en-US" sz="16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4" name="TextBox 2">
            <a:extLst>
              <a:ext uri="{FF2B5EF4-FFF2-40B4-BE49-F238E27FC236}">
                <a16:creationId xmlns:a16="http://schemas.microsoft.com/office/drawing/2014/main" id="{6A4EC4EF-C82D-494F-8428-B712C9F8DE5D}"/>
              </a:ext>
            </a:extLst>
          </p:cNvPr>
          <p:cNvSpPr txBox="1"/>
          <p:nvPr/>
        </p:nvSpPr>
        <p:spPr>
          <a:xfrm>
            <a:off x="6784847" y="1357875"/>
            <a:ext cx="512361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>
                <a:solidFill>
                  <a:schemeClr val="accent6">
                    <a:lumMod val="10000"/>
                  </a:schemeClr>
                </a:solidFill>
              </a:rPr>
              <a:t>Liberecký kraj </a:t>
            </a:r>
            <a:endParaRPr lang="en-US" sz="16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5" name="Obdélník 2">
            <a:extLst>
              <a:ext uri="{FF2B5EF4-FFF2-40B4-BE49-F238E27FC236}">
                <a16:creationId xmlns:a16="http://schemas.microsoft.com/office/drawing/2014/main" id="{81F3D009-3404-4462-AC72-2735AAEBE9DA}"/>
              </a:ext>
            </a:extLst>
          </p:cNvPr>
          <p:cNvSpPr/>
          <p:nvPr/>
        </p:nvSpPr>
        <p:spPr>
          <a:xfrm>
            <a:off x="1516113" y="6184937"/>
            <a:ext cx="1039235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Rok 2018 je domodelován, vzhledem k dostupnosti dat; hlášení za r. 2019 nejsou uzavřena, tj. děti narozené na konci roku 2018 nelze sledovat po celých 7 měsíců.</a:t>
            </a:r>
          </a:p>
        </p:txBody>
      </p:sp>
      <p:graphicFrame>
        <p:nvGraphicFramePr>
          <p:cNvPr id="12" name="Chart 4">
            <a:extLst>
              <a:ext uri="{FF2B5EF4-FFF2-40B4-BE49-F238E27FC236}">
                <a16:creationId xmlns:a16="http://schemas.microsoft.com/office/drawing/2014/main" id="{8EEFC92E-1ADD-4DBB-B18C-BF0C08B11E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9848082"/>
              </p:ext>
            </p:extLst>
          </p:nvPr>
        </p:nvGraphicFramePr>
        <p:xfrm>
          <a:off x="169626" y="2218377"/>
          <a:ext cx="4614123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3">
            <a:extLst>
              <a:ext uri="{FF2B5EF4-FFF2-40B4-BE49-F238E27FC236}">
                <a16:creationId xmlns:a16="http://schemas.microsoft.com/office/drawing/2014/main" id="{BF92A377-BFCC-48B3-9070-967B3B1F96BD}"/>
              </a:ext>
            </a:extLst>
          </p:cNvPr>
          <p:cNvSpPr txBox="1"/>
          <p:nvPr/>
        </p:nvSpPr>
        <p:spPr>
          <a:xfrm rot="16200000">
            <a:off x="-802975" y="3934513"/>
            <a:ext cx="2507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Rok narození</a:t>
            </a:r>
            <a:endParaRPr lang="en-US" sz="1200" b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12A20CF0-6FD9-4F46-9F4D-A3DE65EDDC99}"/>
              </a:ext>
            </a:extLst>
          </p:cNvPr>
          <p:cNvSpPr/>
          <p:nvPr/>
        </p:nvSpPr>
        <p:spPr>
          <a:xfrm>
            <a:off x="771274" y="1612845"/>
            <a:ext cx="32336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endParaRPr lang="cs-CZ" sz="1200" b="1" i="1" dirty="0">
              <a:solidFill>
                <a:schemeClr val="bg2">
                  <a:lumMod val="10000"/>
                </a:schemeClr>
              </a:solidFill>
            </a:endParaRP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ze </a:t>
            </a: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všech narozených daného roku</a:t>
            </a:r>
            <a:endParaRPr lang="cs-CZ" sz="1200" i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3ADBAB22-90B4-4FF1-9334-4E8928D8047F}"/>
              </a:ext>
            </a:extLst>
          </p:cNvPr>
          <p:cNvSpPr/>
          <p:nvPr/>
        </p:nvSpPr>
        <p:spPr>
          <a:xfrm>
            <a:off x="450799" y="5670941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  <p:graphicFrame>
        <p:nvGraphicFramePr>
          <p:cNvPr id="16" name="Tabulka 6">
            <a:extLst>
              <a:ext uri="{FF2B5EF4-FFF2-40B4-BE49-F238E27FC236}">
                <a16:creationId xmlns:a16="http://schemas.microsoft.com/office/drawing/2014/main" id="{EDD2642C-3C23-4F81-9532-2615E61D93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5255307"/>
              </p:ext>
            </p:extLst>
          </p:nvPr>
        </p:nvGraphicFramePr>
        <p:xfrm>
          <a:off x="4919472" y="2565478"/>
          <a:ext cx="597600" cy="35566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600">
                  <a:extLst>
                    <a:ext uri="{9D8B030D-6E8A-4147-A177-3AD203B41FA5}">
                      <a16:colId xmlns:a16="http://schemas.microsoft.com/office/drawing/2014/main" val="1509451729"/>
                    </a:ext>
                  </a:extLst>
                </a:gridCol>
              </a:tblGrid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97,0 %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5570245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98,2 %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274109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98,0 %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6495503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97,8 %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6471946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97,2 %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101873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97,1 %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8834386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96,7 %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15663242"/>
                  </a:ext>
                </a:extLst>
              </a:tr>
            </a:tbl>
          </a:graphicData>
        </a:graphic>
      </p:graphicFrame>
      <p:sp>
        <p:nvSpPr>
          <p:cNvPr id="17" name="Rectangle 4">
            <a:extLst>
              <a:ext uri="{FF2B5EF4-FFF2-40B4-BE49-F238E27FC236}">
                <a16:creationId xmlns:a16="http://schemas.microsoft.com/office/drawing/2014/main" id="{7342FE54-7FBA-47D1-AE42-B7CE5CD245B9}"/>
              </a:ext>
            </a:extLst>
          </p:cNvPr>
          <p:cNvSpPr/>
          <p:nvPr/>
        </p:nvSpPr>
        <p:spPr>
          <a:xfrm>
            <a:off x="4360574" y="1710545"/>
            <a:ext cx="17074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ze </a:t>
            </a: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všech očkovaných </a:t>
            </a: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pojištěnců.</a:t>
            </a:r>
            <a:endParaRPr lang="en-US" sz="1200" b="1" i="1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19" name="Chart 4">
            <a:extLst>
              <a:ext uri="{FF2B5EF4-FFF2-40B4-BE49-F238E27FC236}">
                <a16:creationId xmlns:a16="http://schemas.microsoft.com/office/drawing/2014/main" id="{AF1131DC-B38D-44E0-9AE4-1252A4F3E8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40761"/>
              </p:ext>
            </p:extLst>
          </p:nvPr>
        </p:nvGraphicFramePr>
        <p:xfrm>
          <a:off x="6169113" y="2216229"/>
          <a:ext cx="4614123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Obdélník 20">
            <a:extLst>
              <a:ext uri="{FF2B5EF4-FFF2-40B4-BE49-F238E27FC236}">
                <a16:creationId xmlns:a16="http://schemas.microsoft.com/office/drawing/2014/main" id="{A27922FF-9EBF-4DCE-AE77-03626087E2CD}"/>
              </a:ext>
            </a:extLst>
          </p:cNvPr>
          <p:cNvSpPr/>
          <p:nvPr/>
        </p:nvSpPr>
        <p:spPr>
          <a:xfrm>
            <a:off x="6770761" y="1610697"/>
            <a:ext cx="32336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endParaRPr lang="cs-CZ" sz="1200" b="1" i="1" dirty="0">
              <a:solidFill>
                <a:schemeClr val="bg2">
                  <a:lumMod val="10000"/>
                </a:schemeClr>
              </a:solidFill>
            </a:endParaRP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ze </a:t>
            </a: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všech narozených daného roku</a:t>
            </a:r>
            <a:endParaRPr lang="cs-CZ" sz="1200" i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2" name="Rectangle 4">
            <a:extLst>
              <a:ext uri="{FF2B5EF4-FFF2-40B4-BE49-F238E27FC236}">
                <a16:creationId xmlns:a16="http://schemas.microsoft.com/office/drawing/2014/main" id="{6CCC9EB6-4735-43F9-9358-9166F8866D83}"/>
              </a:ext>
            </a:extLst>
          </p:cNvPr>
          <p:cNvSpPr/>
          <p:nvPr/>
        </p:nvSpPr>
        <p:spPr>
          <a:xfrm>
            <a:off x="10433213" y="1708397"/>
            <a:ext cx="164601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ze </a:t>
            </a: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všech očkovaných </a:t>
            </a:r>
            <a:r>
              <a:rPr lang="cs-CZ" sz="1200" b="1" i="1" dirty="0" smtClean="0">
                <a:solidFill>
                  <a:schemeClr val="bg2">
                    <a:lumMod val="10000"/>
                  </a:schemeClr>
                </a:solidFill>
              </a:rPr>
              <a:t>pojištěnců</a:t>
            </a:r>
            <a:endParaRPr lang="en-US" sz="1200" b="1" i="1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27" name="Tabulka 6">
            <a:extLst>
              <a:ext uri="{FF2B5EF4-FFF2-40B4-BE49-F238E27FC236}">
                <a16:creationId xmlns:a16="http://schemas.microsoft.com/office/drawing/2014/main" id="{87001E4F-5DF5-4C30-8F5B-4807178E06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399712"/>
              </p:ext>
            </p:extLst>
          </p:nvPr>
        </p:nvGraphicFramePr>
        <p:xfrm>
          <a:off x="11010399" y="2563330"/>
          <a:ext cx="597600" cy="35566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600">
                  <a:extLst>
                    <a:ext uri="{9D8B030D-6E8A-4147-A177-3AD203B41FA5}">
                      <a16:colId xmlns:a16="http://schemas.microsoft.com/office/drawing/2014/main" val="1509451729"/>
                    </a:ext>
                  </a:extLst>
                </a:gridCol>
              </a:tblGrid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5570245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274109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6495503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6471946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97,4%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101873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97,0%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8834386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15663242"/>
                  </a:ext>
                </a:extLst>
              </a:tr>
            </a:tbl>
          </a:graphicData>
        </a:graphic>
      </p:graphicFrame>
      <p:sp>
        <p:nvSpPr>
          <p:cNvPr id="18" name="Rectangle 4">
            <a:extLst>
              <a:ext uri="{FF2B5EF4-FFF2-40B4-BE49-F238E27FC236}">
                <a16:creationId xmlns:a16="http://schemas.microsoft.com/office/drawing/2014/main" id="{3ADBAB22-90B4-4FF1-9334-4E8928D8047F}"/>
              </a:ext>
            </a:extLst>
          </p:cNvPr>
          <p:cNvSpPr/>
          <p:nvPr/>
        </p:nvSpPr>
        <p:spPr>
          <a:xfrm>
            <a:off x="6427927" y="5691881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4979721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Zástupný symbol pro obrázek 1">
            <a:extLst>
              <a:ext uri="{FF2B5EF4-FFF2-40B4-BE49-F238E27FC236}">
                <a16:creationId xmlns:a16="http://schemas.microsoft.com/office/drawing/2014/main" id="{42FD67CC-4F4C-47F0-9C38-AC561FB3961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104076" y="923635"/>
            <a:ext cx="4935050" cy="2864400"/>
          </a:xfrm>
          <a:prstGeom prst="rect">
            <a:avLst/>
          </a:prstGeom>
        </p:spPr>
      </p:pic>
      <p:graphicFrame>
        <p:nvGraphicFramePr>
          <p:cNvPr id="11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06838857"/>
              </p:ext>
            </p:extLst>
          </p:nvPr>
        </p:nvGraphicFramePr>
        <p:xfrm>
          <a:off x="11784" y="3653255"/>
          <a:ext cx="6714432" cy="27268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25628" y="3662672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pozorovaný podíl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4816082" y="510285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333986" y="4569600"/>
            <a:ext cx="1522754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Podíl žen</a:t>
            </a:r>
          </a:p>
        </p:txBody>
      </p:sp>
      <p:sp>
        <p:nvSpPr>
          <p:cNvPr id="37" name="TextBox 6"/>
          <p:cNvSpPr txBox="1"/>
          <p:nvPr/>
        </p:nvSpPr>
        <p:spPr>
          <a:xfrm>
            <a:off x="113249" y="634481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3249" y="169650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Podíl</a:t>
            </a:r>
            <a:r>
              <a:rPr lang="en-US" sz="2800" dirty="0"/>
              <a:t> </a:t>
            </a:r>
            <a:r>
              <a:rPr lang="en-US" sz="2800" dirty="0" err="1"/>
              <a:t>žen</a:t>
            </a:r>
            <a:r>
              <a:rPr lang="en-US" sz="2800" dirty="0"/>
              <a:t> </a:t>
            </a:r>
            <a:r>
              <a:rPr lang="en-US" sz="2800" dirty="0" err="1"/>
              <a:t>vyšetřených</a:t>
            </a:r>
            <a:r>
              <a:rPr lang="en-US" sz="2800" dirty="0"/>
              <a:t> </a:t>
            </a:r>
            <a:r>
              <a:rPr lang="cs-CZ" sz="2800" dirty="0"/>
              <a:t>diagnostickou </a:t>
            </a:r>
            <a:r>
              <a:rPr lang="cs-CZ" sz="2800" dirty="0" smtClean="0"/>
              <a:t>mamografií („šedý“ </a:t>
            </a:r>
            <a:r>
              <a:rPr lang="cs-CZ" sz="2800" dirty="0" err="1" smtClean="0"/>
              <a:t>screening</a:t>
            </a:r>
            <a:r>
              <a:rPr lang="cs-CZ" sz="2800" dirty="0" smtClean="0"/>
              <a:t>)</a:t>
            </a:r>
            <a:endParaRPr lang="en-US" sz="2800" dirty="0"/>
          </a:p>
        </p:txBody>
      </p:sp>
      <p:grpSp>
        <p:nvGrpSpPr>
          <p:cNvPr id="39" name="Skupina 38">
            <a:extLst>
              <a:ext uri="{FF2B5EF4-FFF2-40B4-BE49-F238E27FC236}">
                <a16:creationId xmlns:a16="http://schemas.microsoft.com/office/drawing/2014/main" id="{F21F6D48-D9BC-4FCF-AFA2-B925DFEC3250}"/>
              </a:ext>
            </a:extLst>
          </p:cNvPr>
          <p:cNvGrpSpPr/>
          <p:nvPr/>
        </p:nvGrpSpPr>
        <p:grpSpPr>
          <a:xfrm>
            <a:off x="5371049" y="1307529"/>
            <a:ext cx="1468597" cy="1640942"/>
            <a:chOff x="7631870" y="4051118"/>
            <a:chExt cx="1442773" cy="1680434"/>
          </a:xfrm>
        </p:grpSpPr>
        <p:sp>
          <p:nvSpPr>
            <p:cNvPr id="41" name="Text Box 3">
              <a:extLst>
                <a:ext uri="{FF2B5EF4-FFF2-40B4-BE49-F238E27FC236}">
                  <a16:creationId xmlns:a16="http://schemas.microsoft.com/office/drawing/2014/main" id="{C1CFEE7D-088B-45A8-98EB-45792C599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2823" y="4058610"/>
              <a:ext cx="1181735" cy="167294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42" name="Text Box 3">
              <a:extLst>
                <a:ext uri="{FF2B5EF4-FFF2-40B4-BE49-F238E27FC236}">
                  <a16:creationId xmlns:a16="http://schemas.microsoft.com/office/drawing/2014/main" id="{A6FFA89F-DEE4-4CA2-B6FB-21B54A37E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31870" y="4051118"/>
              <a:ext cx="1230778" cy="570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Odhad podílu vyšetřených žen v procentech</a:t>
              </a:r>
            </a:p>
          </p:txBody>
        </p:sp>
        <p:sp>
          <p:nvSpPr>
            <p:cNvPr id="43" name="Rectangle 177">
              <a:extLst>
                <a:ext uri="{FF2B5EF4-FFF2-40B4-BE49-F238E27FC236}">
                  <a16:creationId xmlns:a16="http://schemas.microsoft.com/office/drawing/2014/main" id="{A04F06CE-07F8-4462-89E2-6F0ADC56D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4708330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06DB7078-0671-4447-B517-7913697E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4949630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5" name="Rectangle 177">
              <a:extLst>
                <a:ext uri="{FF2B5EF4-FFF2-40B4-BE49-F238E27FC236}">
                  <a16:creationId xmlns:a16="http://schemas.microsoft.com/office/drawing/2014/main" id="{D2C7120F-8EC4-444C-B55B-4A30F631E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5190930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6" name="Rectangle 177">
              <a:extLst>
                <a:ext uri="{FF2B5EF4-FFF2-40B4-BE49-F238E27FC236}">
                  <a16:creationId xmlns:a16="http://schemas.microsoft.com/office/drawing/2014/main" id="{AA6BC843-7DFD-4EE3-996A-8AFDA7F18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5432232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7" name="Text Box 3">
              <a:extLst>
                <a:ext uri="{FF2B5EF4-FFF2-40B4-BE49-F238E27FC236}">
                  <a16:creationId xmlns:a16="http://schemas.microsoft.com/office/drawing/2014/main" id="{50789BC9-2000-49A6-AB49-AD266FD4A0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4659830"/>
              <a:ext cx="1152138" cy="283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dirty="0">
                  <a:solidFill>
                    <a:srgbClr val="292929"/>
                  </a:solidFill>
                </a:rPr>
                <a:t>≤</a:t>
              </a:r>
              <a:r>
                <a:rPr lang="cs-CZ" sz="1200" dirty="0">
                  <a:solidFill>
                    <a:srgbClr val="292929"/>
                  </a:solidFill>
                  <a:latin typeface="+mj-lt"/>
                </a:rPr>
                <a:t> 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3,0</a:t>
              </a:r>
              <a:r>
                <a:rPr lang="cs-CZ" sz="1200" dirty="0">
                  <a:solidFill>
                    <a:srgbClr val="292929"/>
                  </a:solidFill>
                  <a:latin typeface="+mj-lt"/>
                </a:rPr>
                <a:t> %</a:t>
              </a:r>
            </a:p>
          </p:txBody>
        </p:sp>
        <p:sp>
          <p:nvSpPr>
            <p:cNvPr id="48" name="Text Box 3">
              <a:extLst>
                <a:ext uri="{FF2B5EF4-FFF2-40B4-BE49-F238E27FC236}">
                  <a16:creationId xmlns:a16="http://schemas.microsoft.com/office/drawing/2014/main" id="{3E7E5717-AE35-4D41-9E58-D495411093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4903695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3,0–4,0 %</a:t>
              </a:r>
            </a:p>
          </p:txBody>
        </p:sp>
        <p:sp>
          <p:nvSpPr>
            <p:cNvPr id="49" name="Text Box 3">
              <a:extLst>
                <a:ext uri="{FF2B5EF4-FFF2-40B4-BE49-F238E27FC236}">
                  <a16:creationId xmlns:a16="http://schemas.microsoft.com/office/drawing/2014/main" id="{E1E50C8D-578C-4D92-A387-7193FD36C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5147560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4,0–5,0 %</a:t>
              </a:r>
            </a:p>
          </p:txBody>
        </p:sp>
        <p:sp>
          <p:nvSpPr>
            <p:cNvPr id="50" name="Text Box 3">
              <a:extLst>
                <a:ext uri="{FF2B5EF4-FFF2-40B4-BE49-F238E27FC236}">
                  <a16:creationId xmlns:a16="http://schemas.microsoft.com/office/drawing/2014/main" id="{A9C18770-D76E-401F-8E10-7A8A0D227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5391425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5,0 %</a:t>
              </a:r>
            </a:p>
          </p:txBody>
        </p:sp>
      </p:grp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B5D69202-15E2-40C3-937B-E4D22FE1F044}"/>
              </a:ext>
            </a:extLst>
          </p:cNvPr>
          <p:cNvSpPr txBox="1"/>
          <p:nvPr/>
        </p:nvSpPr>
        <p:spPr>
          <a:xfrm>
            <a:off x="8001959" y="1585970"/>
            <a:ext cx="3823855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V posledních letech se s postupným zaváděním populačního screeningu snižuje podíl žen vyšetřených diagnostickou mamografií. Přesto </a:t>
            </a:r>
            <a:r>
              <a:rPr lang="cs-CZ" sz="1400" b="1" dirty="0"/>
              <a:t>lze stále identifikovat oblasti s vyšším podílem těchto provedených vyšetření, které pravděpodobně provádí do jisté míry neorganizovaný screening </a:t>
            </a:r>
            <a:r>
              <a:rPr lang="cs-CZ" sz="1400" dirty="0"/>
              <a:t>a nejsou tedy důkladně monitorovány z hlediska jejich kvality.</a:t>
            </a:r>
          </a:p>
          <a:p>
            <a:endParaRPr lang="cs-CZ" sz="1400" dirty="0"/>
          </a:p>
          <a:p>
            <a:r>
              <a:rPr lang="cs-CZ" sz="1400" dirty="0"/>
              <a:t>Celkový podíl žen vyšetřených diagnostickou mamografií v ČR dosahoval </a:t>
            </a:r>
            <a:r>
              <a:rPr lang="cs-CZ" sz="1400" b="1" dirty="0"/>
              <a:t>2,9 %</a:t>
            </a:r>
            <a:r>
              <a:rPr lang="cs-CZ" sz="1400" dirty="0"/>
              <a:t> v roce 2017. V krajích byl podíl v rozmezí od 1,7 % do 4,1 %.</a:t>
            </a:r>
          </a:p>
          <a:p>
            <a:r>
              <a:rPr lang="cs-CZ" sz="1400" dirty="0"/>
              <a:t> </a:t>
            </a:r>
          </a:p>
          <a:p>
            <a:r>
              <a:rPr lang="cs-CZ" sz="1400" dirty="0"/>
              <a:t>Podíl žen vyšetřených diagnostickou mamografií v Libereckém kraji je průměrný </a:t>
            </a:r>
            <a:r>
              <a:rPr lang="cs-CZ" sz="1400" b="1" dirty="0"/>
              <a:t>(2,9 %).</a:t>
            </a:r>
          </a:p>
        </p:txBody>
      </p:sp>
      <p:sp>
        <p:nvSpPr>
          <p:cNvPr id="35" name="Freeform 176">
            <a:extLst>
              <a:ext uri="{FF2B5EF4-FFF2-40B4-BE49-F238E27FC236}">
                <a16:creationId xmlns:a16="http://schemas.microsoft.com/office/drawing/2014/main" id="{A8D232F1-2FB1-4997-A895-7961650E21CA}"/>
              </a:ext>
            </a:extLst>
          </p:cNvPr>
          <p:cNvSpPr>
            <a:spLocks/>
          </p:cNvSpPr>
          <p:nvPr/>
        </p:nvSpPr>
        <p:spPr bwMode="auto">
          <a:xfrm rot="21101206">
            <a:off x="1744762" y="1115835"/>
            <a:ext cx="851371" cy="632501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355232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Object 3">
            <a:extLst>
              <a:ext uri="{FF2B5EF4-FFF2-40B4-BE49-F238E27FC236}">
                <a16:creationId xmlns:a16="http://schemas.microsoft.com/office/drawing/2014/main" id="{08FCA989-F6D4-4B13-A9AE-07504B0A5C6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91649118"/>
              </p:ext>
            </p:extLst>
          </p:nvPr>
        </p:nvGraphicFramePr>
        <p:xfrm>
          <a:off x="272591" y="2392645"/>
          <a:ext cx="7299784" cy="38557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6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5096531" y="1363386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pozorovaný podíl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257786" y="3237593"/>
            <a:ext cx="1522754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Podíl žen</a:t>
            </a:r>
          </a:p>
        </p:txBody>
      </p:sp>
      <p:sp>
        <p:nvSpPr>
          <p:cNvPr id="37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Podíl</a:t>
            </a:r>
            <a:r>
              <a:rPr lang="en-US" sz="2900" dirty="0"/>
              <a:t> </a:t>
            </a:r>
            <a:r>
              <a:rPr lang="en-US" sz="2900" dirty="0" err="1"/>
              <a:t>žen</a:t>
            </a:r>
            <a:r>
              <a:rPr lang="en-US" sz="2900" dirty="0"/>
              <a:t> </a:t>
            </a:r>
            <a:r>
              <a:rPr lang="cs-CZ" sz="2900" dirty="0"/>
              <a:t>s doplňujícím ultrazvukovým vyšetřením dle kraje</a:t>
            </a:r>
            <a:endParaRPr lang="en-US" sz="2900" dirty="0"/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4D344B12-3096-44AC-BDC6-81EA2AF684CA}"/>
              </a:ext>
            </a:extLst>
          </p:cNvPr>
          <p:cNvSpPr txBox="1"/>
          <p:nvPr/>
        </p:nvSpPr>
        <p:spPr>
          <a:xfrm>
            <a:off x="8003688" y="1285320"/>
            <a:ext cx="3823855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Ukazatel stanovuje podíl žen, které po screeningové mamografii podstoupily doplňující ultrazvukové vyšetření. Podíl takto vyšetřených žen dosahoval v ČR v roce 2017 </a:t>
            </a:r>
            <a:r>
              <a:rPr lang="cs-CZ" sz="1400" b="1" dirty="0"/>
              <a:t>8,3 %. </a:t>
            </a:r>
            <a:r>
              <a:rPr lang="cs-CZ" sz="1400" dirty="0"/>
              <a:t>V krajích byl podíl v rozmezí od 6,1 % do 12,5 %.</a:t>
            </a:r>
          </a:p>
          <a:p>
            <a:r>
              <a:rPr lang="cs-CZ" sz="1400" dirty="0"/>
              <a:t> </a:t>
            </a:r>
          </a:p>
          <a:p>
            <a:r>
              <a:rPr lang="cs-CZ" sz="1400" dirty="0"/>
              <a:t>Liberecký kraj je krajem s mírně vyšším podílem žen s doplňujícím ultrazvukovým </a:t>
            </a:r>
            <a:r>
              <a:rPr lang="cs-CZ" sz="1400" dirty="0" smtClean="0"/>
              <a:t>vyšetřením</a:t>
            </a:r>
            <a:r>
              <a:rPr lang="cs-CZ" sz="1400" dirty="0"/>
              <a:t> </a:t>
            </a:r>
            <a:r>
              <a:rPr lang="cs-CZ" sz="1400" b="1" dirty="0"/>
              <a:t>(9,0 </a:t>
            </a:r>
            <a:r>
              <a:rPr lang="cs-CZ" sz="1400" b="1" dirty="0" smtClean="0"/>
              <a:t>%)</a:t>
            </a:r>
            <a:r>
              <a:rPr lang="cs-CZ" sz="1400" dirty="0" smtClean="0"/>
              <a:t>. Problémem by zde mohl být i velký rozptyl v tomto parametru mezi okresy LBK. </a:t>
            </a:r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Doplňující ultrazvukové vyšetření představuje klíčovou součást screeningového procesu. Vysoký podíl by však mohl indikovat nedostatečnou specificitu (schopnost vyloučit zhoubný nádor) screeningové mamografie. </a:t>
            </a:r>
          </a:p>
        </p:txBody>
      </p:sp>
      <p:sp>
        <p:nvSpPr>
          <p:cNvPr id="43" name="Zástupný symbol pro text 3">
            <a:extLst>
              <a:ext uri="{FF2B5EF4-FFF2-40B4-BE49-F238E27FC236}">
                <a16:creationId xmlns:a16="http://schemas.microsoft.com/office/drawing/2014/main" id="{8060F2FB-D69E-434E-9FBC-1E4FADE5DF7E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</p:spTree>
    <p:extLst>
      <p:ext uri="{BB962C8B-B14F-4D97-AF65-F5344CB8AC3E}">
        <p14:creationId xmlns:p14="http://schemas.microsoft.com/office/powerpoint/2010/main" val="17503078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57558" y="653725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709607"/>
            <a:ext cx="2817668" cy="1929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karcinomu prsu v čase roste, ale dochází k setrvalému snižování mortality. </a:t>
            </a: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/>
            </a:r>
            <a:br>
              <a:rPr lang="cs-CZ" sz="1400" dirty="0">
                <a:cs typeface="Arial" pitchFamily="34" charset="0"/>
              </a:rPr>
            </a:br>
            <a:r>
              <a:rPr lang="cs-CZ" sz="1400" dirty="0">
                <a:cs typeface="Arial" pitchFamily="34" charset="0"/>
              </a:rPr>
              <a:t>V ČR bylo v poslední dekádě sledováno snížení mortality o </a:t>
            </a:r>
            <a:r>
              <a:rPr lang="cs-CZ" sz="1600" b="1" dirty="0"/>
              <a:t>18,2 %</a:t>
            </a:r>
            <a:r>
              <a:rPr lang="cs-CZ" sz="1400" dirty="0">
                <a:cs typeface="Arial" pitchFamily="34" charset="0"/>
              </a:rPr>
              <a:t>, v Libereckém kraji to bylo o </a:t>
            </a:r>
            <a:r>
              <a:rPr lang="cs-CZ" sz="1600" b="1" dirty="0">
                <a:cs typeface="Arial" pitchFamily="34" charset="0"/>
              </a:rPr>
              <a:t>22,3</a:t>
            </a:r>
            <a:r>
              <a:rPr lang="cs-CZ" sz="1600" b="1" dirty="0"/>
              <a:t> %</a:t>
            </a:r>
            <a:r>
              <a:rPr lang="cs-CZ" sz="1400" dirty="0">
                <a:cs typeface="Arial" pitchFamily="34" charset="0"/>
              </a:rPr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Epidemiologické</a:t>
            </a:r>
            <a:r>
              <a:rPr lang="en-US" sz="2900" dirty="0"/>
              <a:t> trendy </a:t>
            </a:r>
            <a:r>
              <a:rPr lang="en-US" sz="2900" dirty="0" err="1" smtClean="0"/>
              <a:t>karcinomu</a:t>
            </a:r>
            <a:r>
              <a:rPr lang="en-US" sz="2900" dirty="0" smtClean="0"/>
              <a:t> </a:t>
            </a:r>
            <a:r>
              <a:rPr lang="en-US" sz="2900" dirty="0" err="1"/>
              <a:t>prsu</a:t>
            </a:r>
            <a:endParaRPr lang="en-US" sz="2900" dirty="0"/>
          </a:p>
        </p:txBody>
      </p:sp>
      <p:graphicFrame>
        <p:nvGraphicFramePr>
          <p:cNvPr id="21" name="Object 123">
            <a:extLst>
              <a:ext uri="{FF2B5EF4-FFF2-40B4-BE49-F238E27FC236}">
                <a16:creationId xmlns:a16="http://schemas.microsoft.com/office/drawing/2014/main" id="{B19D584B-9906-421B-80EA-7BD4B4851216}"/>
              </a:ext>
            </a:extLst>
          </p:cNvPr>
          <p:cNvGraphicFramePr>
            <a:graphicFrameLocks/>
          </p:cNvGraphicFramePr>
          <p:nvPr/>
        </p:nvGraphicFramePr>
        <p:xfrm>
          <a:off x="5206197" y="202012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Rectangle 35">
            <a:extLst>
              <a:ext uri="{FF2B5EF4-FFF2-40B4-BE49-F238E27FC236}">
                <a16:creationId xmlns:a16="http://schemas.microsoft.com/office/drawing/2014/main" id="{CFFF9931-D7E9-474C-934A-9A8B8FC0C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23" name="Text Box 65">
            <a:extLst>
              <a:ext uri="{FF2B5EF4-FFF2-40B4-BE49-F238E27FC236}">
                <a16:creationId xmlns:a16="http://schemas.microsoft.com/office/drawing/2014/main" id="{5FD7017A-9E7D-4AEB-B931-8DD57D1D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24" name="Text Box 65">
            <a:extLst>
              <a:ext uri="{FF2B5EF4-FFF2-40B4-BE49-F238E27FC236}">
                <a16:creationId xmlns:a16="http://schemas.microsoft.com/office/drawing/2014/main" id="{471DE0CC-5DA0-47D5-AFF9-870AEEFFC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  <p:sp>
        <p:nvSpPr>
          <p:cNvPr id="35" name="Text Box 30">
            <a:extLst>
              <a:ext uri="{FF2B5EF4-FFF2-40B4-BE49-F238E27FC236}">
                <a16:creationId xmlns:a16="http://schemas.microsoft.com/office/drawing/2014/main" id="{7C1C64C6-B344-4403-AD94-3C817F68B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36" name="Object 123">
            <a:extLst>
              <a:ext uri="{FF2B5EF4-FFF2-40B4-BE49-F238E27FC236}">
                <a16:creationId xmlns:a16="http://schemas.microsoft.com/office/drawing/2014/main" id="{3E613052-6145-4BA1-8AB4-2B615508541E}"/>
              </a:ext>
            </a:extLst>
          </p:cNvPr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TextovéPole 7">
            <a:extLst>
              <a:ext uri="{FF2B5EF4-FFF2-40B4-BE49-F238E27FC236}">
                <a16:creationId xmlns:a16="http://schemas.microsoft.com/office/drawing/2014/main" id="{40EFFA05-C7BA-4D27-97E2-B34EDBB38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6255" y="2574644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+19,9 %</a:t>
            </a:r>
          </a:p>
        </p:txBody>
      </p:sp>
      <p:sp>
        <p:nvSpPr>
          <p:cNvPr id="42" name="TextovéPole 7">
            <a:extLst>
              <a:ext uri="{FF2B5EF4-FFF2-40B4-BE49-F238E27FC236}">
                <a16:creationId xmlns:a16="http://schemas.microsoft.com/office/drawing/2014/main" id="{A324ACAB-2F3A-471D-BC02-44AEE8495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6255" y="2844422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+19,1 %</a:t>
            </a:r>
          </a:p>
        </p:txBody>
      </p:sp>
      <p:grpSp>
        <p:nvGrpSpPr>
          <p:cNvPr id="43" name="Skupina 42">
            <a:extLst>
              <a:ext uri="{FF2B5EF4-FFF2-40B4-BE49-F238E27FC236}">
                <a16:creationId xmlns:a16="http://schemas.microsoft.com/office/drawing/2014/main" id="{3E9A42A2-C4C9-453F-BC41-800799F60AC8}"/>
              </a:ext>
            </a:extLst>
          </p:cNvPr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44" name="Straight Connector 35">
              <a:extLst>
                <a:ext uri="{FF2B5EF4-FFF2-40B4-BE49-F238E27FC236}">
                  <a16:creationId xmlns:a16="http://schemas.microsoft.com/office/drawing/2014/main" id="{4C705DAE-65C3-4FA5-A11A-D289B91C173B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22">
              <a:extLst>
                <a:ext uri="{FF2B5EF4-FFF2-40B4-BE49-F238E27FC236}">
                  <a16:creationId xmlns:a16="http://schemas.microsoft.com/office/drawing/2014/main" id="{F3715E7E-8253-4795-B8D7-02D35B693AE9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46" name="Straight Connector 70">
            <a:extLst>
              <a:ext uri="{FF2B5EF4-FFF2-40B4-BE49-F238E27FC236}">
                <a16:creationId xmlns:a16="http://schemas.microsoft.com/office/drawing/2014/main" id="{3A2FBEC6-898F-4ED3-8FD0-9FABDEB08592}"/>
              </a:ext>
            </a:extLst>
          </p:cNvPr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ovéPole 7">
            <a:extLst>
              <a:ext uri="{FF2B5EF4-FFF2-40B4-BE49-F238E27FC236}">
                <a16:creationId xmlns:a16="http://schemas.microsoft.com/office/drawing/2014/main" id="{B9761F57-AE49-4EE9-8473-906347ED9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Liberecký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49" name="TextovéPole 7">
            <a:extLst>
              <a:ext uri="{FF2B5EF4-FFF2-40B4-BE49-F238E27FC236}">
                <a16:creationId xmlns:a16="http://schemas.microsoft.com/office/drawing/2014/main" id="{5FEF255B-B9EE-4715-92A3-94DD0623E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4405" y="3138635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-18,2 %</a:t>
            </a:r>
          </a:p>
        </p:txBody>
      </p:sp>
      <p:sp>
        <p:nvSpPr>
          <p:cNvPr id="50" name="TextovéPole 7">
            <a:extLst>
              <a:ext uri="{FF2B5EF4-FFF2-40B4-BE49-F238E27FC236}">
                <a16:creationId xmlns:a16="http://schemas.microsoft.com/office/drawing/2014/main" id="{59DD7BEF-4127-4CFE-908E-E4B73132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827" y="3534265"/>
            <a:ext cx="4717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-22,3 %</a:t>
            </a:r>
          </a:p>
        </p:txBody>
      </p:sp>
    </p:spTree>
    <p:extLst>
      <p:ext uri="{BB962C8B-B14F-4D97-AF65-F5344CB8AC3E}">
        <p14:creationId xmlns:p14="http://schemas.microsoft.com/office/powerpoint/2010/main" val="297152189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6" name="Object 63">
            <a:extLst>
              <a:ext uri="{FF2B5EF4-FFF2-40B4-BE49-F238E27FC236}">
                <a16:creationId xmlns:a16="http://schemas.microsoft.com/office/drawing/2014/main" id="{9AA15F37-0DD1-4A65-81E0-6139E63946B9}"/>
              </a:ext>
            </a:extLst>
          </p:cNvPr>
          <p:cNvGraphicFramePr>
            <a:graphicFrameLocks/>
          </p:cNvGraphicFramePr>
          <p:nvPr/>
        </p:nvGraphicFramePr>
        <p:xfrm>
          <a:off x="682030" y="3978339"/>
          <a:ext cx="5385816" cy="2447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5" name="Group 107">
            <a:extLst>
              <a:ext uri="{FF2B5EF4-FFF2-40B4-BE49-F238E27FC236}">
                <a16:creationId xmlns:a16="http://schemas.microsoft.com/office/drawing/2014/main" id="{E7E187B0-32AA-4E04-80EA-6283619948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1619200"/>
              </p:ext>
            </p:extLst>
          </p:nvPr>
        </p:nvGraphicFramePr>
        <p:xfrm>
          <a:off x="1471317" y="1213052"/>
          <a:ext cx="4444828" cy="1593290"/>
        </p:xfrm>
        <a:graphic>
          <a:graphicData uri="http://schemas.openxmlformats.org/drawingml/2006/table">
            <a:tbl>
              <a:tblPr/>
              <a:tblGrid>
                <a:gridCol w="27230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karcinomu prsu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latin typeface="+mn-lt"/>
                        </a:rPr>
                        <a:t>LBK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08005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6415" y="3895958"/>
            <a:ext cx="14765" cy="207469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72816" y="4666299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26342" y="5939280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7727" y="160257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/>
              <a:t>zhoubných</a:t>
            </a:r>
            <a:r>
              <a:rPr lang="en-US" sz="2800" dirty="0"/>
              <a:t> </a:t>
            </a:r>
            <a:r>
              <a:rPr lang="en-US" sz="2800" dirty="0" err="1"/>
              <a:t>nádorů</a:t>
            </a:r>
            <a:endParaRPr lang="en-US" sz="2800" dirty="0"/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Zastoupení jednotlivých stádií v recentním období je v Libereckém kraji srovnatelné s celou ČR. V Libereckém kraji bylo v letech 2012-2016 </a:t>
            </a:r>
            <a:r>
              <a:rPr lang="cs-CZ" sz="1400" b="1" dirty="0"/>
              <a:t>79,9 % pacientek diagnostikováno ve stádiu I nebo II</a:t>
            </a:r>
            <a:r>
              <a:rPr lang="cs-CZ" sz="1400" dirty="0"/>
              <a:t>, v celé ČR to bylo </a:t>
            </a:r>
            <a:r>
              <a:rPr lang="cs-CZ" sz="1400" b="1" dirty="0"/>
              <a:t>78,2 %</a:t>
            </a:r>
            <a:r>
              <a:rPr lang="cs-CZ" sz="1400" dirty="0"/>
              <a:t> pacientek.</a:t>
            </a:r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4DE25ED2-2AA3-4DDC-ADD4-24F0BEB88FD4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91650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08CBC4AD-C60C-44DB-8E03-08005803CB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71A985EA-D40F-4DB9-86F9-AC7BFDDC83B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76487" y="5276816"/>
            <a:ext cx="11116463" cy="468000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 err="1"/>
              <a:t>Screening</a:t>
            </a:r>
            <a:r>
              <a:rPr lang="cs-CZ" dirty="0"/>
              <a:t> nádorů tlustého střeva a konečníku </a:t>
            </a:r>
          </a:p>
        </p:txBody>
      </p:sp>
    </p:spTree>
    <p:extLst>
      <p:ext uri="{BB962C8B-B14F-4D97-AF65-F5344CB8AC3E}">
        <p14:creationId xmlns:p14="http://schemas.microsoft.com/office/powerpoint/2010/main" val="19570776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368145" y="2093992"/>
            <a:ext cx="3823855" cy="4431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České republice je v současné době (k únoru 2019) celkem </a:t>
            </a:r>
            <a:r>
              <a:rPr lang="cs-CZ" sz="1400" b="1" dirty="0"/>
              <a:t>199 center pro screeningovou kolonoskopii</a:t>
            </a:r>
            <a:r>
              <a:rPr lang="cs-CZ" sz="1400" dirty="0"/>
              <a:t>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en-US" sz="1400" dirty="0"/>
              <a:t>V</a:t>
            </a:r>
            <a:r>
              <a:rPr lang="cs-CZ" sz="1400" dirty="0"/>
              <a:t> </a:t>
            </a:r>
            <a:r>
              <a:rPr lang="cs-CZ" sz="1400" b="1" dirty="0"/>
              <a:t>Libereckém kraji se nachází 10 center</a:t>
            </a:r>
            <a:r>
              <a:rPr lang="cs-CZ" sz="1400" dirty="0"/>
              <a:t>. Počet center v tomto kraji je v porovnání s ostatními kraji spíše nižší.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únoru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</a:t>
            </a:r>
            <a:r>
              <a:rPr lang="cs-CZ" sz="1100" dirty="0">
                <a:cs typeface="Arial" pitchFamily="34" charset="0"/>
                <a:hlinkClick r:id="rId2"/>
              </a:rPr>
              <a:t>http://www.kolorektum.cz</a:t>
            </a:r>
            <a:endParaRPr lang="cs-CZ" sz="1100" dirty="0">
              <a:cs typeface="Arial" pitchFamily="34" charset="0"/>
            </a:endParaRP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1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www.kolorektum.cz,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center pro screeningovou kolonoskopii v České republice</a:t>
            </a:r>
            <a:endParaRPr lang="en-US" sz="2900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780331AC-451A-4D25-8089-071E521FCE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10573">
            <a:off x="1362972" y="926490"/>
            <a:ext cx="4818888" cy="3001577"/>
          </a:xfrm>
          <a:prstGeom prst="rect">
            <a:avLst/>
          </a:prstGeom>
        </p:spPr>
      </p:pic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24B327BF-EB22-4029-B227-839E13079D4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89486863"/>
              </p:ext>
            </p:extLst>
          </p:nvPr>
        </p:nvGraphicFramePr>
        <p:xfrm>
          <a:off x="457415" y="3429000"/>
          <a:ext cx="6303308" cy="27752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Zástupný symbol pro text 3">
            <a:extLst>
              <a:ext uri="{FF2B5EF4-FFF2-40B4-BE49-F238E27FC236}">
                <a16:creationId xmlns:a16="http://schemas.microsoft.com/office/drawing/2014/main" id="{54216C6D-D13B-4529-9DC0-C5DA9532E1AF}"/>
              </a:ext>
            </a:extLst>
          </p:cNvPr>
          <p:cNvSpPr txBox="1">
            <a:spLocks/>
          </p:cNvSpPr>
          <p:nvPr/>
        </p:nvSpPr>
        <p:spPr>
          <a:xfrm>
            <a:off x="6760723" y="4962543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2B857C84-8E9C-4EFC-BAF9-377B5EA881EA}"/>
              </a:ext>
            </a:extLst>
          </p:cNvPr>
          <p:cNvSpPr txBox="1">
            <a:spLocks/>
          </p:cNvSpPr>
          <p:nvPr/>
        </p:nvSpPr>
        <p:spPr>
          <a:xfrm rot="16200000">
            <a:off x="-286869" y="4079170"/>
            <a:ext cx="1962020" cy="32238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center</a:t>
            </a:r>
            <a:endParaRPr lang="cs-CZ" sz="1200" b="0" dirty="0"/>
          </a:p>
        </p:txBody>
      </p:sp>
    </p:spTree>
    <p:extLst>
      <p:ext uri="{BB962C8B-B14F-4D97-AF65-F5344CB8AC3E}">
        <p14:creationId xmlns:p14="http://schemas.microsoft.com/office/powerpoint/2010/main" val="37763946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symbol pro text 7">
            <a:extLst>
              <a:ext uri="{FF2B5EF4-FFF2-40B4-BE49-F238E27FC236}">
                <a16:creationId xmlns:a16="http://schemas.microsoft.com/office/drawing/2014/main" id="{C15D8052-E92F-4EED-B956-A8DFDA70F49F}"/>
              </a:ext>
            </a:extLst>
          </p:cNvPr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Počet obyvatel na jedno centrum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Český statistický úřad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>
                <a:cs typeface="Arial" pitchFamily="34" charset="0"/>
              </a:rPr>
              <a:t>V ČR v roce 2017 celkem 4 056 641 obyvatel v dané cílové populaci, 199* kolonoskopických screeningových center  </a:t>
            </a:r>
          </a:p>
          <a:p>
            <a:r>
              <a:rPr lang="cs-CZ" sz="1200" dirty="0">
                <a:cs typeface="Arial" pitchFamily="34" charset="0"/>
              </a:rPr>
              <a:t>Muži a ženy ve věku od </a:t>
            </a:r>
            <a:r>
              <a:rPr lang="en-GB" sz="1200" dirty="0">
                <a:cs typeface="Arial" pitchFamily="34" charset="0"/>
              </a:rPr>
              <a:t>5</a:t>
            </a:r>
            <a:r>
              <a:rPr lang="cs-CZ" sz="1200" dirty="0">
                <a:cs typeface="Arial" pitchFamily="34" charset="0"/>
              </a:rPr>
              <a:t>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700" dirty="0"/>
              <a:t>Počet obyvatel na </a:t>
            </a:r>
            <a:r>
              <a:rPr lang="cs-CZ" sz="2700" dirty="0" err="1"/>
              <a:t>kolonoskopické</a:t>
            </a:r>
            <a:r>
              <a:rPr lang="cs-CZ" sz="2700" dirty="0"/>
              <a:t> screeningové centrum dle kraje</a:t>
            </a:r>
            <a:endParaRPr lang="en-US" sz="270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7337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*počet kolonoskopických screeningových center k únoru 2019</a:t>
            </a:r>
          </a:p>
        </p:txBody>
      </p:sp>
      <p:graphicFrame>
        <p:nvGraphicFramePr>
          <p:cNvPr id="10" name="Object 3">
            <a:extLst>
              <a:ext uri="{FF2B5EF4-FFF2-40B4-BE49-F238E27FC236}">
                <a16:creationId xmlns:a16="http://schemas.microsoft.com/office/drawing/2014/main" id="{6AE3AEA3-B0ED-4B76-8BC6-DBE2CA6ADE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944710"/>
              </p:ext>
            </p:extLst>
          </p:nvPr>
        </p:nvGraphicFramePr>
        <p:xfrm>
          <a:off x="775256" y="1986701"/>
          <a:ext cx="7038304" cy="41149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Zástupný symbol pro text 3">
            <a:extLst>
              <a:ext uri="{FF2B5EF4-FFF2-40B4-BE49-F238E27FC236}">
                <a16:creationId xmlns:a16="http://schemas.microsoft.com/office/drawing/2014/main" id="{C9518E31-572A-43ED-B1EB-6A4C56E09DE3}"/>
              </a:ext>
            </a:extLst>
          </p:cNvPr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Region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74E0AF7B-5D3B-429E-A91E-D1A204DFEEAC}"/>
              </a:ext>
            </a:extLst>
          </p:cNvPr>
          <p:cNvSpPr txBox="1"/>
          <p:nvPr/>
        </p:nvSpPr>
        <p:spPr>
          <a:xfrm>
            <a:off x="8249273" y="2026208"/>
            <a:ext cx="3823855" cy="43088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V rámci ČR připadá na jedno centrum </a:t>
            </a:r>
            <a:r>
              <a:rPr lang="cs-CZ" sz="1400" b="1" dirty="0"/>
              <a:t>20 385 obyvatel</a:t>
            </a:r>
            <a:r>
              <a:rPr lang="cs-CZ" sz="1400" dirty="0"/>
              <a:t> (rozsah mezi regiony 13 336–28 289). </a:t>
            </a:r>
            <a:br>
              <a:rPr lang="cs-CZ" sz="1400" dirty="0"/>
            </a:br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Potenciální zátěž v </a:t>
            </a:r>
            <a:r>
              <a:rPr lang="cs-CZ" sz="1400" b="1" dirty="0"/>
              <a:t>Libereckém kraji je 16 710 obyvatel na jedno centrum</a:t>
            </a:r>
            <a:r>
              <a:rPr lang="cs-CZ" sz="1400" dirty="0"/>
              <a:t>, což je v rámci krajů ČR druhá nejnižší hodnota.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100" dirty="0">
                <a:cs typeface="Arial" panose="020B0604020202020204" pitchFamily="34" charset="0"/>
              </a:rPr>
              <a:t>Pozn.: V Libereckém kraji s velikostí cílové populace 167 102 obyvatel je k dispozici 10 </a:t>
            </a:r>
            <a:r>
              <a:rPr lang="cs-CZ" sz="1100" dirty="0" err="1">
                <a:cs typeface="Arial" panose="020B0604020202020204" pitchFamily="34" charset="0"/>
              </a:rPr>
              <a:t>kolonoskopických</a:t>
            </a:r>
            <a:r>
              <a:rPr lang="cs-CZ" sz="1100" dirty="0">
                <a:cs typeface="Arial" panose="020B0604020202020204" pitchFamily="34" charset="0"/>
              </a:rPr>
              <a:t> center. </a:t>
            </a:r>
            <a:endParaRPr lang="cs-CZ" sz="1100" b="1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296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99BAC164-2506-4BD7-9D42-8CC3D525033F}"/>
              </a:ext>
            </a:extLst>
          </p:cNvPr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Průměrná čekací doba v regionu v měsících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Národní registr screeningu kolorektálního karcinomu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1200" dirty="0"/>
              <a:t>Provedené TOKS+ kolonoskopie v roce 2017, celkem 21 140 vyšetření*</a:t>
            </a:r>
          </a:p>
          <a:p>
            <a:r>
              <a:rPr lang="cs-CZ" sz="1200" dirty="0">
                <a:cs typeface="Arial" pitchFamily="34" charset="0"/>
              </a:rPr>
              <a:t>Muži a ženy ve věku od </a:t>
            </a:r>
            <a:r>
              <a:rPr lang="en-GB" sz="1200" dirty="0">
                <a:cs typeface="Arial" pitchFamily="34" charset="0"/>
              </a:rPr>
              <a:t>5</a:t>
            </a:r>
            <a:r>
              <a:rPr lang="cs-CZ" sz="1200" dirty="0">
                <a:cs typeface="Arial" pitchFamily="34" charset="0"/>
              </a:rPr>
              <a:t>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900" dirty="0"/>
              <a:t>Čekací doba na kolonoskopii po pozitivním TOKS dle kraje</a:t>
            </a:r>
            <a:endParaRPr lang="en-US" sz="290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06045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</a:t>
            </a:r>
            <a:r>
              <a:rPr lang="cs-CZ" sz="1100" dirty="0">
                <a:cs typeface="Arial" panose="020B0604020202020204" pitchFamily="34" charset="0"/>
              </a:rPr>
              <a:t>v 90,3 % byla vyplněna data o provedených TOKS</a:t>
            </a:r>
          </a:p>
        </p:txBody>
      </p:sp>
      <p:graphicFrame>
        <p:nvGraphicFramePr>
          <p:cNvPr id="11" name="Zástupný symbol pro graf 11">
            <a:extLst>
              <a:ext uri="{FF2B5EF4-FFF2-40B4-BE49-F238E27FC236}">
                <a16:creationId xmlns:a16="http://schemas.microsoft.com/office/drawing/2014/main" id="{63E86DEC-4BAB-45CD-BC69-7DCAAB8B84C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6369914"/>
              </p:ext>
            </p:extLst>
          </p:nvPr>
        </p:nvGraphicFramePr>
        <p:xfrm>
          <a:off x="749618" y="2160658"/>
          <a:ext cx="6998178" cy="3782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Zástupný symbol pro text 3">
            <a:extLst>
              <a:ext uri="{FF2B5EF4-FFF2-40B4-BE49-F238E27FC236}">
                <a16:creationId xmlns:a16="http://schemas.microsoft.com/office/drawing/2014/main" id="{9EC1F3A1-1524-4FDB-BC0B-2B120FF30C22}"/>
              </a:ext>
            </a:extLst>
          </p:cNvPr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Region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825F6E98-8A69-421A-B095-5FB518B3F193}"/>
              </a:ext>
            </a:extLst>
          </p:cNvPr>
          <p:cNvSpPr txBox="1"/>
          <p:nvPr/>
        </p:nvSpPr>
        <p:spPr>
          <a:xfrm>
            <a:off x="8368145" y="2230724"/>
            <a:ext cx="3823855" cy="4293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Průměrná čekací doba na kolonoskopii po TOKS+ je v ČR 1,6 měsíce. </a:t>
            </a:r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Průměrná čekací doba v </a:t>
            </a:r>
            <a:r>
              <a:rPr lang="cs-CZ" sz="1400" b="1" dirty="0"/>
              <a:t>Libereckém kraji je 1,9 měsíce</a:t>
            </a:r>
            <a:r>
              <a:rPr lang="cs-CZ" sz="1400" dirty="0"/>
              <a:t>, jde o druhou nejvyšší hodnotu ze všech krajů ČR.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r>
              <a:rPr lang="cs-CZ" sz="1100" dirty="0">
                <a:cs typeface="Arial" panose="020B0604020202020204" pitchFamily="34" charset="0"/>
              </a:rPr>
              <a:t>Pozn. Je ukládáno pouze orientační datum (měsíc a rok) provedení TOKS.  Čekací doba je tedy hodnocena v celých měsících: 0 (kolonoskopie ve stejném měsíci), 1 (kolonoskopie v následujícím měsíci), atd.</a:t>
            </a:r>
          </a:p>
        </p:txBody>
      </p:sp>
    </p:spTree>
    <p:extLst>
      <p:ext uri="{BB962C8B-B14F-4D97-AF65-F5344CB8AC3E}">
        <p14:creationId xmlns:p14="http://schemas.microsoft.com/office/powerpoint/2010/main" val="11286135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3">
            <a:extLst>
              <a:ext uri="{FF2B5EF4-FFF2-40B4-BE49-F238E27FC236}">
                <a16:creationId xmlns:a16="http://schemas.microsoft.com/office/drawing/2014/main" id="{9D6C3BC7-B35E-4C1F-8CAE-8B3B10D609B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0286860"/>
              </p:ext>
            </p:extLst>
          </p:nvPr>
        </p:nvGraphicFramePr>
        <p:xfrm>
          <a:off x="775255" y="1973477"/>
          <a:ext cx="7305437" cy="4087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8" name="Zástupný symbol pro text 7"/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Pokrytí populace kraje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cs-CZ" sz="2900" dirty="0"/>
              <a:t>screeningovým</a:t>
            </a:r>
            <a:r>
              <a:rPr lang="en-US" sz="2900" dirty="0"/>
              <a:t> TOKS </a:t>
            </a:r>
            <a:r>
              <a:rPr lang="cs-CZ" sz="2900" dirty="0"/>
              <a:t>dle kraje</a:t>
            </a:r>
            <a:endParaRPr lang="en-US" sz="2900" dirty="0"/>
          </a:p>
        </p:txBody>
      </p:sp>
      <p:sp>
        <p:nvSpPr>
          <p:cNvPr id="21" name="Text Box 3">
            <a:extLst>
              <a:ext uri="{FF2B5EF4-FFF2-40B4-BE49-F238E27FC236}">
                <a16:creationId xmlns:a16="http://schemas.microsoft.com/office/drawing/2014/main" id="{FDD4DAE3-EB92-44CB-8419-00DA906DC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99" y="936682"/>
            <a:ext cx="717670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b="1" dirty="0"/>
              <a:t>TOKS negativní, TOKS pozitivní (2016–2017), celkem 1 176 167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grpSp>
        <p:nvGrpSpPr>
          <p:cNvPr id="15" name="Skupina 14">
            <a:extLst>
              <a:ext uri="{FF2B5EF4-FFF2-40B4-BE49-F238E27FC236}">
                <a16:creationId xmlns:a16="http://schemas.microsoft.com/office/drawing/2014/main" id="{0C21E396-2B91-4B04-8CF4-11CAE3D68CC2}"/>
              </a:ext>
            </a:extLst>
          </p:cNvPr>
          <p:cNvGrpSpPr/>
          <p:nvPr/>
        </p:nvGrpSpPr>
        <p:grpSpPr>
          <a:xfrm>
            <a:off x="5618479" y="1643287"/>
            <a:ext cx="2462759" cy="887115"/>
            <a:chOff x="6285705" y="1334767"/>
            <a:chExt cx="2462759" cy="887115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947AFAB5-20B0-47C0-9481-1CE9E5372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17" name="Skupina 16">
              <a:extLst>
                <a:ext uri="{FF2B5EF4-FFF2-40B4-BE49-F238E27FC236}">
                  <a16:creationId xmlns:a16="http://schemas.microsoft.com/office/drawing/2014/main" id="{161DD40D-E8EB-44B9-BEC9-6F552AECF37E}"/>
                </a:ext>
              </a:extLst>
            </p:cNvPr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19" name="Group 7">
                <a:extLst>
                  <a:ext uri="{FF2B5EF4-FFF2-40B4-BE49-F238E27FC236}">
                    <a16:creationId xmlns:a16="http://schemas.microsoft.com/office/drawing/2014/main" id="{599F4567-DE2D-460A-A885-CC14A3576B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25" name="Line 8">
                  <a:extLst>
                    <a:ext uri="{FF2B5EF4-FFF2-40B4-BE49-F238E27FC236}">
                      <a16:creationId xmlns:a16="http://schemas.microsoft.com/office/drawing/2014/main" id="{4FB5CFD9-1298-4AA6-9526-396C07CC1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26" name="Line 9">
                  <a:extLst>
                    <a:ext uri="{FF2B5EF4-FFF2-40B4-BE49-F238E27FC236}">
                      <a16:creationId xmlns:a16="http://schemas.microsoft.com/office/drawing/2014/main" id="{C8E6827F-36EE-4576-97B9-B2C4EDA007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27" name="Line 10">
                  <a:extLst>
                    <a:ext uri="{FF2B5EF4-FFF2-40B4-BE49-F238E27FC236}">
                      <a16:creationId xmlns:a16="http://schemas.microsoft.com/office/drawing/2014/main" id="{DD16B4BC-0CB8-4CB3-979A-ED1B8A8213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23" name="Text Box 11">
                <a:extLst>
                  <a:ext uri="{FF2B5EF4-FFF2-40B4-BE49-F238E27FC236}">
                    <a16:creationId xmlns:a16="http://schemas.microsoft.com/office/drawing/2014/main" id="{0C18302C-4CE7-41AC-9338-F5B8157920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24" name="Text Box 13">
                <a:extLst>
                  <a:ext uri="{FF2B5EF4-FFF2-40B4-BE49-F238E27FC236}">
                    <a16:creationId xmlns:a16="http://schemas.microsoft.com/office/drawing/2014/main" id="{6CFEEF1C-4D8C-406D-B7FC-B2C898B14C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F6E2AEB4-6816-4900-B019-B1164CFABD26}"/>
              </a:ext>
            </a:extLst>
          </p:cNvPr>
          <p:cNvSpPr txBox="1"/>
          <p:nvPr/>
        </p:nvSpPr>
        <p:spPr>
          <a:xfrm>
            <a:off x="8254219" y="2478548"/>
            <a:ext cx="3892062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Pokrytí cílové populace screeningem pomocí TOKS v ČR </a:t>
            </a:r>
            <a:r>
              <a:rPr lang="cs-CZ" sz="1400" b="1" dirty="0"/>
              <a:t>dle stanoveného screeningového intervalu </a:t>
            </a:r>
            <a:r>
              <a:rPr lang="cs-CZ" sz="1400" dirty="0"/>
              <a:t>(u osob ve věku 50–54 let jednoletý screeningový interval a dvouletý interval u osob starších 55 let) dosahovalo </a:t>
            </a:r>
            <a:r>
              <a:rPr lang="cs-CZ" sz="1400" b="1" dirty="0"/>
              <a:t>29,0 %</a:t>
            </a:r>
            <a:r>
              <a:rPr lang="cs-CZ" sz="1600" b="1" dirty="0"/>
              <a:t> </a:t>
            </a:r>
            <a:r>
              <a:rPr lang="cs-CZ" sz="1400" dirty="0"/>
              <a:t>v roce 2017. V krajích lze sledovat pokrytí v rozmezí od 22,9 % do 37,0 %.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Liberecký kraj dosahuje v porovnání s celorepublikovou hodnotou spíše průměrného pokrytí (</a:t>
            </a:r>
            <a:r>
              <a:rPr lang="cs-CZ" sz="1400" b="1" dirty="0"/>
              <a:t>29,2 %</a:t>
            </a:r>
            <a:r>
              <a:rPr lang="cs-CZ" sz="1400" dirty="0"/>
              <a:t>)</a:t>
            </a:r>
            <a:r>
              <a:rPr lang="cs-CZ" sz="1400" b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4663861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Object 3">
            <a:extLst>
              <a:ext uri="{FF2B5EF4-FFF2-40B4-BE49-F238E27FC236}">
                <a16:creationId xmlns:a16="http://schemas.microsoft.com/office/drawing/2014/main" id="{4791AAA6-AA30-4E56-A309-22D418A657C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83683743"/>
              </p:ext>
            </p:extLst>
          </p:nvPr>
        </p:nvGraphicFramePr>
        <p:xfrm>
          <a:off x="809440" y="1898402"/>
          <a:ext cx="6929049" cy="4087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8" name="Zástupný symbol pro text 7"/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Pokrytí populace kraje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Celkové 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cs-CZ" sz="2900" dirty="0"/>
              <a:t>screeningem dle kraje</a:t>
            </a:r>
            <a:endParaRPr lang="en-US" sz="2900" dirty="0"/>
          </a:p>
        </p:txBody>
      </p:sp>
      <p:sp>
        <p:nvSpPr>
          <p:cNvPr id="21" name="Text Box 3">
            <a:extLst>
              <a:ext uri="{FF2B5EF4-FFF2-40B4-BE49-F238E27FC236}">
                <a16:creationId xmlns:a16="http://schemas.microsoft.com/office/drawing/2014/main" id="{FDD4DAE3-EB92-44CB-8419-00DA906DC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99" y="936682"/>
            <a:ext cx="74475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b="1" dirty="0"/>
              <a:t>Screeningové TOKS a kolonoskopie, diagnostické kolonoskopie a TOKS (2015–2017), celkem 2 063 684*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4ACADD22-7609-4EF7-8F5F-C7919EB25E32}"/>
              </a:ext>
            </a:extLst>
          </p:cNvPr>
          <p:cNvSpPr txBox="1"/>
          <p:nvPr/>
        </p:nvSpPr>
        <p:spPr>
          <a:xfrm>
            <a:off x="1309623" y="6198254"/>
            <a:ext cx="38406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>
                <a:solidFill>
                  <a:schemeClr val="accent6">
                    <a:lumMod val="25000"/>
                  </a:schemeClr>
                </a:solidFill>
              </a:rPr>
              <a:t>*u 4 501 záznamů nebyl určen okres bydliště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FB17387E-5F11-4A64-A0D9-0E2F4B5A1ADF}"/>
              </a:ext>
            </a:extLst>
          </p:cNvPr>
          <p:cNvSpPr txBox="1"/>
          <p:nvPr/>
        </p:nvSpPr>
        <p:spPr>
          <a:xfrm>
            <a:off x="8249273" y="1727713"/>
            <a:ext cx="3823855" cy="38933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Při hodnocení pokrytí screeningem v </a:t>
            </a:r>
            <a:r>
              <a:rPr lang="cs-CZ" sz="1400" b="1" dirty="0"/>
              <a:t>tříletém intervalu a se zahrnutím souvisejících diagnostických vyšetření </a:t>
            </a:r>
            <a:r>
              <a:rPr lang="cs-CZ" sz="1400" dirty="0"/>
              <a:t>bylo celkové pokrytí cílové populace výrazně vyšší oproti standardně hodnocenému pokrytí screeningovým TOKS dle oficiálně definovaného screeningového intervalu.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50,9 %</a:t>
            </a:r>
            <a:r>
              <a:rPr lang="cs-CZ" sz="1600" b="1" dirty="0"/>
              <a:t> </a:t>
            </a:r>
            <a:r>
              <a:rPr lang="cs-CZ" sz="1400" dirty="0"/>
              <a:t>v roce 2017. V krajích lze sledovat pokrytí v rozmezí od 44,6 % do 58,2 %.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Liberecký kraj dosahuje v porovnání s celorepublikovou hodnotou mírně vyššího pokrytí cílové populace </a:t>
            </a:r>
            <a:r>
              <a:rPr lang="cs-CZ" sz="1400" b="1" dirty="0"/>
              <a:t>51,6 %</a:t>
            </a:r>
            <a:r>
              <a:rPr lang="cs-CZ" sz="14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797058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0" y="592130"/>
            <a:ext cx="71038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J07BD</a:t>
            </a: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 a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diagnózy Z274</a:t>
            </a:r>
            <a:r>
              <a:rPr lang="pl-PL" sz="1400" dirty="0"/>
              <a:t>.</a:t>
            </a:r>
          </a:p>
          <a:p>
            <a:r>
              <a:rPr lang="cs-CZ" sz="1400" dirty="0"/>
              <a:t>Narozené děti v daném roce, kterým byla podána první vakcína do dvou let včetně od narození.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018301" y="1464034"/>
            <a:ext cx="3987772" cy="443238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 err="1"/>
              <a:t>Proočkovanost</a:t>
            </a:r>
            <a:r>
              <a:rPr lang="cs-CZ" sz="1400" dirty="0"/>
              <a:t> dětí na spalničky, zarděnky a </a:t>
            </a:r>
          </a:p>
          <a:p>
            <a:r>
              <a:rPr lang="cs-CZ" sz="1400" dirty="0"/>
              <a:t>příušnice do dvou let včetně narozených v letech 2010 – 2016 </a:t>
            </a:r>
            <a:r>
              <a:rPr lang="cs-CZ" sz="1400" dirty="0" smtClean="0"/>
              <a:t>v ČR postupně </a:t>
            </a:r>
            <a:r>
              <a:rPr lang="cs-CZ" sz="1400" dirty="0"/>
              <a:t>klesá (z původních 94 % na 88 %). Podle očkovacího schématu by měly být děti </a:t>
            </a:r>
            <a:r>
              <a:rPr lang="cs-CZ" sz="1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očkované nejdříve první den třináctého měsíce po narození, nejpozději však do osmnáctého měsíce věku </a:t>
            </a:r>
            <a:r>
              <a:rPr lang="cs-CZ" sz="1400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dítěte. </a:t>
            </a:r>
            <a:r>
              <a:rPr lang="cs-CZ" sz="1400" dirty="0" smtClean="0"/>
              <a:t>Klesající </a:t>
            </a:r>
            <a:r>
              <a:rPr lang="cs-CZ" sz="1400" dirty="0" err="1"/>
              <a:t>proočkovanost</a:t>
            </a:r>
            <a:r>
              <a:rPr lang="cs-CZ" sz="1400" dirty="0"/>
              <a:t> je významným zdravotním problémem a v oblasti očkování je v současnosti velký prostor pro zvyšování zdravotní gramotnosti obyvatelstva.</a:t>
            </a:r>
          </a:p>
          <a:p>
            <a:endParaRPr lang="cs-CZ" sz="1400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r>
              <a:rPr lang="cs-CZ" sz="1400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Klesající </a:t>
            </a:r>
            <a:r>
              <a:rPr lang="cs-CZ" sz="1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trend v proočkovanosti je patrný ve všech regionech ČR, avšak významně nejnižších hodnot dosahuje populace v Praze v roce 2016, tj. 82,3 %. 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endParaRPr lang="cs-CZ" sz="1400" dirty="0"/>
          </a:p>
          <a:p>
            <a:r>
              <a:rPr lang="cs-CZ" sz="1400" dirty="0" smtClean="0"/>
              <a:t>Průměrná </a:t>
            </a:r>
            <a:r>
              <a:rPr lang="cs-CZ" sz="1400" dirty="0" err="1" smtClean="0"/>
              <a:t>proočkovanost</a:t>
            </a:r>
            <a:r>
              <a:rPr lang="cs-CZ" sz="1400" dirty="0" smtClean="0"/>
              <a:t> </a:t>
            </a:r>
            <a:r>
              <a:rPr lang="cs-CZ" sz="1400" dirty="0"/>
              <a:t>dětí v LBK na spalničky, zarděnky a příušnice do dvou let včetně narozených v letech 2010–2016 je okolo </a:t>
            </a:r>
            <a:r>
              <a:rPr lang="cs-CZ" sz="1400" dirty="0" smtClean="0"/>
              <a:t>90%; i zde došlo k poklesu hodnoty z 92% (2010) na 87,4% (2016). </a:t>
            </a:r>
            <a:endParaRPr lang="cs-CZ" sz="1400" dirty="0"/>
          </a:p>
        </p:txBody>
      </p:sp>
      <p:graphicFrame>
        <p:nvGraphicFramePr>
          <p:cNvPr id="14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2192443"/>
              </p:ext>
            </p:extLst>
          </p:nvPr>
        </p:nvGraphicFramePr>
        <p:xfrm>
          <a:off x="6492065" y="796070"/>
          <a:ext cx="1425038" cy="4794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40088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Rozdíl oproti ČR</a:t>
                      </a:r>
                    </a:p>
                    <a:p>
                      <a:pPr algn="ctr"/>
                      <a:endParaRPr lang="cs-CZ" sz="14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64475"/>
            <a:ext cx="10779722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dětí</a:t>
            </a:r>
            <a:r>
              <a:rPr lang="en-US" sz="2800" dirty="0"/>
              <a:t> do 2 let </a:t>
            </a:r>
            <a:r>
              <a:rPr lang="en-US" sz="2800" dirty="0" err="1"/>
              <a:t>včetně</a:t>
            </a:r>
            <a:r>
              <a:rPr lang="en-US" sz="2800" dirty="0"/>
              <a:t> </a:t>
            </a:r>
            <a:r>
              <a:rPr lang="en-US" sz="2800" dirty="0" err="1"/>
              <a:t>na</a:t>
            </a:r>
            <a:r>
              <a:rPr lang="en-US" sz="2800" dirty="0"/>
              <a:t> </a:t>
            </a:r>
            <a:r>
              <a:rPr lang="en-US" sz="2800" dirty="0" err="1"/>
              <a:t>spalničky</a:t>
            </a:r>
            <a:r>
              <a:rPr lang="en-US" sz="2800" dirty="0"/>
              <a:t>, </a:t>
            </a:r>
            <a:r>
              <a:rPr lang="en-US" sz="2800" dirty="0" err="1"/>
              <a:t>zarděnky</a:t>
            </a:r>
            <a:r>
              <a:rPr lang="en-US" sz="2800" dirty="0"/>
              <a:t> a </a:t>
            </a:r>
            <a:r>
              <a:rPr lang="en-US" sz="2800" dirty="0" err="1"/>
              <a:t>příušnice</a:t>
            </a:r>
            <a:r>
              <a:rPr lang="en-US" sz="2800" dirty="0"/>
              <a:t> </a:t>
            </a:r>
          </a:p>
        </p:txBody>
      </p:sp>
      <p:graphicFrame>
        <p:nvGraphicFramePr>
          <p:cNvPr id="13" name="Chart 4">
            <a:extLst>
              <a:ext uri="{FF2B5EF4-FFF2-40B4-BE49-F238E27FC236}">
                <a16:creationId xmlns:a16="http://schemas.microsoft.com/office/drawing/2014/main" id="{758284F1-E14A-46E6-A8B4-FC6703FEB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4050182"/>
              </p:ext>
            </p:extLst>
          </p:nvPr>
        </p:nvGraphicFramePr>
        <p:xfrm>
          <a:off x="282305" y="1957850"/>
          <a:ext cx="6276513" cy="3770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TextovéPole 19">
            <a:extLst>
              <a:ext uri="{FF2B5EF4-FFF2-40B4-BE49-F238E27FC236}">
                <a16:creationId xmlns:a16="http://schemas.microsoft.com/office/drawing/2014/main" id="{C5F64F5E-E0D1-4E48-A417-21EB8B402B4D}"/>
              </a:ext>
            </a:extLst>
          </p:cNvPr>
          <p:cNvSpPr txBox="1"/>
          <p:nvPr/>
        </p:nvSpPr>
        <p:spPr>
          <a:xfrm rot="16200000">
            <a:off x="-1255059" y="2876502"/>
            <a:ext cx="27669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Rok narození</a:t>
            </a:r>
          </a:p>
        </p:txBody>
      </p:sp>
      <p:sp>
        <p:nvSpPr>
          <p:cNvPr id="21" name="Obdélník 20">
            <a:extLst>
              <a:ext uri="{FF2B5EF4-FFF2-40B4-BE49-F238E27FC236}">
                <a16:creationId xmlns:a16="http://schemas.microsoft.com/office/drawing/2014/main" id="{BE41D515-F759-42F5-AFAA-03C3EF06092D}"/>
              </a:ext>
            </a:extLst>
          </p:cNvPr>
          <p:cNvSpPr/>
          <p:nvPr/>
        </p:nvSpPr>
        <p:spPr>
          <a:xfrm>
            <a:off x="1387162" y="1558962"/>
            <a:ext cx="400269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600" b="1" dirty="0">
                <a:solidFill>
                  <a:schemeClr val="accent6">
                    <a:lumMod val="10000"/>
                  </a:schemeClr>
                </a:solidFill>
              </a:rPr>
              <a:t>Proočkovanost do dvou let od narození v LBK</a:t>
            </a:r>
          </a:p>
        </p:txBody>
      </p:sp>
    </p:spTree>
    <p:extLst>
      <p:ext uri="{BB962C8B-B14F-4D97-AF65-F5344CB8AC3E}">
        <p14:creationId xmlns:p14="http://schemas.microsoft.com/office/powerpoint/2010/main" val="19728539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136563" y="5250083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73258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Screeningové TOKS a kolonoskopie, diagnostické kolonoskopie a TOKS (2015–2017), celkem 2 063 684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Celkové 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</a:t>
            </a:r>
            <a:r>
              <a:rPr lang="cs-CZ" sz="2900" dirty="0"/>
              <a:t> </a:t>
            </a:r>
            <a:r>
              <a:rPr lang="en-US" sz="2900" dirty="0"/>
              <a:t>screeningem </a:t>
            </a:r>
            <a:r>
              <a:rPr lang="cs-CZ" sz="2900" dirty="0"/>
              <a:t>dle věku</a:t>
            </a:r>
            <a:endParaRPr lang="en-US" sz="2900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1883299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57554" y="34020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24" name="Text Box 14">
            <a:extLst>
              <a:ext uri="{FF2B5EF4-FFF2-40B4-BE49-F238E27FC236}">
                <a16:creationId xmlns:a16="http://schemas.microsoft.com/office/drawing/2014/main" id="{9B1A7765-0CB8-47B3-A161-F327D4568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3943116"/>
            <a:ext cx="8003689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300" b="1" dirty="0">
                <a:cs typeface="Arial" panose="020B0604020202020204" pitchFamily="34" charset="0"/>
              </a:rPr>
              <a:t>Liberecký kraj</a:t>
            </a:r>
          </a:p>
        </p:txBody>
      </p:sp>
      <p:graphicFrame>
        <p:nvGraphicFramePr>
          <p:cNvPr id="13" name="Object 3">
            <a:extLst>
              <a:ext uri="{FF2B5EF4-FFF2-40B4-BE49-F238E27FC236}">
                <a16:creationId xmlns:a16="http://schemas.microsoft.com/office/drawing/2014/main" id="{D339A8CE-30EF-43B2-9C9C-E9E8399900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8899" y="2037187"/>
          <a:ext cx="6692900" cy="1510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A90AFF5C-43DF-4267-91EF-EA16C4E4A98C}"/>
              </a:ext>
            </a:extLst>
          </p:cNvPr>
          <p:cNvSpPr txBox="1"/>
          <p:nvPr/>
        </p:nvSpPr>
        <p:spPr>
          <a:xfrm>
            <a:off x="8368145" y="2196537"/>
            <a:ext cx="38238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osob od 50 let věku je </a:t>
            </a:r>
            <a:r>
              <a:rPr lang="cs-CZ" sz="1400" b="1" dirty="0"/>
              <a:t>50,9 %</a:t>
            </a:r>
            <a:r>
              <a:rPr lang="cs-CZ" sz="1400" dirty="0"/>
              <a:t>. V mladších věkových kategoriích je pokrytí vyšší u žen, u starších je naopak celkové pokrytí vyšší u mužů. Nejvyšší celkové pokrytí lze sledovat ve věkové skupině 60–74 let.</a:t>
            </a:r>
          </a:p>
          <a:p>
            <a:endParaRPr lang="cs-CZ" sz="1400" dirty="0"/>
          </a:p>
          <a:p>
            <a:r>
              <a:rPr lang="cs-CZ" sz="1400" dirty="0"/>
              <a:t>V Libereckém kraji lze pozorovat podobný trend jako na celonárodní úrovni. Celkové pokrytí osob nad 50 let věku je v Libereckém kraji </a:t>
            </a:r>
            <a:r>
              <a:rPr lang="cs-CZ" sz="1400" b="1" dirty="0"/>
              <a:t>51,6 %</a:t>
            </a:r>
            <a:r>
              <a:rPr lang="cs-CZ" sz="1400" dirty="0"/>
              <a:t>. </a:t>
            </a:r>
          </a:p>
        </p:txBody>
      </p:sp>
      <p:graphicFrame>
        <p:nvGraphicFramePr>
          <p:cNvPr id="12" name="Object 3">
            <a:extLst>
              <a:ext uri="{FF2B5EF4-FFF2-40B4-BE49-F238E27FC236}">
                <a16:creationId xmlns:a16="http://schemas.microsoft.com/office/drawing/2014/main" id="{B7847B96-0604-4340-98F8-760606C6D36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8899" y="4037883"/>
          <a:ext cx="6692900" cy="1510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57591809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E7B6DB89-B150-4045-8C5E-C09418EE413F}"/>
              </a:ext>
            </a:extLst>
          </p:cNvPr>
          <p:cNvGraphicFramePr/>
          <p:nvPr/>
        </p:nvGraphicFramePr>
        <p:xfrm>
          <a:off x="573643" y="1534755"/>
          <a:ext cx="6956637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Muži a ženy ve věku 50–70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na vyšetření 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514591" y="3099237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8EE268B4-AF2F-42DB-BBD4-D962C7BD511C}"/>
              </a:ext>
            </a:extLst>
          </p:cNvPr>
          <p:cNvSpPr/>
          <p:nvPr/>
        </p:nvSpPr>
        <p:spPr>
          <a:xfrm>
            <a:off x="3848039" y="2271494"/>
            <a:ext cx="403839" cy="1986095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Zástupný symbol pro text 3">
            <a:extLst>
              <a:ext uri="{FF2B5EF4-FFF2-40B4-BE49-F238E27FC236}">
                <a16:creationId xmlns:a16="http://schemas.microsoft.com/office/drawing/2014/main" id="{8EBD305E-6993-432A-92AC-8973C9C413F8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2FFAA358-F31B-4FCA-81D6-E0E499A99A45}"/>
              </a:ext>
            </a:extLst>
          </p:cNvPr>
          <p:cNvSpPr txBox="1"/>
          <p:nvPr/>
        </p:nvSpPr>
        <p:spPr>
          <a:xfrm>
            <a:off x="8368145" y="2401636"/>
            <a:ext cx="38238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21,7 %, 19,2 %, 14,4 % a 9,2 %</a:t>
            </a:r>
            <a:r>
              <a:rPr lang="cs-CZ" sz="1600" b="1" dirty="0"/>
              <a:t>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Liberecký kraj dosahuje ve srovnání s ostatními kraji průměrných hodnot míry účasti a to po první, druhé, třetí a čtvrté pozvánce </a:t>
            </a:r>
            <a:r>
              <a:rPr lang="cs-CZ" sz="1400" b="1" dirty="0"/>
              <a:t>22,0 %, 19,3 %, 13,8 % a 9,3 %.</a:t>
            </a:r>
            <a:endParaRPr lang="cs-CZ" sz="1400" dirty="0"/>
          </a:p>
        </p:txBody>
      </p:sp>
    </p:spTree>
    <p:extLst>
      <p:ext uri="{BB962C8B-B14F-4D97-AF65-F5344CB8AC3E}">
        <p14:creationId xmlns:p14="http://schemas.microsoft.com/office/powerpoint/2010/main" val="409999190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3184719"/>
              </p:ext>
            </p:extLst>
          </p:nvPr>
        </p:nvGraphicFramePr>
        <p:xfrm>
          <a:off x="850749" y="3980717"/>
          <a:ext cx="6887910" cy="2511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2" name="Zástupný symbol pro obrázek 2">
            <a:extLst>
              <a:ext uri="{FF2B5EF4-FFF2-40B4-BE49-F238E27FC236}">
                <a16:creationId xmlns:a16="http://schemas.microsoft.com/office/drawing/2014/main" id="{3C761310-DB57-4692-9346-97FE27199A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126" y="872320"/>
            <a:ext cx="5042558" cy="2926800"/>
          </a:xfrm>
          <a:prstGeom prst="rect">
            <a:avLst/>
          </a:prstGeom>
        </p:spPr>
      </p:pic>
      <p:sp>
        <p:nvSpPr>
          <p:cNvPr id="49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5753218" y="3437862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v</a:t>
                </a:r>
                <a:r>
                  <a:rPr lang="cs-CZ" sz="1200" b="0" dirty="0">
                    <a:latin typeface="+mn-lt"/>
                  </a:rPr>
                  <a:t>ykazovaná pozitivita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5648345" y="5195585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609265" y="4483746"/>
            <a:ext cx="149343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Pozitivita v kraji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Podíl</a:t>
            </a:r>
            <a:r>
              <a:rPr lang="en-US" sz="2900" dirty="0"/>
              <a:t> </a:t>
            </a:r>
            <a:r>
              <a:rPr lang="en-US" sz="2900" dirty="0" err="1"/>
              <a:t>pozitivních</a:t>
            </a:r>
            <a:r>
              <a:rPr lang="en-US" sz="2900" dirty="0"/>
              <a:t> </a:t>
            </a:r>
            <a:r>
              <a:rPr lang="cs-CZ" sz="2900" dirty="0"/>
              <a:t>nálezů ve všech </a:t>
            </a:r>
            <a:r>
              <a:rPr lang="en-US" sz="2900" dirty="0"/>
              <a:t>TOKS</a:t>
            </a:r>
          </a:p>
        </p:txBody>
      </p:sp>
      <p:grpSp>
        <p:nvGrpSpPr>
          <p:cNvPr id="48" name="Skupina 47">
            <a:extLst>
              <a:ext uri="{FF2B5EF4-FFF2-40B4-BE49-F238E27FC236}">
                <a16:creationId xmlns:a16="http://schemas.microsoft.com/office/drawing/2014/main" id="{6E9B6B40-D9A5-41E3-B019-75D14B56BDC2}"/>
              </a:ext>
            </a:extLst>
          </p:cNvPr>
          <p:cNvGrpSpPr/>
          <p:nvPr/>
        </p:nvGrpSpPr>
        <p:grpSpPr>
          <a:xfrm>
            <a:off x="5269835" y="1567274"/>
            <a:ext cx="1484926" cy="1486418"/>
            <a:chOff x="7816069" y="2011747"/>
            <a:chExt cx="1421819" cy="1483492"/>
          </a:xfrm>
        </p:grpSpPr>
        <p:sp>
          <p:nvSpPr>
            <p:cNvPr id="51" name="Text Box 3">
              <a:extLst>
                <a:ext uri="{FF2B5EF4-FFF2-40B4-BE49-F238E27FC236}">
                  <a16:creationId xmlns:a16="http://schemas.microsoft.com/office/drawing/2014/main" id="{FFD32AC3-7B49-423E-BC9B-FD6F3C7CBC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Text Box 3">
              <a:extLst>
                <a:ext uri="{FF2B5EF4-FFF2-40B4-BE49-F238E27FC236}">
                  <a16:creationId xmlns:a16="http://schemas.microsoft.com/office/drawing/2014/main" id="{8A48B5C3-4219-45F1-A6A1-2F30CF42B2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Pozitivita TOKS</a:t>
              </a:r>
              <a:b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</a:b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v procentech</a:t>
              </a:r>
            </a:p>
          </p:txBody>
        </p:sp>
        <p:sp>
          <p:nvSpPr>
            <p:cNvPr id="55" name="Rectangle 177">
              <a:extLst>
                <a:ext uri="{FF2B5EF4-FFF2-40B4-BE49-F238E27FC236}">
                  <a16:creationId xmlns:a16="http://schemas.microsoft.com/office/drawing/2014/main" id="{D487E7A1-8EF0-4C7F-AA92-E831EF09D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6" name="Rectangle 177">
              <a:extLst>
                <a:ext uri="{FF2B5EF4-FFF2-40B4-BE49-F238E27FC236}">
                  <a16:creationId xmlns:a16="http://schemas.microsoft.com/office/drawing/2014/main" id="{9773EDFF-54C3-44B5-87D5-6E7D1C09E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7" name="Rectangle 177">
              <a:extLst>
                <a:ext uri="{FF2B5EF4-FFF2-40B4-BE49-F238E27FC236}">
                  <a16:creationId xmlns:a16="http://schemas.microsoft.com/office/drawing/2014/main" id="{6F14F822-89ED-4168-9167-32DEA0660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8" name="Rectangle 177">
              <a:extLst>
                <a:ext uri="{FF2B5EF4-FFF2-40B4-BE49-F238E27FC236}">
                  <a16:creationId xmlns:a16="http://schemas.microsoft.com/office/drawing/2014/main" id="{6D2A09AF-0610-474E-9B02-30D2C1CCD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9" name="Text Box 3">
              <a:extLst>
                <a:ext uri="{FF2B5EF4-FFF2-40B4-BE49-F238E27FC236}">
                  <a16:creationId xmlns:a16="http://schemas.microsoft.com/office/drawing/2014/main" id="{D5601BBF-EC08-474C-BCF1-CDE809A18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≤ 5,0 %</a:t>
              </a:r>
            </a:p>
          </p:txBody>
        </p:sp>
        <p:sp>
          <p:nvSpPr>
            <p:cNvPr id="60" name="Text Box 3">
              <a:extLst>
                <a:ext uri="{FF2B5EF4-FFF2-40B4-BE49-F238E27FC236}">
                  <a16:creationId xmlns:a16="http://schemas.microsoft.com/office/drawing/2014/main" id="{3B0DCF81-2109-4E78-A862-0E58F20CF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5,0–7,0 %</a:t>
              </a:r>
            </a:p>
          </p:txBody>
        </p:sp>
        <p:sp>
          <p:nvSpPr>
            <p:cNvPr id="61" name="Text Box 3">
              <a:extLst>
                <a:ext uri="{FF2B5EF4-FFF2-40B4-BE49-F238E27FC236}">
                  <a16:creationId xmlns:a16="http://schemas.microsoft.com/office/drawing/2014/main" id="{E2D59565-BB3E-43A4-B59D-8863D93869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7,0–9,0 %</a:t>
              </a:r>
            </a:p>
          </p:txBody>
        </p:sp>
        <p:sp>
          <p:nvSpPr>
            <p:cNvPr id="62" name="Text Box 3">
              <a:extLst>
                <a:ext uri="{FF2B5EF4-FFF2-40B4-BE49-F238E27FC236}">
                  <a16:creationId xmlns:a16="http://schemas.microsoft.com/office/drawing/2014/main" id="{B7AD190D-E832-4B25-BE0A-B560E48AE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&gt; 9,0 %</a:t>
              </a:r>
            </a:p>
          </p:txBody>
        </p:sp>
      </p:grpSp>
      <p:sp>
        <p:nvSpPr>
          <p:cNvPr id="63" name="TextovéPole 62">
            <a:extLst>
              <a:ext uri="{FF2B5EF4-FFF2-40B4-BE49-F238E27FC236}">
                <a16:creationId xmlns:a16="http://schemas.microsoft.com/office/drawing/2014/main" id="{CC80E7E0-44B5-47C8-8822-255DBFC3B814}"/>
              </a:ext>
            </a:extLst>
          </p:cNvPr>
          <p:cNvSpPr txBox="1"/>
          <p:nvPr/>
        </p:nvSpPr>
        <p:spPr>
          <a:xfrm>
            <a:off x="8368145" y="2401636"/>
            <a:ext cx="38238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Celková vykazovaná pozitivita dosahovala </a:t>
            </a:r>
            <a:r>
              <a:rPr lang="cs-CZ" sz="1400" b="1" dirty="0"/>
              <a:t>6,1 %</a:t>
            </a:r>
            <a:r>
              <a:rPr lang="cs-CZ" sz="1400" dirty="0"/>
              <a:t> </a:t>
            </a:r>
            <a:br>
              <a:rPr lang="cs-CZ" sz="1400" dirty="0"/>
            </a:br>
            <a:r>
              <a:rPr lang="cs-CZ" sz="1400" dirty="0"/>
              <a:t>v roce 2017. V krajích lze sledovat vykazovanou pozitivitu v rozmezí od 5,6 % do 7,1 %.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Liberecký kraj dosahuje v rámci ČR průměrné pozitivity TOKS (</a:t>
            </a:r>
            <a:r>
              <a:rPr lang="cs-CZ" sz="1400" b="1" dirty="0"/>
              <a:t>6,1 %</a:t>
            </a:r>
            <a:r>
              <a:rPr lang="cs-CZ" sz="1400" dirty="0"/>
              <a:t>). S výjimkou okresu Liberec dosahují okresy Libereckého kraje vyšší hodnoty pozitivity TOKS než je celorepubliková hodnota.</a:t>
            </a:r>
          </a:p>
        </p:txBody>
      </p:sp>
      <p:sp>
        <p:nvSpPr>
          <p:cNvPr id="35" name="Freeform 176">
            <a:extLst>
              <a:ext uri="{FF2B5EF4-FFF2-40B4-BE49-F238E27FC236}">
                <a16:creationId xmlns:a16="http://schemas.microsoft.com/office/drawing/2014/main" id="{9E23DB5D-732D-414B-BC39-8ACBAE9DFF00}"/>
              </a:ext>
            </a:extLst>
          </p:cNvPr>
          <p:cNvSpPr>
            <a:spLocks/>
          </p:cNvSpPr>
          <p:nvPr/>
        </p:nvSpPr>
        <p:spPr bwMode="auto">
          <a:xfrm rot="21101206">
            <a:off x="1706662" y="1052335"/>
            <a:ext cx="851371" cy="632501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925577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Zástupný symbol pro obrázek 5">
            <a:extLst>
              <a:ext uri="{FF2B5EF4-FFF2-40B4-BE49-F238E27FC236}">
                <a16:creationId xmlns:a16="http://schemas.microsoft.com/office/drawing/2014/main" id="{04526F4F-88C3-4336-8B28-50B174CB6D3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0" y="868680"/>
            <a:ext cx="5041319" cy="2926080"/>
          </a:xfrm>
          <a:prstGeom prst="rect">
            <a:avLst/>
          </a:prstGeom>
        </p:spPr>
      </p:pic>
      <p:graphicFrame>
        <p:nvGraphicFramePr>
          <p:cNvPr id="36" name="Object 3">
            <a:extLst>
              <a:ext uri="{FF2B5EF4-FFF2-40B4-BE49-F238E27FC236}">
                <a16:creationId xmlns:a16="http://schemas.microsoft.com/office/drawing/2014/main" id="{D43D65F2-F500-4238-974C-E25CA9FDD0D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11183700"/>
              </p:ext>
            </p:extLst>
          </p:nvPr>
        </p:nvGraphicFramePr>
        <p:xfrm>
          <a:off x="-1" y="3749784"/>
          <a:ext cx="6862273" cy="2926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08189" y="3246835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dosahovaná míra</a:t>
                </a:r>
                <a:r>
                  <a:rPr lang="cs-CZ" sz="1200" b="0" dirty="0">
                    <a:latin typeface="+mn-lt"/>
                  </a:rPr>
                  <a:t/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kraji</a:t>
                </a: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716687" y="4313975"/>
            <a:ext cx="228815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Screeningové kolonoskopie na 10 000 osob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využití </a:t>
            </a:r>
            <a:r>
              <a:rPr lang="cs-CZ" sz="2900" dirty="0" smtClean="0"/>
              <a:t>primární screeningové </a:t>
            </a:r>
            <a:r>
              <a:rPr lang="cs-CZ" sz="2900" dirty="0"/>
              <a:t>kolonoskopie</a:t>
            </a:r>
            <a:endParaRPr lang="en-US" sz="2900" dirty="0"/>
          </a:p>
        </p:txBody>
      </p:sp>
      <p:sp>
        <p:nvSpPr>
          <p:cNvPr id="37" name="Zástupný symbol pro text 4">
            <a:extLst>
              <a:ext uri="{FF2B5EF4-FFF2-40B4-BE49-F238E27FC236}">
                <a16:creationId xmlns:a16="http://schemas.microsoft.com/office/drawing/2014/main" id="{F876F94C-AA95-48DD-9243-FCC1476BEB56}"/>
              </a:ext>
            </a:extLst>
          </p:cNvPr>
          <p:cNvSpPr txBox="1">
            <a:spLocks/>
          </p:cNvSpPr>
          <p:nvPr/>
        </p:nvSpPr>
        <p:spPr>
          <a:xfrm>
            <a:off x="4797596" y="5002842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grpSp>
        <p:nvGrpSpPr>
          <p:cNvPr id="38" name="Skupina 37">
            <a:extLst>
              <a:ext uri="{FF2B5EF4-FFF2-40B4-BE49-F238E27FC236}">
                <a16:creationId xmlns:a16="http://schemas.microsoft.com/office/drawing/2014/main" id="{525A57B5-F547-486D-A687-028D8A77EC49}"/>
              </a:ext>
            </a:extLst>
          </p:cNvPr>
          <p:cNvGrpSpPr/>
          <p:nvPr/>
        </p:nvGrpSpPr>
        <p:grpSpPr>
          <a:xfrm>
            <a:off x="5279444" y="1559047"/>
            <a:ext cx="1421819" cy="1483492"/>
            <a:chOff x="7816069" y="2011747"/>
            <a:chExt cx="1421819" cy="1483492"/>
          </a:xfrm>
        </p:grpSpPr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B2CF2496-D873-41BF-BF7D-00826F9CE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F86574B2-69A1-49DA-A57B-C1E4A9790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Počet na 10 000 osob</a:t>
              </a:r>
            </a:p>
          </p:txBody>
        </p:sp>
        <p:sp>
          <p:nvSpPr>
            <p:cNvPr id="41" name="Rectangle 177">
              <a:extLst>
                <a:ext uri="{FF2B5EF4-FFF2-40B4-BE49-F238E27FC236}">
                  <a16:creationId xmlns:a16="http://schemas.microsoft.com/office/drawing/2014/main" id="{377E65D1-6280-4969-99E2-2EE2ACA63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2" name="Rectangle 177">
              <a:extLst>
                <a:ext uri="{FF2B5EF4-FFF2-40B4-BE49-F238E27FC236}">
                  <a16:creationId xmlns:a16="http://schemas.microsoft.com/office/drawing/2014/main" id="{6A74CE91-092B-466A-996B-F91A8DE3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3" name="Rectangle 177">
              <a:extLst>
                <a:ext uri="{FF2B5EF4-FFF2-40B4-BE49-F238E27FC236}">
                  <a16:creationId xmlns:a16="http://schemas.microsoft.com/office/drawing/2014/main" id="{EF366151-8179-4C2F-9177-B6C937B4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2942FD81-562D-4633-AF9D-A42A431C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5" name="Text Box 3">
              <a:extLst>
                <a:ext uri="{FF2B5EF4-FFF2-40B4-BE49-F238E27FC236}">
                  <a16:creationId xmlns:a16="http://schemas.microsoft.com/office/drawing/2014/main" id="{8DCF8A38-38F9-403D-A0BC-B58A88591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15,0</a:t>
              </a:r>
            </a:p>
          </p:txBody>
        </p:sp>
        <p:sp>
          <p:nvSpPr>
            <p:cNvPr id="46" name="Text Box 3">
              <a:extLst>
                <a:ext uri="{FF2B5EF4-FFF2-40B4-BE49-F238E27FC236}">
                  <a16:creationId xmlns:a16="http://schemas.microsoft.com/office/drawing/2014/main" id="{C24222A8-7A4F-4371-87CF-1E81706C0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15,0–30,0</a:t>
              </a:r>
            </a:p>
          </p:txBody>
        </p:sp>
        <p:sp>
          <p:nvSpPr>
            <p:cNvPr id="47" name="Text Box 3">
              <a:extLst>
                <a:ext uri="{FF2B5EF4-FFF2-40B4-BE49-F238E27FC236}">
                  <a16:creationId xmlns:a16="http://schemas.microsoft.com/office/drawing/2014/main" id="{B8E02411-8DAB-4662-8A76-36A6F2464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30,0–45,0</a:t>
              </a:r>
            </a:p>
          </p:txBody>
        </p:sp>
        <p:sp>
          <p:nvSpPr>
            <p:cNvPr id="48" name="Text Box 3">
              <a:extLst>
                <a:ext uri="{FF2B5EF4-FFF2-40B4-BE49-F238E27FC236}">
                  <a16:creationId xmlns:a16="http://schemas.microsoft.com/office/drawing/2014/main" id="{146DA932-656B-4DB7-B764-E91B02B4D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45,0</a:t>
              </a:r>
            </a:p>
          </p:txBody>
        </p:sp>
      </p:grpSp>
      <p:sp>
        <p:nvSpPr>
          <p:cNvPr id="64" name="TextovéPole 63">
            <a:extLst>
              <a:ext uri="{FF2B5EF4-FFF2-40B4-BE49-F238E27FC236}">
                <a16:creationId xmlns:a16="http://schemas.microsoft.com/office/drawing/2014/main" id="{EB2BF312-4169-4926-BB77-F189172CE984}"/>
              </a:ext>
            </a:extLst>
          </p:cNvPr>
          <p:cNvSpPr txBox="1"/>
          <p:nvPr/>
        </p:nvSpPr>
        <p:spPr>
          <a:xfrm>
            <a:off x="8368145" y="2401636"/>
            <a:ext cx="3823855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Celková míra využití screeningové kolonoskopie dosahovala </a:t>
            </a:r>
            <a:r>
              <a:rPr lang="cs-CZ" sz="1400" b="1" dirty="0"/>
              <a:t>28,5 screeningových kolonoskopií na 10 000 osob.</a:t>
            </a:r>
            <a:r>
              <a:rPr lang="cs-CZ" sz="1400" dirty="0"/>
              <a:t> </a:t>
            </a:r>
            <a:br>
              <a:rPr lang="cs-CZ" sz="1400" dirty="0"/>
            </a:br>
            <a:r>
              <a:rPr lang="cs-CZ" sz="1400" dirty="0"/>
              <a:t>V krajích lze sledovat míru využití v rozmezí od 11,9  do 52,2 %. Zejména na úrovni okresů sledujeme vysokou variabilitu mezi regionálními měrami využití (rozsah mezi okresy je 1,9–90,3).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Liberecký kraj dosahuje v rámci ČR nejvyšší míry využití screeningových kolonoskopií (</a:t>
            </a:r>
            <a:r>
              <a:rPr lang="cs-CZ" sz="1400" b="1" dirty="0"/>
              <a:t>52,2</a:t>
            </a:r>
            <a:r>
              <a:rPr lang="cs-CZ" sz="1400" dirty="0"/>
              <a:t>). </a:t>
            </a:r>
          </a:p>
        </p:txBody>
      </p:sp>
      <p:sp>
        <p:nvSpPr>
          <p:cNvPr id="33" name="Freeform 176">
            <a:extLst>
              <a:ext uri="{FF2B5EF4-FFF2-40B4-BE49-F238E27FC236}">
                <a16:creationId xmlns:a16="http://schemas.microsoft.com/office/drawing/2014/main" id="{3B5712DD-77DE-47E4-B34B-A754E59BAC1B}"/>
              </a:ext>
            </a:extLst>
          </p:cNvPr>
          <p:cNvSpPr>
            <a:spLocks/>
          </p:cNvSpPr>
          <p:nvPr/>
        </p:nvSpPr>
        <p:spPr bwMode="auto">
          <a:xfrm rot="21101206">
            <a:off x="1706662" y="1052335"/>
            <a:ext cx="851371" cy="632501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0352144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10214" y="636789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709607"/>
            <a:ext cx="2817668" cy="189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kolorektálního karcinomu se stabilizovala a současně dochází k setrvalému snižování mortality.</a:t>
            </a: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/>
            </a:r>
            <a:br>
              <a:rPr lang="cs-CZ" sz="1400" dirty="0">
                <a:cs typeface="Arial" pitchFamily="34" charset="0"/>
              </a:rPr>
            </a:br>
            <a:r>
              <a:rPr lang="cs-CZ" sz="1400" dirty="0">
                <a:cs typeface="Arial" pitchFamily="34" charset="0"/>
              </a:rPr>
              <a:t>V ČR bylo v poslední dekádě sledováno snížení mortality téměř o </a:t>
            </a:r>
            <a:r>
              <a:rPr lang="cs-CZ" sz="1600" b="1" dirty="0"/>
              <a:t>22 %</a:t>
            </a:r>
            <a:r>
              <a:rPr lang="cs-CZ" sz="1600" b="1" dirty="0">
                <a:cs typeface="Arial" pitchFamily="34" charset="0"/>
              </a:rPr>
              <a:t> </a:t>
            </a:r>
            <a:r>
              <a:rPr lang="cs-CZ" sz="1400" dirty="0">
                <a:cs typeface="Arial" pitchFamily="34" charset="0"/>
              </a:rPr>
              <a:t>a v Libereckém kraji téměř o </a:t>
            </a:r>
            <a:r>
              <a:rPr lang="cs-CZ" sz="1600" b="1" dirty="0"/>
              <a:t>26 %</a:t>
            </a:r>
            <a:r>
              <a:rPr lang="cs-CZ" sz="1400" dirty="0">
                <a:cs typeface="Arial" pitchFamily="34" charset="0"/>
              </a:rPr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0214" y="169808"/>
            <a:ext cx="10515600" cy="631595"/>
          </a:xfrm>
        </p:spPr>
        <p:txBody>
          <a:bodyPr>
            <a:noAutofit/>
          </a:bodyPr>
          <a:lstStyle/>
          <a:p>
            <a:r>
              <a:rPr lang="en-US" sz="2700" dirty="0" err="1"/>
              <a:t>Epidemiologické</a:t>
            </a:r>
            <a:r>
              <a:rPr lang="en-US" sz="2700" dirty="0"/>
              <a:t> trendy </a:t>
            </a:r>
            <a:r>
              <a:rPr lang="en-US" sz="2700" dirty="0" err="1" smtClean="0"/>
              <a:t>kolorektálního</a:t>
            </a:r>
            <a:r>
              <a:rPr lang="en-US" sz="2700" dirty="0" smtClean="0"/>
              <a:t> </a:t>
            </a:r>
            <a:r>
              <a:rPr lang="en-US" sz="2700" dirty="0" err="1"/>
              <a:t>karcinomu</a:t>
            </a:r>
            <a:endParaRPr lang="en-US" sz="2700" dirty="0"/>
          </a:p>
        </p:txBody>
      </p:sp>
      <p:graphicFrame>
        <p:nvGraphicFramePr>
          <p:cNvPr id="23" name="Object 123">
            <a:extLst>
              <a:ext uri="{FF2B5EF4-FFF2-40B4-BE49-F238E27FC236}">
                <a16:creationId xmlns:a16="http://schemas.microsoft.com/office/drawing/2014/main" id="{73BD1A3C-E2FB-4ECF-8A1E-FE53BC6FB51B}"/>
              </a:ext>
            </a:extLst>
          </p:cNvPr>
          <p:cNvGraphicFramePr>
            <a:graphicFrameLocks/>
          </p:cNvGraphicFramePr>
          <p:nvPr/>
        </p:nvGraphicFramePr>
        <p:xfrm>
          <a:off x="5206197" y="202012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Rectangle 35">
            <a:extLst>
              <a:ext uri="{FF2B5EF4-FFF2-40B4-BE49-F238E27FC236}">
                <a16:creationId xmlns:a16="http://schemas.microsoft.com/office/drawing/2014/main" id="{C3439EE1-7477-4E8B-AC47-9F8D5441C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35" name="Text Box 66">
            <a:extLst>
              <a:ext uri="{FF2B5EF4-FFF2-40B4-BE49-F238E27FC236}">
                <a16:creationId xmlns:a16="http://schemas.microsoft.com/office/drawing/2014/main" id="{8074F579-7B37-4980-B8CC-B5ADC74226C1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1068607" y="3579688"/>
            <a:ext cx="29312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cs-CZ" altLang="cs-CZ" sz="1200" b="1" dirty="0">
                <a:latin typeface="+mn-lt"/>
              </a:rPr>
              <a:t>Po</a:t>
            </a:r>
            <a:r>
              <a:rPr lang="cs-CZ" altLang="cs-CZ" sz="1200" b="1" dirty="0">
                <a:latin typeface="+mn-lt"/>
              </a:rPr>
              <a:t>čet na 100 000 obyvatel</a:t>
            </a:r>
            <a:endParaRPr kumimoji="0" lang="cs-CZ" altLang="cs-CZ" sz="1200" b="1" dirty="0">
              <a:latin typeface="+mn-lt"/>
            </a:endParaRPr>
          </a:p>
        </p:txBody>
      </p:sp>
      <p:sp>
        <p:nvSpPr>
          <p:cNvPr id="36" name="Text Box 30">
            <a:extLst>
              <a:ext uri="{FF2B5EF4-FFF2-40B4-BE49-F238E27FC236}">
                <a16:creationId xmlns:a16="http://schemas.microsoft.com/office/drawing/2014/main" id="{332C33F6-61B0-4430-B7B1-CB84DCA6A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37" name="Object 123">
            <a:extLst>
              <a:ext uri="{FF2B5EF4-FFF2-40B4-BE49-F238E27FC236}">
                <a16:creationId xmlns:a16="http://schemas.microsoft.com/office/drawing/2014/main" id="{A851808F-D59D-4D27-AF14-CD906DA5D5C3}"/>
              </a:ext>
            </a:extLst>
          </p:cNvPr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" name="TextovéPole 7">
            <a:extLst>
              <a:ext uri="{FF2B5EF4-FFF2-40B4-BE49-F238E27FC236}">
                <a16:creationId xmlns:a16="http://schemas.microsoft.com/office/drawing/2014/main" id="{6C407100-44AF-40E0-93E4-0C6753B2E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8005" y="2714917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-2,8 %</a:t>
            </a:r>
          </a:p>
        </p:txBody>
      </p:sp>
      <p:sp>
        <p:nvSpPr>
          <p:cNvPr id="41" name="TextovéPole 7">
            <a:extLst>
              <a:ext uri="{FF2B5EF4-FFF2-40B4-BE49-F238E27FC236}">
                <a16:creationId xmlns:a16="http://schemas.microsoft.com/office/drawing/2014/main" id="{DB56AC0D-FD36-408F-A787-2D0E55B27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05" y="2437440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+10,5 %</a:t>
            </a:r>
          </a:p>
        </p:txBody>
      </p:sp>
      <p:grpSp>
        <p:nvGrpSpPr>
          <p:cNvPr id="42" name="Skupina 41">
            <a:extLst>
              <a:ext uri="{FF2B5EF4-FFF2-40B4-BE49-F238E27FC236}">
                <a16:creationId xmlns:a16="http://schemas.microsoft.com/office/drawing/2014/main" id="{8EBB74FA-287A-4190-A07A-E9858813BF73}"/>
              </a:ext>
            </a:extLst>
          </p:cNvPr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43" name="Straight Connector 35">
              <a:extLst>
                <a:ext uri="{FF2B5EF4-FFF2-40B4-BE49-F238E27FC236}">
                  <a16:creationId xmlns:a16="http://schemas.microsoft.com/office/drawing/2014/main" id="{02C8F4DF-C6A1-4F2B-980D-FAD4F4F9D8A4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Oval 22">
              <a:extLst>
                <a:ext uri="{FF2B5EF4-FFF2-40B4-BE49-F238E27FC236}">
                  <a16:creationId xmlns:a16="http://schemas.microsoft.com/office/drawing/2014/main" id="{54B57019-218B-489D-9E80-96A7BCD03C25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45" name="Straight Connector 70">
            <a:extLst>
              <a:ext uri="{FF2B5EF4-FFF2-40B4-BE49-F238E27FC236}">
                <a16:creationId xmlns:a16="http://schemas.microsoft.com/office/drawing/2014/main" id="{9064AFBE-3DB9-4834-A451-98A55F08E150}"/>
              </a:ext>
            </a:extLst>
          </p:cNvPr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ovéPole 7">
            <a:extLst>
              <a:ext uri="{FF2B5EF4-FFF2-40B4-BE49-F238E27FC236}">
                <a16:creationId xmlns:a16="http://schemas.microsoft.com/office/drawing/2014/main" id="{D74932CB-E60A-430B-ADEC-A1C32068C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Liberecký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47" name="TextovéPole 7">
            <a:extLst>
              <a:ext uri="{FF2B5EF4-FFF2-40B4-BE49-F238E27FC236}">
                <a16:creationId xmlns:a16="http://schemas.microsoft.com/office/drawing/2014/main" id="{554E5224-B745-48C3-91C1-5B02DCA49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4405" y="3366649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-21,9 %</a:t>
            </a:r>
          </a:p>
        </p:txBody>
      </p:sp>
      <p:sp>
        <p:nvSpPr>
          <p:cNvPr id="49" name="TextovéPole 7">
            <a:extLst>
              <a:ext uri="{FF2B5EF4-FFF2-40B4-BE49-F238E27FC236}">
                <a16:creationId xmlns:a16="http://schemas.microsoft.com/office/drawing/2014/main" id="{D220FD51-545B-47B5-B311-A8759363E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250" y="3541088"/>
            <a:ext cx="5848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-25,9 %</a:t>
            </a:r>
          </a:p>
        </p:txBody>
      </p:sp>
      <p:sp>
        <p:nvSpPr>
          <p:cNvPr id="50" name="Text Box 65">
            <a:extLst>
              <a:ext uri="{FF2B5EF4-FFF2-40B4-BE49-F238E27FC236}">
                <a16:creationId xmlns:a16="http://schemas.microsoft.com/office/drawing/2014/main" id="{BD599FC4-7AAD-403F-90EA-A9F5679AF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51" name="Text Box 65">
            <a:extLst>
              <a:ext uri="{FF2B5EF4-FFF2-40B4-BE49-F238E27FC236}">
                <a16:creationId xmlns:a16="http://schemas.microsoft.com/office/drawing/2014/main" id="{53FB5B8A-5BCB-4CB0-A981-04360621B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50336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57558" y="653725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838" y="3895958"/>
            <a:ext cx="9578" cy="198221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4" name="Object 63">
            <a:extLst>
              <a:ext uri="{FF2B5EF4-FFF2-40B4-BE49-F238E27FC236}">
                <a16:creationId xmlns:a16="http://schemas.microsoft.com/office/drawing/2014/main" id="{E8CC30DA-B92A-4EF8-B7D3-7609F74AEF8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07254" y="3971537"/>
          <a:ext cx="5388746" cy="238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5" name="Rectangle 40">
            <a:extLst>
              <a:ext uri="{FF2B5EF4-FFF2-40B4-BE49-F238E27FC236}">
                <a16:creationId xmlns:a16="http://schemas.microsoft.com/office/drawing/2014/main" id="{338EF128-B028-42EB-8D95-2EB3844D6A9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09702" y="4731337"/>
            <a:ext cx="1424968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dělení do stadií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není definováno</a:t>
            </a:r>
            <a:endParaRPr kumimoji="0" lang="en-GB" altLang="cs-CZ" sz="1200" b="0" i="0" strike="noStrike" kern="1200" cap="none" spc="0" normalizeH="0" baseline="0" noProof="0" dirty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62286" y="4630587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49926" y="5798516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3453" y="140223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 smtClean="0"/>
              <a:t>nádorů</a:t>
            </a:r>
            <a:r>
              <a:rPr lang="cs-CZ" sz="2800" dirty="0" smtClean="0"/>
              <a:t> </a:t>
            </a:r>
            <a:r>
              <a:rPr lang="cs-CZ" sz="2800" dirty="0" err="1" smtClean="0"/>
              <a:t>kolorekta</a:t>
            </a:r>
            <a:endParaRPr lang="en-US" sz="2800" dirty="0"/>
          </a:p>
        </p:txBody>
      </p:sp>
      <p:graphicFrame>
        <p:nvGraphicFramePr>
          <p:cNvPr id="47" name="Group 107">
            <a:extLst>
              <a:ext uri="{FF2B5EF4-FFF2-40B4-BE49-F238E27FC236}">
                <a16:creationId xmlns:a16="http://schemas.microsoft.com/office/drawing/2014/main" id="{603A0CFD-EB23-4F1D-AC32-64A7712C02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953454"/>
              </p:ext>
            </p:extLst>
          </p:nvPr>
        </p:nvGraphicFramePr>
        <p:xfrm>
          <a:off x="1475073" y="1214014"/>
          <a:ext cx="4444829" cy="1593290"/>
        </p:xfrm>
        <a:graphic>
          <a:graphicData uri="http://schemas.openxmlformats.org/drawingml/2006/table">
            <a:tbl>
              <a:tblPr/>
              <a:tblGrid>
                <a:gridCol w="2723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kolorektálního karcinomu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LBK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28,3 %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23,5 %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19,9 %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6,4 %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2,4 %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Zastoupení prvních dvou stádií v Libereckém kraji je vyšší než je celorepublikový průměr. V Libereckém kraji bylo v letech 2012-2016 </a:t>
            </a:r>
            <a:r>
              <a:rPr lang="cs-CZ" sz="1400" b="1" dirty="0"/>
              <a:t>51,3 % pacientů diagnostikováno ve stádiu I nebo II</a:t>
            </a:r>
            <a:r>
              <a:rPr lang="cs-CZ" sz="1400" dirty="0"/>
              <a:t>, v celé ČR to bylo </a:t>
            </a:r>
            <a:r>
              <a:rPr lang="cs-CZ" sz="1400" b="1" dirty="0"/>
              <a:t>47,7 %</a:t>
            </a:r>
            <a:r>
              <a:rPr lang="cs-CZ" sz="1400" dirty="0"/>
              <a:t> pacientů.</a:t>
            </a:r>
          </a:p>
        </p:txBody>
      </p:sp>
      <p:sp>
        <p:nvSpPr>
          <p:cNvPr id="35" name="TextBox 6">
            <a:extLst>
              <a:ext uri="{FF2B5EF4-FFF2-40B4-BE49-F238E27FC236}">
                <a16:creationId xmlns:a16="http://schemas.microsoft.com/office/drawing/2014/main" id="{E5EA2FC2-8683-4931-90D4-0C3108F89511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3597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298472A-BE8E-469E-8877-181599C1D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1CA800A0-7F6F-4DBD-A433-A41284F89F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83" y="5308714"/>
            <a:ext cx="11116463" cy="468000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 err="1"/>
              <a:t>Screening</a:t>
            </a:r>
            <a:r>
              <a:rPr lang="cs-CZ" dirty="0"/>
              <a:t> nádorů hrdla děložního </a:t>
            </a:r>
          </a:p>
        </p:txBody>
      </p:sp>
    </p:spTree>
    <p:extLst>
      <p:ext uri="{BB962C8B-B14F-4D97-AF65-F5344CB8AC3E}">
        <p14:creationId xmlns:p14="http://schemas.microsoft.com/office/powerpoint/2010/main" val="109545250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www.cervix.cz,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akreditovaných cytologických laboratoří v České republice</a:t>
            </a:r>
            <a:endParaRPr lang="en-US" sz="2900" dirty="0"/>
          </a:p>
        </p:txBody>
      </p:sp>
      <p:pic>
        <p:nvPicPr>
          <p:cNvPr id="22" name="Obrázek 21">
            <a:extLst>
              <a:ext uri="{FF2B5EF4-FFF2-40B4-BE49-F238E27FC236}">
                <a16:creationId xmlns:a16="http://schemas.microsoft.com/office/drawing/2014/main" id="{1AC555BB-6119-407D-8491-977313E0F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08"/>
          <a:stretch/>
        </p:blipFill>
        <p:spPr>
          <a:xfrm rot="21149176">
            <a:off x="425654" y="1271141"/>
            <a:ext cx="7846683" cy="4503665"/>
          </a:xfrm>
          <a:prstGeom prst="rect">
            <a:avLst/>
          </a:prstGeom>
        </p:spPr>
      </p:pic>
      <p:sp>
        <p:nvSpPr>
          <p:cNvPr id="7" name="TextovéPole 6">
            <a:extLst>
              <a:ext uri="{FF2B5EF4-FFF2-40B4-BE49-F238E27FC236}">
                <a16:creationId xmlns:a16="http://schemas.microsoft.com/office/drawing/2014/main" id="{3A410E3A-9178-402D-8C1E-A9C2A831FFC3}"/>
              </a:ext>
            </a:extLst>
          </p:cNvPr>
          <p:cNvSpPr txBox="1"/>
          <p:nvPr/>
        </p:nvSpPr>
        <p:spPr>
          <a:xfrm>
            <a:off x="8368145" y="2524061"/>
            <a:ext cx="382385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ČR je k dispozici celkem </a:t>
            </a:r>
            <a:r>
              <a:rPr lang="cs-CZ" sz="1400" b="1" dirty="0"/>
              <a:t>36</a:t>
            </a:r>
            <a:r>
              <a:rPr lang="cs-CZ" sz="1400" dirty="0"/>
              <a:t> </a:t>
            </a:r>
            <a:r>
              <a:rPr lang="cs-CZ" sz="1400" b="1" dirty="0"/>
              <a:t>akreditovaných cytologických laboratoří</a:t>
            </a:r>
            <a:r>
              <a:rPr lang="cs-CZ" sz="1400" dirty="0"/>
              <a:t>. V Libereckém kraji je 1 takováto laboratoř. Vzhledem k laboratornímu charakteru screeningového vyšetření a možnosti přepravovat vzorky na větší vzdálenosti místní dostupnost laboratoří neodráží dostupnost pro pacientky, které navštěvují svého gynekologa.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dubnu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http://www.cervix.cz </a:t>
            </a: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27562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8368145" y="2671113"/>
            <a:ext cx="35922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v České republice dosahuje </a:t>
            </a:r>
            <a:r>
              <a:rPr lang="cs-CZ" sz="1400" b="1" dirty="0"/>
              <a:t>56,3 </a:t>
            </a:r>
            <a:r>
              <a:rPr lang="en-US" sz="1400" b="1" dirty="0"/>
              <a:t>%</a:t>
            </a:r>
            <a:r>
              <a:rPr lang="cs-CZ" sz="1400" dirty="0"/>
              <a:t> (rozsah mezi kraji ČR: 5</a:t>
            </a:r>
            <a:r>
              <a:rPr lang="en-US" sz="1400" dirty="0"/>
              <a:t>3</a:t>
            </a:r>
            <a:r>
              <a:rPr lang="cs-CZ" sz="1400" dirty="0"/>
              <a:t>,0–60,3 </a:t>
            </a:r>
            <a:r>
              <a:rPr lang="en-US" sz="1400" dirty="0"/>
              <a:t>%)</a:t>
            </a:r>
            <a:r>
              <a:rPr lang="cs-CZ" sz="1400" dirty="0"/>
              <a:t>. </a:t>
            </a:r>
          </a:p>
          <a:p>
            <a:endParaRPr lang="cs-CZ" sz="1400" dirty="0"/>
          </a:p>
          <a:p>
            <a:r>
              <a:rPr lang="cs-CZ" sz="1400" dirty="0"/>
              <a:t>Liberecký kraj dosahuje druhé nejnižší hodnoty pokrytí cílové populace </a:t>
            </a:r>
            <a:r>
              <a:rPr lang="cs-CZ" sz="1400" b="1" dirty="0"/>
              <a:t>55,1 %</a:t>
            </a:r>
            <a:r>
              <a:rPr lang="cs-CZ" sz="1600" dirty="0"/>
              <a:t>.</a:t>
            </a:r>
            <a:endParaRPr lang="cs-CZ" sz="14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graphicFrame>
        <p:nvGraphicFramePr>
          <p:cNvPr id="54" name="Object 3">
            <a:extLst>
              <a:ext uri="{FF2B5EF4-FFF2-40B4-BE49-F238E27FC236}">
                <a16:creationId xmlns:a16="http://schemas.microsoft.com/office/drawing/2014/main" id="{DAB61916-51FC-4E0F-B653-5593EA0431B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13988702"/>
              </p:ext>
            </p:extLst>
          </p:nvPr>
        </p:nvGraphicFramePr>
        <p:xfrm>
          <a:off x="0" y="2061144"/>
          <a:ext cx="8138290" cy="39182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5" name="Zástupný symbol pro text 3"/>
          <p:cNvSpPr txBox="1">
            <a:spLocks/>
          </p:cNvSpPr>
          <p:nvPr/>
        </p:nvSpPr>
        <p:spPr>
          <a:xfrm>
            <a:off x="8003688" y="4555960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</a:t>
            </a:r>
            <a:r>
              <a:rPr lang="cs-CZ" sz="1200" dirty="0" err="1"/>
              <a:t>cervikovaginální</a:t>
            </a:r>
            <a:r>
              <a:rPr lang="cs-CZ" sz="1200" dirty="0"/>
              <a:t> screeningové cytologie v roce 2017, celkem 1 </a:t>
            </a:r>
            <a:r>
              <a:rPr lang="en-US" sz="1200" dirty="0"/>
              <a:t>4</a:t>
            </a:r>
            <a:r>
              <a:rPr lang="cs-CZ" sz="1200" dirty="0"/>
              <a:t>33 755 vyšetření </a:t>
            </a:r>
          </a:p>
          <a:p>
            <a:r>
              <a:rPr lang="cs-CZ" sz="1200" dirty="0"/>
              <a:t>Ženy ve věku 25–59 let</a:t>
            </a:r>
          </a:p>
        </p:txBody>
      </p:sp>
      <p:grpSp>
        <p:nvGrpSpPr>
          <p:cNvPr id="57" name="Skupina 56"/>
          <p:cNvGrpSpPr/>
          <p:nvPr/>
        </p:nvGrpSpPr>
        <p:grpSpPr>
          <a:xfrm>
            <a:off x="5857761" y="1686363"/>
            <a:ext cx="2462759" cy="887115"/>
            <a:chOff x="6285705" y="1334767"/>
            <a:chExt cx="2462759" cy="887115"/>
          </a:xfrm>
        </p:grpSpPr>
        <p:sp>
          <p:nvSpPr>
            <p:cNvPr id="58" name="Rectangle 12"/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59" name="Skupina 58"/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60" name="Group 7"/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63" name="Line 8"/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4" name="Line 9"/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5" name="Line 10"/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61" name="Text Box 11"/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62" name="Text Box 13"/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en-US" sz="2900" dirty="0" err="1"/>
              <a:t>cervikálním</a:t>
            </a:r>
            <a:r>
              <a:rPr lang="en-US" sz="2900" dirty="0"/>
              <a:t> screeningem </a:t>
            </a:r>
            <a:r>
              <a:rPr lang="cs-CZ" sz="2900" dirty="0"/>
              <a:t>dle kraje</a:t>
            </a:r>
            <a:endParaRPr lang="en-US" sz="2900" dirty="0"/>
          </a:p>
        </p:txBody>
      </p:sp>
    </p:spTree>
    <p:extLst>
      <p:ext uri="{BB962C8B-B14F-4D97-AF65-F5344CB8AC3E}">
        <p14:creationId xmlns:p14="http://schemas.microsoft.com/office/powerpoint/2010/main" val="347517875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</a:t>
            </a:r>
            <a:r>
              <a:rPr lang="cs-CZ" sz="1200" dirty="0" err="1"/>
              <a:t>cervikovaginální</a:t>
            </a:r>
            <a:r>
              <a:rPr lang="cs-CZ" sz="1200" dirty="0"/>
              <a:t> screeningové cytologie v roce 2017, celkem 1 </a:t>
            </a:r>
            <a:r>
              <a:rPr lang="en-US" sz="1200" dirty="0"/>
              <a:t>4</a:t>
            </a:r>
            <a:r>
              <a:rPr lang="cs-CZ" sz="1200" dirty="0"/>
              <a:t>33 755 vyšetření </a:t>
            </a:r>
          </a:p>
          <a:p>
            <a:r>
              <a:rPr lang="cs-CZ" sz="1200" dirty="0"/>
              <a:t>Ženy ve věku 25–59 let</a:t>
            </a:r>
          </a:p>
        </p:txBody>
      </p:sp>
      <p:pic>
        <p:nvPicPr>
          <p:cNvPr id="19" name="Zástupný symbol pro obrázek 23">
            <a:extLst>
              <a:ext uri="{FF2B5EF4-FFF2-40B4-BE49-F238E27FC236}">
                <a16:creationId xmlns:a16="http://schemas.microsoft.com/office/drawing/2014/main" id="{D268A6AE-E9E9-440C-9544-ECE9EDC2935A}"/>
              </a:ext>
            </a:extLst>
          </p:cNvPr>
          <p:cNvPicPr>
            <a:picLocks noGrp="1"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1" b="8961"/>
          <a:stretch/>
        </p:blipFill>
        <p:spPr>
          <a:xfrm>
            <a:off x="87376" y="1433427"/>
            <a:ext cx="7242048" cy="42034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sz="2900" dirty="0"/>
              <a:t>Pokrytí cílové populace cervikálním screeningem </a:t>
            </a:r>
            <a:r>
              <a:rPr lang="cs-CZ" sz="2900" dirty="0"/>
              <a:t>dle okresu</a:t>
            </a:r>
            <a:endParaRPr lang="en-US" sz="2900" dirty="0"/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51270132-1FAD-404C-8CC4-7CC3621E148F}"/>
              </a:ext>
            </a:extLst>
          </p:cNvPr>
          <p:cNvGrpSpPr/>
          <p:nvPr/>
        </p:nvGrpSpPr>
        <p:grpSpPr>
          <a:xfrm>
            <a:off x="6998854" y="4205216"/>
            <a:ext cx="1421819" cy="1483492"/>
            <a:chOff x="7816069" y="2011747"/>
            <a:chExt cx="1421819" cy="1483492"/>
          </a:xfrm>
        </p:grpSpPr>
        <p:sp>
          <p:nvSpPr>
            <p:cNvPr id="22" name="Text Box 3">
              <a:extLst>
                <a:ext uri="{FF2B5EF4-FFF2-40B4-BE49-F238E27FC236}">
                  <a16:creationId xmlns:a16="http://schemas.microsoft.com/office/drawing/2014/main" id="{6FE620FE-3B83-4962-8796-2071000B63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23" name="Text Box 3">
              <a:extLst>
                <a:ext uri="{FF2B5EF4-FFF2-40B4-BE49-F238E27FC236}">
                  <a16:creationId xmlns:a16="http://schemas.microsoft.com/office/drawing/2014/main" id="{84197E2F-624C-4523-9877-9DC0C6A32D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Pokrytí </a:t>
              </a:r>
              <a:br>
                <a:rPr lang="cs-CZ" sz="1200" b="1" dirty="0">
                  <a:solidFill>
                    <a:srgbClr val="292929"/>
                  </a:solidFill>
                  <a:latin typeface="+mj-lt"/>
                </a:rPr>
              </a:b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v procentech</a:t>
              </a:r>
            </a:p>
          </p:txBody>
        </p:sp>
        <p:sp>
          <p:nvSpPr>
            <p:cNvPr id="24" name="Rectangle 177">
              <a:extLst>
                <a:ext uri="{FF2B5EF4-FFF2-40B4-BE49-F238E27FC236}">
                  <a16:creationId xmlns:a16="http://schemas.microsoft.com/office/drawing/2014/main" id="{3A20D8FC-27EE-4077-99DC-4C730DE5A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" name="Rectangle 177">
              <a:extLst>
                <a:ext uri="{FF2B5EF4-FFF2-40B4-BE49-F238E27FC236}">
                  <a16:creationId xmlns:a16="http://schemas.microsoft.com/office/drawing/2014/main" id="{19C5C0CF-E399-45E3-8A1D-5DA5F8931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Rectangle 177">
              <a:extLst>
                <a:ext uri="{FF2B5EF4-FFF2-40B4-BE49-F238E27FC236}">
                  <a16:creationId xmlns:a16="http://schemas.microsoft.com/office/drawing/2014/main" id="{023F03F1-5240-466A-B674-7CE2EBBC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7" name="Rectangle 177">
              <a:extLst>
                <a:ext uri="{FF2B5EF4-FFF2-40B4-BE49-F238E27FC236}">
                  <a16:creationId xmlns:a16="http://schemas.microsoft.com/office/drawing/2014/main" id="{2A783497-4531-4965-9CFE-63D683965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8" name="Text Box 3">
              <a:extLst>
                <a:ext uri="{FF2B5EF4-FFF2-40B4-BE49-F238E27FC236}">
                  <a16:creationId xmlns:a16="http://schemas.microsoft.com/office/drawing/2014/main" id="{1ECB6BCC-87D6-451F-A8E5-4C105CD26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50,0 %</a:t>
              </a:r>
            </a:p>
          </p:txBody>
        </p:sp>
        <p:sp>
          <p:nvSpPr>
            <p:cNvPr id="29" name="Text Box 3">
              <a:extLst>
                <a:ext uri="{FF2B5EF4-FFF2-40B4-BE49-F238E27FC236}">
                  <a16:creationId xmlns:a16="http://schemas.microsoft.com/office/drawing/2014/main" id="{34D07587-2D9A-447E-A7AA-6E9FC7968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50,0–55,0 %</a:t>
              </a:r>
            </a:p>
          </p:txBody>
        </p:sp>
        <p:sp>
          <p:nvSpPr>
            <p:cNvPr id="30" name="Text Box 3">
              <a:extLst>
                <a:ext uri="{FF2B5EF4-FFF2-40B4-BE49-F238E27FC236}">
                  <a16:creationId xmlns:a16="http://schemas.microsoft.com/office/drawing/2014/main" id="{F088E787-E852-4DE4-8C6B-A61205004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55,0–60,0 %</a:t>
              </a:r>
            </a:p>
          </p:txBody>
        </p:sp>
        <p:sp>
          <p:nvSpPr>
            <p:cNvPr id="31" name="Text Box 3">
              <a:extLst>
                <a:ext uri="{FF2B5EF4-FFF2-40B4-BE49-F238E27FC236}">
                  <a16:creationId xmlns:a16="http://schemas.microsoft.com/office/drawing/2014/main" id="{5B8A1348-082E-4FDF-B79E-1CEF3E75F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60,0 %</a:t>
              </a:r>
            </a:p>
          </p:txBody>
        </p:sp>
      </p:grp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3974A0CC-1A92-4AEF-91C7-CD7FB7D34DBF}"/>
              </a:ext>
            </a:extLst>
          </p:cNvPr>
          <p:cNvSpPr txBox="1"/>
          <p:nvPr/>
        </p:nvSpPr>
        <p:spPr>
          <a:xfrm>
            <a:off x="8368145" y="2671113"/>
            <a:ext cx="3823855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56,3 %</a:t>
            </a:r>
            <a:r>
              <a:rPr lang="cs-CZ" sz="1400" dirty="0"/>
              <a:t> v roce 2017. V okresech lze sledovat pokrytí v rozmezí od 42,9 % do 65,5 %.</a:t>
            </a:r>
          </a:p>
          <a:p>
            <a:pPr>
              <a:spcBef>
                <a:spcPts val="0"/>
              </a:spcBef>
              <a:defRPr/>
            </a:pPr>
            <a:endParaRPr lang="cs-CZ" sz="1400" dirty="0"/>
          </a:p>
          <a:p>
            <a:pPr>
              <a:spcBef>
                <a:spcPts val="0"/>
              </a:spcBef>
              <a:defRPr/>
            </a:pPr>
            <a:r>
              <a:rPr lang="cs-CZ" sz="1400" dirty="0"/>
              <a:t>V okresech Libereckého kraje sledujeme spíše nižší míru pokrytí, výjimku tvoří okres Semily, kde pokrytí dosahuje 60,8 %.</a:t>
            </a:r>
          </a:p>
        </p:txBody>
      </p:sp>
      <p:sp>
        <p:nvSpPr>
          <p:cNvPr id="33" name="Freeform 176">
            <a:extLst>
              <a:ext uri="{FF2B5EF4-FFF2-40B4-BE49-F238E27FC236}">
                <a16:creationId xmlns:a16="http://schemas.microsoft.com/office/drawing/2014/main" id="{26BEAC7B-E819-4B42-ADD2-5320525B4CFD}"/>
              </a:ext>
            </a:extLst>
          </p:cNvPr>
          <p:cNvSpPr>
            <a:spLocks/>
          </p:cNvSpPr>
          <p:nvPr/>
        </p:nvSpPr>
        <p:spPr bwMode="auto">
          <a:xfrm rot="21101206">
            <a:off x="2523915" y="1707857"/>
            <a:ext cx="1261239" cy="921369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169349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571465" y="4123554"/>
            <a:ext cx="5221224" cy="207133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Srovnání regionů potvrzuje, že na klesající </a:t>
            </a:r>
            <a:r>
              <a:rPr lang="cs-CZ" sz="1400" dirty="0" err="1"/>
              <a:t>proočkovanosti</a:t>
            </a:r>
            <a:r>
              <a:rPr lang="cs-CZ" sz="1400" dirty="0"/>
              <a:t> dětí proti spalničkám, zarděnkám a příušnicím se nejvíce podílí Hlavní město Praha s aktuálními hodnotami </a:t>
            </a:r>
            <a:r>
              <a:rPr lang="cs-CZ" sz="1400" dirty="0" smtClean="0"/>
              <a:t>82,3%, </a:t>
            </a:r>
            <a:r>
              <a:rPr lang="cs-CZ" sz="1400" dirty="0"/>
              <a:t>což je významně pod průměrem ČR. </a:t>
            </a:r>
            <a:r>
              <a:rPr lang="cs-CZ" sz="1400" dirty="0" smtClean="0"/>
              <a:t>Nižší </a:t>
            </a:r>
            <a:r>
              <a:rPr lang="cs-CZ" sz="1400" dirty="0"/>
              <a:t>hodnoty </a:t>
            </a:r>
            <a:r>
              <a:rPr lang="cs-CZ" sz="1400" dirty="0" err="1"/>
              <a:t>proočkovanosti</a:t>
            </a:r>
            <a:r>
              <a:rPr lang="cs-CZ" sz="1400" dirty="0"/>
              <a:t> vedle HMP vykazuje také Zlínský kraj, ve kterém </a:t>
            </a:r>
            <a:r>
              <a:rPr lang="cs-CZ" sz="1400" dirty="0" err="1"/>
              <a:t>proočkovanost</a:t>
            </a:r>
            <a:r>
              <a:rPr lang="cs-CZ" sz="1400" dirty="0"/>
              <a:t> v čase </a:t>
            </a:r>
            <a:r>
              <a:rPr lang="cs-CZ" sz="1400" dirty="0" smtClean="0"/>
              <a:t>významně klesá</a:t>
            </a:r>
            <a:r>
              <a:rPr lang="cs-CZ" sz="1400" dirty="0"/>
              <a:t>.  Na druhou stranu je nutné zdůraznit, že řada regionů dosahuje více jak 90% proočkovanosti. Uvedená data potvrzují potřebu regionálně specifických a cílených osvětových a vzdělávacích programů. </a:t>
            </a:r>
          </a:p>
          <a:p>
            <a:r>
              <a:rPr lang="cs-CZ" sz="1400" dirty="0"/>
              <a:t>Liberecký kraj patří mezi </a:t>
            </a:r>
            <a:r>
              <a:rPr lang="cs-CZ" sz="1400" dirty="0" smtClean="0"/>
              <a:t>podprůměrně </a:t>
            </a:r>
            <a:r>
              <a:rPr lang="cs-CZ" sz="1400" dirty="0"/>
              <a:t>proočkované </a:t>
            </a:r>
            <a:r>
              <a:rPr lang="cs-CZ" sz="1400" dirty="0" smtClean="0"/>
              <a:t>regiony. </a:t>
            </a:r>
            <a:endParaRPr lang="en-US" sz="1400" dirty="0"/>
          </a:p>
        </p:txBody>
      </p:sp>
      <p:sp>
        <p:nvSpPr>
          <p:cNvPr id="193" name="TextovéPole 192"/>
          <p:cNvSpPr txBox="1"/>
          <p:nvPr/>
        </p:nvSpPr>
        <p:spPr>
          <a:xfrm>
            <a:off x="1532713" y="5902103"/>
            <a:ext cx="32038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100" dirty="0">
                <a:solidFill>
                  <a:srgbClr val="FF0000"/>
                </a:solidFill>
              </a:rPr>
              <a:t>   </a:t>
            </a:r>
            <a:r>
              <a:rPr lang="cs-CZ" sz="1100" dirty="0">
                <a:solidFill>
                  <a:schemeClr val="bg2">
                    <a:lumMod val="10000"/>
                  </a:schemeClr>
                </a:solidFill>
              </a:rPr>
              <a:t>Pozn. Bydliště dětí uvažováno v roce narození.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0" y="87384"/>
            <a:ext cx="10867398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dětí</a:t>
            </a:r>
            <a:r>
              <a:rPr lang="en-US" sz="2800" dirty="0"/>
              <a:t> do 2 let </a:t>
            </a:r>
            <a:r>
              <a:rPr lang="en-US" sz="2800" dirty="0" err="1"/>
              <a:t>včetně</a:t>
            </a:r>
            <a:r>
              <a:rPr lang="en-US" sz="2800" dirty="0"/>
              <a:t> </a:t>
            </a:r>
            <a:r>
              <a:rPr lang="en-US" sz="2800" dirty="0" err="1"/>
              <a:t>na</a:t>
            </a:r>
            <a:r>
              <a:rPr lang="en-US" sz="2800" dirty="0"/>
              <a:t> </a:t>
            </a:r>
            <a:r>
              <a:rPr lang="en-US" sz="2800" dirty="0" err="1"/>
              <a:t>spalničky</a:t>
            </a:r>
            <a:r>
              <a:rPr lang="en-US" sz="2800" dirty="0"/>
              <a:t>, </a:t>
            </a:r>
            <a:r>
              <a:rPr lang="en-US" sz="2800" dirty="0" err="1"/>
              <a:t>zarděnky</a:t>
            </a:r>
            <a:r>
              <a:rPr lang="en-US" sz="2800" dirty="0"/>
              <a:t> a </a:t>
            </a:r>
            <a:r>
              <a:rPr lang="en-US" sz="2800" dirty="0" err="1"/>
              <a:t>příušnice</a:t>
            </a:r>
            <a:endParaRPr lang="en-US" sz="2800" dirty="0"/>
          </a:p>
        </p:txBody>
      </p:sp>
      <p:sp>
        <p:nvSpPr>
          <p:cNvPr id="104" name="TextBox 6"/>
          <p:cNvSpPr txBox="1"/>
          <p:nvPr/>
        </p:nvSpPr>
        <p:spPr>
          <a:xfrm>
            <a:off x="22076" y="505125"/>
            <a:ext cx="71038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J07BD</a:t>
            </a: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 a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diagnózy Z274</a:t>
            </a:r>
            <a:r>
              <a:rPr lang="pl-PL" sz="1400" dirty="0"/>
              <a:t>.</a:t>
            </a:r>
          </a:p>
          <a:p>
            <a:r>
              <a:rPr lang="cs-CZ" sz="1400" dirty="0"/>
              <a:t>Narozené děti v daném roce, kterým byla podána první vakcína do dvou let včetně od narození.</a:t>
            </a:r>
          </a:p>
        </p:txBody>
      </p:sp>
      <p:graphicFrame>
        <p:nvGraphicFramePr>
          <p:cNvPr id="105" name="Graf 104">
            <a:extLst>
              <a:ext uri="{FF2B5EF4-FFF2-40B4-BE49-F238E27FC236}">
                <a16:creationId xmlns:a16="http://schemas.microsoft.com/office/drawing/2014/main" id="{112FBA13-478C-4A6E-B7F3-E7599C010B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7391795"/>
              </p:ext>
            </p:extLst>
          </p:nvPr>
        </p:nvGraphicFramePr>
        <p:xfrm>
          <a:off x="109442" y="2172949"/>
          <a:ext cx="3102368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7" name="Graf 106">
            <a:extLst>
              <a:ext uri="{FF2B5EF4-FFF2-40B4-BE49-F238E27FC236}">
                <a16:creationId xmlns:a16="http://schemas.microsoft.com/office/drawing/2014/main" id="{9F506B4A-CD68-41F1-8373-E9D425AE3F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4056563"/>
              </p:ext>
            </p:extLst>
          </p:nvPr>
        </p:nvGraphicFramePr>
        <p:xfrm>
          <a:off x="3332348" y="2179408"/>
          <a:ext cx="229322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8" name="TextovéPole 107">
            <a:extLst>
              <a:ext uri="{FF2B5EF4-FFF2-40B4-BE49-F238E27FC236}">
                <a16:creationId xmlns:a16="http://schemas.microsoft.com/office/drawing/2014/main" id="{05824DA4-00C4-4756-BAB2-99E5F45C2B28}"/>
              </a:ext>
            </a:extLst>
          </p:cNvPr>
          <p:cNvSpPr txBox="1"/>
          <p:nvPr/>
        </p:nvSpPr>
        <p:spPr>
          <a:xfrm>
            <a:off x="3558883" y="1545371"/>
            <a:ext cx="1981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Procento očkovaných mezi lety 2016 – 2018 ve skupině narozených v roce 2016</a:t>
            </a:r>
          </a:p>
        </p:txBody>
      </p:sp>
      <p:sp>
        <p:nvSpPr>
          <p:cNvPr id="109" name="TextovéPole 108">
            <a:extLst>
              <a:ext uri="{FF2B5EF4-FFF2-40B4-BE49-F238E27FC236}">
                <a16:creationId xmlns:a16="http://schemas.microsoft.com/office/drawing/2014/main" id="{DEC9E5E7-9AC1-431F-B9D5-C3DB971EFD0D}"/>
              </a:ext>
            </a:extLst>
          </p:cNvPr>
          <p:cNvSpPr txBox="1"/>
          <p:nvPr/>
        </p:nvSpPr>
        <p:spPr>
          <a:xfrm>
            <a:off x="3478448" y="1160380"/>
            <a:ext cx="24256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Děti: rok narození 2016</a:t>
            </a:r>
          </a:p>
        </p:txBody>
      </p:sp>
      <p:grpSp>
        <p:nvGrpSpPr>
          <p:cNvPr id="110" name="Skupina 109">
            <a:extLst>
              <a:ext uri="{FF2B5EF4-FFF2-40B4-BE49-F238E27FC236}">
                <a16:creationId xmlns:a16="http://schemas.microsoft.com/office/drawing/2014/main" id="{B85C30C0-D7B8-4893-BE1B-7DEAAA7C80E3}"/>
              </a:ext>
            </a:extLst>
          </p:cNvPr>
          <p:cNvGrpSpPr/>
          <p:nvPr/>
        </p:nvGrpSpPr>
        <p:grpSpPr>
          <a:xfrm>
            <a:off x="7687687" y="1848798"/>
            <a:ext cx="3046823" cy="1946036"/>
            <a:chOff x="4386109" y="2545649"/>
            <a:chExt cx="4541838" cy="2597151"/>
          </a:xfrm>
        </p:grpSpPr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552F7791-0D72-4E5B-9A51-DC7B2796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2081DA8C-A0EA-48AB-A3A2-ECE4F7EDF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5CF0ED54-5662-475F-8620-6E68AC5E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49475516-959C-48CD-9EDF-9B9022B40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B0E69ECF-91EF-4FDB-8FC3-89833477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343EA898-954A-479B-ADEE-CCEDBE2A9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98B5F759-E431-4148-A53E-89652591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3DFADF22-0D9E-4288-B236-71853451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7B1A8872-F0D8-4035-B786-6626ABF9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2B8061D3-4781-4220-8805-26F55EF4C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F160DB78-7275-4811-A1A7-CF5461779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6C3BCA25-BF8E-4016-91BD-D392ABFE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E3C80655-52CF-4EFE-B37B-6BDAA2E03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2374CB4E-CAA2-4E20-91B5-495A9588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5" name="Freeform 238">
              <a:extLst>
                <a:ext uri="{FF2B5EF4-FFF2-40B4-BE49-F238E27FC236}">
                  <a16:creationId xmlns:a16="http://schemas.microsoft.com/office/drawing/2014/main" id="{98E4BB0F-775D-45AC-9BCB-0A18AE7A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6" name="Freeform 239">
              <a:extLst>
                <a:ext uri="{FF2B5EF4-FFF2-40B4-BE49-F238E27FC236}">
                  <a16:creationId xmlns:a16="http://schemas.microsoft.com/office/drawing/2014/main" id="{21258282-B24C-4096-9001-51763DC5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7" name="Freeform 240">
              <a:extLst>
                <a:ext uri="{FF2B5EF4-FFF2-40B4-BE49-F238E27FC236}">
                  <a16:creationId xmlns:a16="http://schemas.microsoft.com/office/drawing/2014/main" id="{3EA3372F-6D79-4CAB-8654-7EB020033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8" name="Freeform 241">
              <a:extLst>
                <a:ext uri="{FF2B5EF4-FFF2-40B4-BE49-F238E27FC236}">
                  <a16:creationId xmlns:a16="http://schemas.microsoft.com/office/drawing/2014/main" id="{61D4D0D0-4B48-4271-BB3C-DF3970A52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9" name="Freeform 242">
              <a:extLst>
                <a:ext uri="{FF2B5EF4-FFF2-40B4-BE49-F238E27FC236}">
                  <a16:creationId xmlns:a16="http://schemas.microsoft.com/office/drawing/2014/main" id="{2EF1800F-C37B-4632-93A3-CE134129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0" name="Freeform 243">
              <a:extLst>
                <a:ext uri="{FF2B5EF4-FFF2-40B4-BE49-F238E27FC236}">
                  <a16:creationId xmlns:a16="http://schemas.microsoft.com/office/drawing/2014/main" id="{CAC36BED-3287-4FCD-A1B6-146907DB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1" name="Freeform 244">
              <a:extLst>
                <a:ext uri="{FF2B5EF4-FFF2-40B4-BE49-F238E27FC236}">
                  <a16:creationId xmlns:a16="http://schemas.microsoft.com/office/drawing/2014/main" id="{24C49B15-551E-4B45-83C9-0D0AA634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2" name="Freeform 245">
              <a:extLst>
                <a:ext uri="{FF2B5EF4-FFF2-40B4-BE49-F238E27FC236}">
                  <a16:creationId xmlns:a16="http://schemas.microsoft.com/office/drawing/2014/main" id="{04F0CC7C-385D-401B-BC32-85A3E6504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3" name="Freeform 246">
              <a:extLst>
                <a:ext uri="{FF2B5EF4-FFF2-40B4-BE49-F238E27FC236}">
                  <a16:creationId xmlns:a16="http://schemas.microsoft.com/office/drawing/2014/main" id="{87EE9C4D-7B2A-4D6C-9114-705AD5EA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4" name="Freeform 247">
              <a:extLst>
                <a:ext uri="{FF2B5EF4-FFF2-40B4-BE49-F238E27FC236}">
                  <a16:creationId xmlns:a16="http://schemas.microsoft.com/office/drawing/2014/main" id="{51B60350-B72F-49A3-8C24-C13B98B81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5" name="Freeform 248">
              <a:extLst>
                <a:ext uri="{FF2B5EF4-FFF2-40B4-BE49-F238E27FC236}">
                  <a16:creationId xmlns:a16="http://schemas.microsoft.com/office/drawing/2014/main" id="{CD459780-BAB5-4ABC-8A8B-3D981475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6" name="Freeform 249">
              <a:extLst>
                <a:ext uri="{FF2B5EF4-FFF2-40B4-BE49-F238E27FC236}">
                  <a16:creationId xmlns:a16="http://schemas.microsoft.com/office/drawing/2014/main" id="{DB1E52C1-D793-4597-B155-1692A68E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7" name="Freeform 250">
              <a:extLst>
                <a:ext uri="{FF2B5EF4-FFF2-40B4-BE49-F238E27FC236}">
                  <a16:creationId xmlns:a16="http://schemas.microsoft.com/office/drawing/2014/main" id="{BA961282-CA3A-40DC-A104-5F6897B2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8" name="Freeform 251">
              <a:extLst>
                <a:ext uri="{FF2B5EF4-FFF2-40B4-BE49-F238E27FC236}">
                  <a16:creationId xmlns:a16="http://schemas.microsoft.com/office/drawing/2014/main" id="{D67AB543-A837-43B6-9C17-2C872D09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9" name="Freeform 252">
              <a:extLst>
                <a:ext uri="{FF2B5EF4-FFF2-40B4-BE49-F238E27FC236}">
                  <a16:creationId xmlns:a16="http://schemas.microsoft.com/office/drawing/2014/main" id="{520793B9-65DE-4CBA-BC69-AD378C7A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0" name="Freeform 253">
              <a:extLst>
                <a:ext uri="{FF2B5EF4-FFF2-40B4-BE49-F238E27FC236}">
                  <a16:creationId xmlns:a16="http://schemas.microsoft.com/office/drawing/2014/main" id="{64D7179B-43B6-4E8B-B7D8-6E93607A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1" name="Freeform 254">
              <a:extLst>
                <a:ext uri="{FF2B5EF4-FFF2-40B4-BE49-F238E27FC236}">
                  <a16:creationId xmlns:a16="http://schemas.microsoft.com/office/drawing/2014/main" id="{CB877FDE-05A0-4891-B9B7-A1F54C845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2" name="Freeform 255">
              <a:extLst>
                <a:ext uri="{FF2B5EF4-FFF2-40B4-BE49-F238E27FC236}">
                  <a16:creationId xmlns:a16="http://schemas.microsoft.com/office/drawing/2014/main" id="{6702C3A2-121A-4E5C-B03B-EB1BD94A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3" name="Freeform 256">
              <a:extLst>
                <a:ext uri="{FF2B5EF4-FFF2-40B4-BE49-F238E27FC236}">
                  <a16:creationId xmlns:a16="http://schemas.microsoft.com/office/drawing/2014/main" id="{D253E33D-8835-439E-94F0-11223DDF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4" name="Freeform 257">
              <a:extLst>
                <a:ext uri="{FF2B5EF4-FFF2-40B4-BE49-F238E27FC236}">
                  <a16:creationId xmlns:a16="http://schemas.microsoft.com/office/drawing/2014/main" id="{33D7A260-7CF3-4D72-8898-B10C2266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5" name="Freeform 258">
              <a:extLst>
                <a:ext uri="{FF2B5EF4-FFF2-40B4-BE49-F238E27FC236}">
                  <a16:creationId xmlns:a16="http://schemas.microsoft.com/office/drawing/2014/main" id="{36B22DF1-B9E7-4454-9254-158ECE23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6" name="Freeform 259">
              <a:extLst>
                <a:ext uri="{FF2B5EF4-FFF2-40B4-BE49-F238E27FC236}">
                  <a16:creationId xmlns:a16="http://schemas.microsoft.com/office/drawing/2014/main" id="{AC8BEA7F-042D-4B96-8406-ADF3C58B5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7" name="Freeform 260">
              <a:extLst>
                <a:ext uri="{FF2B5EF4-FFF2-40B4-BE49-F238E27FC236}">
                  <a16:creationId xmlns:a16="http://schemas.microsoft.com/office/drawing/2014/main" id="{72081519-1436-4B6F-B584-4E336094B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8" name="Freeform 261">
              <a:extLst>
                <a:ext uri="{FF2B5EF4-FFF2-40B4-BE49-F238E27FC236}">
                  <a16:creationId xmlns:a16="http://schemas.microsoft.com/office/drawing/2014/main" id="{253EBC40-CABB-44FF-BB29-CBB38F496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9" name="Freeform 262">
              <a:extLst>
                <a:ext uri="{FF2B5EF4-FFF2-40B4-BE49-F238E27FC236}">
                  <a16:creationId xmlns:a16="http://schemas.microsoft.com/office/drawing/2014/main" id="{B8209CD4-6C50-4364-83CD-88764874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0" name="Freeform 263">
              <a:extLst>
                <a:ext uri="{FF2B5EF4-FFF2-40B4-BE49-F238E27FC236}">
                  <a16:creationId xmlns:a16="http://schemas.microsoft.com/office/drawing/2014/main" id="{C57023BC-18D9-43DA-BDF9-75E549CB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8" y="3460049"/>
              <a:ext cx="309564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2171B5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1" name="Freeform 264">
              <a:extLst>
                <a:ext uri="{FF2B5EF4-FFF2-40B4-BE49-F238E27FC236}">
                  <a16:creationId xmlns:a16="http://schemas.microsoft.com/office/drawing/2014/main" id="{EFBFEF98-15B6-41AB-83BD-CFC2832A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2" name="Freeform 265">
              <a:extLst>
                <a:ext uri="{FF2B5EF4-FFF2-40B4-BE49-F238E27FC236}">
                  <a16:creationId xmlns:a16="http://schemas.microsoft.com/office/drawing/2014/main" id="{E846C660-A137-40BB-B353-A732CFC0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3" name="Freeform 266">
              <a:extLst>
                <a:ext uri="{FF2B5EF4-FFF2-40B4-BE49-F238E27FC236}">
                  <a16:creationId xmlns:a16="http://schemas.microsoft.com/office/drawing/2014/main" id="{54BD3F44-76B1-4A10-B35B-C13CC9D9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4" name="Freeform 267">
              <a:extLst>
                <a:ext uri="{FF2B5EF4-FFF2-40B4-BE49-F238E27FC236}">
                  <a16:creationId xmlns:a16="http://schemas.microsoft.com/office/drawing/2014/main" id="{549A2791-568A-498F-AFC7-D63AA35A5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5" name="Freeform 268">
              <a:extLst>
                <a:ext uri="{FF2B5EF4-FFF2-40B4-BE49-F238E27FC236}">
                  <a16:creationId xmlns:a16="http://schemas.microsoft.com/office/drawing/2014/main" id="{D7F22E47-85B1-40AA-AF7A-ED1EC530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6" name="Freeform 269">
              <a:extLst>
                <a:ext uri="{FF2B5EF4-FFF2-40B4-BE49-F238E27FC236}">
                  <a16:creationId xmlns:a16="http://schemas.microsoft.com/office/drawing/2014/main" id="{27143EA1-B0B4-442D-8BCD-9FFADC4BD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7" name="Freeform 270">
              <a:extLst>
                <a:ext uri="{FF2B5EF4-FFF2-40B4-BE49-F238E27FC236}">
                  <a16:creationId xmlns:a16="http://schemas.microsoft.com/office/drawing/2014/main" id="{5725B05E-FB48-4D57-AC4F-451CF474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8" name="Freeform 271">
              <a:extLst>
                <a:ext uri="{FF2B5EF4-FFF2-40B4-BE49-F238E27FC236}">
                  <a16:creationId xmlns:a16="http://schemas.microsoft.com/office/drawing/2014/main" id="{834CA017-D56F-4F56-8183-913CD43DF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9" name="Freeform 272">
              <a:extLst>
                <a:ext uri="{FF2B5EF4-FFF2-40B4-BE49-F238E27FC236}">
                  <a16:creationId xmlns:a16="http://schemas.microsoft.com/office/drawing/2014/main" id="{90BC4061-AF51-47D2-9BFE-DCD27AE6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0" name="Freeform 273">
              <a:extLst>
                <a:ext uri="{FF2B5EF4-FFF2-40B4-BE49-F238E27FC236}">
                  <a16:creationId xmlns:a16="http://schemas.microsoft.com/office/drawing/2014/main" id="{0FFC460E-68F5-475D-9B51-C02BF2CE7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1" name="Freeform 274">
              <a:extLst>
                <a:ext uri="{FF2B5EF4-FFF2-40B4-BE49-F238E27FC236}">
                  <a16:creationId xmlns:a16="http://schemas.microsoft.com/office/drawing/2014/main" id="{A2F67866-DDE0-42E2-86FC-103DAC7D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2" name="Freeform 275">
              <a:extLst>
                <a:ext uri="{FF2B5EF4-FFF2-40B4-BE49-F238E27FC236}">
                  <a16:creationId xmlns:a16="http://schemas.microsoft.com/office/drawing/2014/main" id="{8221B581-07B2-4690-8D71-900609AF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3" name="Freeform 276">
              <a:extLst>
                <a:ext uri="{FF2B5EF4-FFF2-40B4-BE49-F238E27FC236}">
                  <a16:creationId xmlns:a16="http://schemas.microsoft.com/office/drawing/2014/main" id="{34233903-591D-467A-8C30-919E785B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4" name="Freeform 277">
              <a:extLst>
                <a:ext uri="{FF2B5EF4-FFF2-40B4-BE49-F238E27FC236}">
                  <a16:creationId xmlns:a16="http://schemas.microsoft.com/office/drawing/2014/main" id="{06F8BE93-1B62-4E2E-87BE-878C3E85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5" name="Freeform 278">
              <a:extLst>
                <a:ext uri="{FF2B5EF4-FFF2-40B4-BE49-F238E27FC236}">
                  <a16:creationId xmlns:a16="http://schemas.microsoft.com/office/drawing/2014/main" id="{59224D79-309E-4F67-8100-AD31D2DE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6" name="Freeform 279">
              <a:extLst>
                <a:ext uri="{FF2B5EF4-FFF2-40B4-BE49-F238E27FC236}">
                  <a16:creationId xmlns:a16="http://schemas.microsoft.com/office/drawing/2014/main" id="{0C121227-7992-4E8A-8902-ACDA3D262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7" name="Freeform 280">
              <a:extLst>
                <a:ext uri="{FF2B5EF4-FFF2-40B4-BE49-F238E27FC236}">
                  <a16:creationId xmlns:a16="http://schemas.microsoft.com/office/drawing/2014/main" id="{3B65E715-3374-4E44-BB45-80DF7860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8" name="Freeform 281">
              <a:extLst>
                <a:ext uri="{FF2B5EF4-FFF2-40B4-BE49-F238E27FC236}">
                  <a16:creationId xmlns:a16="http://schemas.microsoft.com/office/drawing/2014/main" id="{E3690584-5695-4558-BAFE-53C909E3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9" name="Freeform 282">
              <a:extLst>
                <a:ext uri="{FF2B5EF4-FFF2-40B4-BE49-F238E27FC236}">
                  <a16:creationId xmlns:a16="http://schemas.microsoft.com/office/drawing/2014/main" id="{797882C7-3D3F-4F70-86F0-244DD924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0" name="Freeform 283">
              <a:extLst>
                <a:ext uri="{FF2B5EF4-FFF2-40B4-BE49-F238E27FC236}">
                  <a16:creationId xmlns:a16="http://schemas.microsoft.com/office/drawing/2014/main" id="{6793BB1A-DB4E-44B2-B0A4-D31E2B8D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1" name="Freeform 284">
              <a:extLst>
                <a:ext uri="{FF2B5EF4-FFF2-40B4-BE49-F238E27FC236}">
                  <a16:creationId xmlns:a16="http://schemas.microsoft.com/office/drawing/2014/main" id="{6B0FFAED-CC21-43C6-945A-AAE209CC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2" name="Freeform 285">
              <a:extLst>
                <a:ext uri="{FF2B5EF4-FFF2-40B4-BE49-F238E27FC236}">
                  <a16:creationId xmlns:a16="http://schemas.microsoft.com/office/drawing/2014/main" id="{1F60B678-7650-480D-BA20-59950CA1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3" name="Freeform 286">
              <a:extLst>
                <a:ext uri="{FF2B5EF4-FFF2-40B4-BE49-F238E27FC236}">
                  <a16:creationId xmlns:a16="http://schemas.microsoft.com/office/drawing/2014/main" id="{9E4E7614-1441-4ECF-AD3B-57EAA156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4" name="Freeform 287">
              <a:extLst>
                <a:ext uri="{FF2B5EF4-FFF2-40B4-BE49-F238E27FC236}">
                  <a16:creationId xmlns:a16="http://schemas.microsoft.com/office/drawing/2014/main" id="{43581195-063C-465A-90EE-5648E725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5" name="Freeform 288">
              <a:extLst>
                <a:ext uri="{FF2B5EF4-FFF2-40B4-BE49-F238E27FC236}">
                  <a16:creationId xmlns:a16="http://schemas.microsoft.com/office/drawing/2014/main" id="{F4402B06-BC9C-4C28-97D5-2C367495A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6" name="Freeform 289">
              <a:extLst>
                <a:ext uri="{FF2B5EF4-FFF2-40B4-BE49-F238E27FC236}">
                  <a16:creationId xmlns:a16="http://schemas.microsoft.com/office/drawing/2014/main" id="{93236E0F-1942-4EC1-A154-65C6B4F0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7" name="Freeform 290">
              <a:extLst>
                <a:ext uri="{FF2B5EF4-FFF2-40B4-BE49-F238E27FC236}">
                  <a16:creationId xmlns:a16="http://schemas.microsoft.com/office/drawing/2014/main" id="{6DDF7CAC-E228-4FA2-857D-B0DF3161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8" name="Freeform 291">
              <a:extLst>
                <a:ext uri="{FF2B5EF4-FFF2-40B4-BE49-F238E27FC236}">
                  <a16:creationId xmlns:a16="http://schemas.microsoft.com/office/drawing/2014/main" id="{089DE9EF-C056-4530-8FB2-697758007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9" name="Freeform 292">
              <a:extLst>
                <a:ext uri="{FF2B5EF4-FFF2-40B4-BE49-F238E27FC236}">
                  <a16:creationId xmlns:a16="http://schemas.microsoft.com/office/drawing/2014/main" id="{4AD947FF-AA3D-424A-88BC-E4004AD0C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0" name="Freeform 293">
              <a:extLst>
                <a:ext uri="{FF2B5EF4-FFF2-40B4-BE49-F238E27FC236}">
                  <a16:creationId xmlns:a16="http://schemas.microsoft.com/office/drawing/2014/main" id="{8107CFA2-D26E-48C6-BC9A-EF2FF989B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1" name="Rectangle 294">
              <a:extLst>
                <a:ext uri="{FF2B5EF4-FFF2-40B4-BE49-F238E27FC236}">
                  <a16:creationId xmlns:a16="http://schemas.microsoft.com/office/drawing/2014/main" id="{72C287A7-C797-4111-9EBC-7F52CC5AD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95">
              <a:extLst>
                <a:ext uri="{FF2B5EF4-FFF2-40B4-BE49-F238E27FC236}">
                  <a16:creationId xmlns:a16="http://schemas.microsoft.com/office/drawing/2014/main" id="{C923BBC3-5888-4A43-97A4-DBD3083CE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96">
              <a:extLst>
                <a:ext uri="{FF2B5EF4-FFF2-40B4-BE49-F238E27FC236}">
                  <a16:creationId xmlns:a16="http://schemas.microsoft.com/office/drawing/2014/main" id="{0DA3B00C-31E5-4EB0-B8A1-F0227996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Rectangle 297">
              <a:extLst>
                <a:ext uri="{FF2B5EF4-FFF2-40B4-BE49-F238E27FC236}">
                  <a16:creationId xmlns:a16="http://schemas.microsoft.com/office/drawing/2014/main" id="{50EE8C90-2970-4974-82B7-ECE02FF14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" name="Rectangle 298">
              <a:extLst>
                <a:ext uri="{FF2B5EF4-FFF2-40B4-BE49-F238E27FC236}">
                  <a16:creationId xmlns:a16="http://schemas.microsoft.com/office/drawing/2014/main" id="{B73CD990-F406-4A90-AF9C-F7822786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99">
              <a:extLst>
                <a:ext uri="{FF2B5EF4-FFF2-40B4-BE49-F238E27FC236}">
                  <a16:creationId xmlns:a16="http://schemas.microsoft.com/office/drawing/2014/main" id="{FBF55E69-2077-4091-A473-51DBB6F1A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300">
              <a:extLst>
                <a:ext uri="{FF2B5EF4-FFF2-40B4-BE49-F238E27FC236}">
                  <a16:creationId xmlns:a16="http://schemas.microsoft.com/office/drawing/2014/main" id="{49F2943D-101F-4AE6-B3AC-F4042049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301">
              <a:extLst>
                <a:ext uri="{FF2B5EF4-FFF2-40B4-BE49-F238E27FC236}">
                  <a16:creationId xmlns:a16="http://schemas.microsoft.com/office/drawing/2014/main" id="{1BFA7252-D97E-4231-B092-1A1260FA3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302">
              <a:extLst>
                <a:ext uri="{FF2B5EF4-FFF2-40B4-BE49-F238E27FC236}">
                  <a16:creationId xmlns:a16="http://schemas.microsoft.com/office/drawing/2014/main" id="{3D72542B-B6F9-404A-9CA7-1510CED88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303">
              <a:extLst>
                <a:ext uri="{FF2B5EF4-FFF2-40B4-BE49-F238E27FC236}">
                  <a16:creationId xmlns:a16="http://schemas.microsoft.com/office/drawing/2014/main" id="{FB85A3B9-CC74-49B2-919F-88AB9004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304">
              <a:extLst>
                <a:ext uri="{FF2B5EF4-FFF2-40B4-BE49-F238E27FC236}">
                  <a16:creationId xmlns:a16="http://schemas.microsoft.com/office/drawing/2014/main" id="{5E5EE275-FF5F-4597-AC22-5786ECDE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305">
              <a:extLst>
                <a:ext uri="{FF2B5EF4-FFF2-40B4-BE49-F238E27FC236}">
                  <a16:creationId xmlns:a16="http://schemas.microsoft.com/office/drawing/2014/main" id="{6C2D9251-4750-422A-8D6C-01E11CA0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Rectangle 306">
              <a:extLst>
                <a:ext uri="{FF2B5EF4-FFF2-40B4-BE49-F238E27FC236}">
                  <a16:creationId xmlns:a16="http://schemas.microsoft.com/office/drawing/2014/main" id="{A5D1607D-73F3-439E-BA0F-3AFA25F1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" name="Rectangle 307">
              <a:extLst>
                <a:ext uri="{FF2B5EF4-FFF2-40B4-BE49-F238E27FC236}">
                  <a16:creationId xmlns:a16="http://schemas.microsoft.com/office/drawing/2014/main" id="{A952E956-399A-4003-9553-567D048DE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541" y="3484654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97" name="TextBox 9">
            <a:extLst>
              <a:ext uri="{FF2B5EF4-FFF2-40B4-BE49-F238E27FC236}">
                <a16:creationId xmlns:a16="http://schemas.microsoft.com/office/drawing/2014/main" id="{C6EF5160-777B-41C3-B8F6-9871E3069B2B}"/>
              </a:ext>
            </a:extLst>
          </p:cNvPr>
          <p:cNvSpPr txBox="1"/>
          <p:nvPr/>
        </p:nvSpPr>
        <p:spPr>
          <a:xfrm>
            <a:off x="102925" y="2097585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sp>
        <p:nvSpPr>
          <p:cNvPr id="199" name="TextovéPole 198">
            <a:extLst>
              <a:ext uri="{FF2B5EF4-FFF2-40B4-BE49-F238E27FC236}">
                <a16:creationId xmlns:a16="http://schemas.microsoft.com/office/drawing/2014/main" id="{5C8EDF03-15D7-4A4D-9CC0-A3AEF054467C}"/>
              </a:ext>
            </a:extLst>
          </p:cNvPr>
          <p:cNvSpPr txBox="1"/>
          <p:nvPr/>
        </p:nvSpPr>
        <p:spPr>
          <a:xfrm>
            <a:off x="1136185" y="1522962"/>
            <a:ext cx="1981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Procento očkovaných mezi lety 2015 – 201</a:t>
            </a:r>
            <a:r>
              <a:rPr lang="en-GB" sz="1200" dirty="0">
                <a:solidFill>
                  <a:schemeClr val="accent6">
                    <a:lumMod val="10000"/>
                  </a:schemeClr>
                </a:solidFill>
              </a:rPr>
              <a:t>7</a:t>
            </a:r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 ve skupině narozených v roce 2015</a:t>
            </a:r>
          </a:p>
        </p:txBody>
      </p:sp>
      <p:sp>
        <p:nvSpPr>
          <p:cNvPr id="200" name="TextovéPole 199">
            <a:extLst>
              <a:ext uri="{FF2B5EF4-FFF2-40B4-BE49-F238E27FC236}">
                <a16:creationId xmlns:a16="http://schemas.microsoft.com/office/drawing/2014/main" id="{97F87A3A-10E0-4D76-AD07-C648B89C64E5}"/>
              </a:ext>
            </a:extLst>
          </p:cNvPr>
          <p:cNvSpPr txBox="1"/>
          <p:nvPr/>
        </p:nvSpPr>
        <p:spPr>
          <a:xfrm>
            <a:off x="876703" y="1152922"/>
            <a:ext cx="24256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Děti: rok narození 2015</a:t>
            </a:r>
          </a:p>
        </p:txBody>
      </p:sp>
      <p:graphicFrame>
        <p:nvGraphicFramePr>
          <p:cNvPr id="201" name="Group 110">
            <a:extLst>
              <a:ext uri="{FF2B5EF4-FFF2-40B4-BE49-F238E27FC236}">
                <a16:creationId xmlns:a16="http://schemas.microsoft.com/office/drawing/2014/main" id="{48E0EF1C-E762-4269-8134-875C942CC4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707061"/>
              </p:ext>
            </p:extLst>
          </p:nvPr>
        </p:nvGraphicFramePr>
        <p:xfrm>
          <a:off x="5629830" y="2557495"/>
          <a:ext cx="432631" cy="3156915"/>
        </p:xfrm>
        <a:graphic>
          <a:graphicData uri="http://schemas.openxmlformats.org/drawingml/2006/table">
            <a:tbl>
              <a:tblPr/>
              <a:tblGrid>
                <a:gridCol w="4326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-3,3%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02" name="TextBox 9">
            <a:extLst>
              <a:ext uri="{FF2B5EF4-FFF2-40B4-BE49-F238E27FC236}">
                <a16:creationId xmlns:a16="http://schemas.microsoft.com/office/drawing/2014/main" id="{13A010DD-7AF7-40F9-A7D3-0DBD6414FF73}"/>
              </a:ext>
            </a:extLst>
          </p:cNvPr>
          <p:cNvSpPr txBox="1"/>
          <p:nvPr/>
        </p:nvSpPr>
        <p:spPr>
          <a:xfrm>
            <a:off x="4438249" y="2140722"/>
            <a:ext cx="290764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Rozdíl</a:t>
            </a:r>
          </a:p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2016 - 2015</a:t>
            </a:r>
          </a:p>
        </p:txBody>
      </p:sp>
      <p:grpSp>
        <p:nvGrpSpPr>
          <p:cNvPr id="204" name="Skupina 203">
            <a:extLst>
              <a:ext uri="{FF2B5EF4-FFF2-40B4-BE49-F238E27FC236}">
                <a16:creationId xmlns:a16="http://schemas.microsoft.com/office/drawing/2014/main" id="{E8E36612-1CB4-4A71-9138-029ED4384FB1}"/>
              </a:ext>
            </a:extLst>
          </p:cNvPr>
          <p:cNvGrpSpPr/>
          <p:nvPr/>
        </p:nvGrpSpPr>
        <p:grpSpPr>
          <a:xfrm>
            <a:off x="10034306" y="1634803"/>
            <a:ext cx="1191560" cy="520212"/>
            <a:chOff x="6995179" y="1418104"/>
            <a:chExt cx="964275" cy="699038"/>
          </a:xfrm>
        </p:grpSpPr>
        <p:sp>
          <p:nvSpPr>
            <p:cNvPr id="205" name="Text Box 58">
              <a:extLst>
                <a:ext uri="{FF2B5EF4-FFF2-40B4-BE49-F238E27FC236}">
                  <a16:creationId xmlns:a16="http://schemas.microsoft.com/office/drawing/2014/main" id="{2172760E-FF23-4AE5-9489-CF59CE35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747248" cy="558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&gt; 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kumimoji="0" lang="cs-CZ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,0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%</a:t>
              </a:r>
              <a:endParaRPr kumimoji="0" lang="en-US" alt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0,1 </a:t>
              </a: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–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,0%</a:t>
              </a:r>
              <a:endParaRPr lang="en-US" altLang="cs-CZ" sz="1050" dirty="0">
                <a:solidFill>
                  <a:srgbClr val="000000"/>
                </a:solidFill>
                <a:latin typeface="Calibri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≤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 0,0%</a:t>
              </a:r>
              <a:endParaRPr kumimoji="0" lang="en-US" alt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Rectangle 56">
              <a:extLst>
                <a:ext uri="{FF2B5EF4-FFF2-40B4-BE49-F238E27FC236}">
                  <a16:creationId xmlns:a16="http://schemas.microsoft.com/office/drawing/2014/main" id="{0CB51EB5-95DE-4D5E-82CB-F8051EA4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091" y="1973142"/>
              <a:ext cx="144000" cy="144000"/>
            </a:xfrm>
            <a:prstGeom prst="rect">
              <a:avLst/>
            </a:prstGeom>
            <a:solidFill>
              <a:srgbClr val="BDD7E7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7" name="Rectangle 56">
              <a:extLst>
                <a:ext uri="{FF2B5EF4-FFF2-40B4-BE49-F238E27FC236}">
                  <a16:creationId xmlns:a16="http://schemas.microsoft.com/office/drawing/2014/main" id="{01C342F9-9B77-4903-80E2-C632CFFB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3183" y="1704491"/>
              <a:ext cx="144000" cy="144000"/>
            </a:xfrm>
            <a:prstGeom prst="rect">
              <a:avLst/>
            </a:prstGeom>
            <a:solidFill>
              <a:srgbClr val="6BAE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8" name="Rectangle 56">
              <a:extLst>
                <a:ext uri="{FF2B5EF4-FFF2-40B4-BE49-F238E27FC236}">
                  <a16:creationId xmlns:a16="http://schemas.microsoft.com/office/drawing/2014/main" id="{B2634F3D-5B1C-4EF5-89D9-AF3FB9115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179" y="1452668"/>
              <a:ext cx="144000" cy="144000"/>
            </a:xfrm>
            <a:prstGeom prst="rect">
              <a:avLst/>
            </a:prstGeom>
            <a:solidFill>
              <a:srgbClr val="2171B5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06" name="TextBox 9">
            <a:extLst>
              <a:ext uri="{FF2B5EF4-FFF2-40B4-BE49-F238E27FC236}">
                <a16:creationId xmlns:a16="http://schemas.microsoft.com/office/drawing/2014/main" id="{8B470A26-3968-4E37-9F27-63CCE6CEF19A}"/>
              </a:ext>
            </a:extLst>
          </p:cNvPr>
          <p:cNvSpPr txBox="1"/>
          <p:nvPr/>
        </p:nvSpPr>
        <p:spPr>
          <a:xfrm>
            <a:off x="7536098" y="1160928"/>
            <a:ext cx="32701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Rozdí</a:t>
            </a:r>
            <a:r>
              <a:rPr lang="cs-CZ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 </a:t>
            </a:r>
            <a:r>
              <a:rPr kumimoji="0" lang="cs-CZ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2016 - 2015</a:t>
            </a:r>
          </a:p>
        </p:txBody>
      </p:sp>
    </p:spTree>
    <p:extLst>
      <p:ext uri="{BB962C8B-B14F-4D97-AF65-F5344CB8AC3E}">
        <p14:creationId xmlns:p14="http://schemas.microsoft.com/office/powerpoint/2010/main" val="236479105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8368145" y="2671113"/>
            <a:ext cx="38238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žen od 15 let je </a:t>
            </a:r>
            <a:r>
              <a:rPr lang="cs-CZ" sz="1400" b="1" dirty="0"/>
              <a:t>46,4 %</a:t>
            </a:r>
            <a:r>
              <a:rPr lang="cs-CZ" sz="1400" dirty="0"/>
              <a:t>. Nejvyšší pokrytí cervikovaginální screeningovou cytologií lze sledovat ve věkové skupině 25–44 let. Starší věkové kategorie dosahují ve srovnání s mladšími významně nižších hodnot. </a:t>
            </a:r>
          </a:p>
          <a:p>
            <a:endParaRPr lang="cs-CZ" sz="1400" dirty="0"/>
          </a:p>
          <a:p>
            <a:r>
              <a:rPr lang="cs-CZ" sz="1400" dirty="0"/>
              <a:t>V Libereckém kraji lze pozorovat podobný trend jako na celonárodní úrovni. Celkové pokrytí žen starších 15 let je nižší (</a:t>
            </a:r>
            <a:r>
              <a:rPr lang="cs-CZ" sz="1400" b="1" dirty="0"/>
              <a:t>45,3 </a:t>
            </a:r>
            <a:r>
              <a:rPr lang="cs-CZ" sz="1400" dirty="0"/>
              <a:t>%</a:t>
            </a:r>
            <a:r>
              <a:rPr lang="cs-CZ" sz="1600" dirty="0"/>
              <a:t>)</a:t>
            </a:r>
            <a:r>
              <a:rPr lang="cs-CZ" sz="1400" dirty="0"/>
              <a:t>. 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273299" y="5284267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cervikovaginální screeningové cytologie v roce 2017, celkem 2 123 876 vyšetření </a:t>
            </a:r>
          </a:p>
          <a:p>
            <a:r>
              <a:rPr lang="cs-CZ" sz="1200" dirty="0"/>
              <a:t>Ženy ve věku od 15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en-US" sz="2900" dirty="0" err="1"/>
              <a:t>cervikálním</a:t>
            </a:r>
            <a:r>
              <a:rPr lang="en-US" sz="2900" dirty="0"/>
              <a:t> screeningem </a:t>
            </a:r>
            <a:r>
              <a:rPr lang="cs-CZ" sz="2900" dirty="0"/>
              <a:t>dle věku</a:t>
            </a:r>
            <a:endParaRPr lang="en-US" sz="2900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77" y="1882407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57554" y="34020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448E461D-CA3A-40EB-BAFB-B26454E630DE}"/>
              </a:ext>
            </a:extLst>
          </p:cNvPr>
          <p:cNvGraphicFramePr/>
          <p:nvPr/>
        </p:nvGraphicFramePr>
        <p:xfrm>
          <a:off x="359323" y="2035495"/>
          <a:ext cx="7103021" cy="174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F9BC2422-BD00-4AA8-B6DD-16F6CC903936}"/>
              </a:ext>
            </a:extLst>
          </p:cNvPr>
          <p:cNvGraphicFramePr/>
          <p:nvPr/>
        </p:nvGraphicFramePr>
        <p:xfrm>
          <a:off x="364579" y="3943115"/>
          <a:ext cx="7103021" cy="174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 Box 14">
            <a:extLst>
              <a:ext uri="{FF2B5EF4-FFF2-40B4-BE49-F238E27FC236}">
                <a16:creationId xmlns:a16="http://schemas.microsoft.com/office/drawing/2014/main" id="{F85DB90F-61CE-4BA3-934D-EB953165A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77" y="3943115"/>
            <a:ext cx="800368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Liberecký kraj</a:t>
            </a:r>
          </a:p>
        </p:txBody>
      </p:sp>
    </p:spTree>
    <p:extLst>
      <p:ext uri="{BB962C8B-B14F-4D97-AF65-F5344CB8AC3E}">
        <p14:creationId xmlns:p14="http://schemas.microsoft.com/office/powerpoint/2010/main" val="394242109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AE101A64-4C13-4EB2-BB66-96AC97FF0CB2}"/>
              </a:ext>
            </a:extLst>
          </p:cNvPr>
          <p:cNvSpPr/>
          <p:nvPr/>
        </p:nvSpPr>
        <p:spPr>
          <a:xfrm>
            <a:off x="2366718" y="2683526"/>
            <a:ext cx="402625" cy="1865024"/>
          </a:xfrm>
          <a:prstGeom prst="rect">
            <a:avLst/>
          </a:prstGeom>
          <a:solidFill>
            <a:srgbClr val="DADADA"/>
          </a:solidFill>
          <a:ln>
            <a:solidFill>
              <a:srgbClr val="DADA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528F1C54-0ABB-4E63-B63F-EE06CDCA54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2812539"/>
              </p:ext>
            </p:extLst>
          </p:nvPr>
        </p:nvGraphicFramePr>
        <p:xfrm>
          <a:off x="383976" y="1828800"/>
          <a:ext cx="7122536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368145" y="2671113"/>
            <a:ext cx="38238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15,5 %, 12,3 %, 8,7 % a 4,9 %.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Liberecký kraj dosahuje ve srovnání s ostatními kraji variabilních hodnot účasti a to po první, druhé, třetí a čtvrté pozvánce</a:t>
            </a:r>
            <a:r>
              <a:rPr lang="cs-CZ" sz="1400" b="1" dirty="0"/>
              <a:t> 16,0 %, 12,6 %, 7,7 % a 5,2 %.</a:t>
            </a:r>
            <a:endParaRPr lang="cs-CZ" sz="14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413831" y="4740147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Ženy ve věku 25–70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na vyšetření 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537761" y="34016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</p:spTree>
    <p:extLst>
      <p:ext uri="{BB962C8B-B14F-4D97-AF65-F5344CB8AC3E}">
        <p14:creationId xmlns:p14="http://schemas.microsoft.com/office/powerpoint/2010/main" val="61987025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Object 3">
            <a:extLst>
              <a:ext uri="{FF2B5EF4-FFF2-40B4-BE49-F238E27FC236}">
                <a16:creationId xmlns:a16="http://schemas.microsoft.com/office/drawing/2014/main" id="{DAB61916-51FC-4E0F-B653-5593EA0431B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4416173"/>
              </p:ext>
            </p:extLst>
          </p:nvPr>
        </p:nvGraphicFramePr>
        <p:xfrm>
          <a:off x="22870" y="3672228"/>
          <a:ext cx="6703346" cy="25617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6" name="Zástupný symbol pro obrázek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22870" y="846379"/>
            <a:ext cx="5040000" cy="2925315"/>
          </a:xfrm>
          <a:prstGeom prst="rect">
            <a:avLst/>
          </a:prstGeom>
        </p:spPr>
      </p:pic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73874" y="3579787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</a:t>
                </a:r>
                <a:r>
                  <a:rPr lang="cs-CZ" sz="1200" b="0" dirty="0">
                    <a:latin typeface="+mn-lt"/>
                  </a:rPr>
                  <a:t>ozorovaná míra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kraji</a:t>
                </a: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4778650" y="502642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421382" y="4327560"/>
            <a:ext cx="146414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Vyšetření </a:t>
            </a:r>
            <a:br>
              <a:rPr lang="cs-CZ" sz="1200" b="1" dirty="0">
                <a:solidFill>
                  <a:schemeClr val="tx1"/>
                </a:solidFill>
              </a:rPr>
            </a:br>
            <a:r>
              <a:rPr lang="cs-CZ" sz="1200" b="1" dirty="0">
                <a:solidFill>
                  <a:schemeClr val="tx1"/>
                </a:solidFill>
              </a:rPr>
              <a:t>na 1 000 žen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117800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en-US" dirty="0" err="1"/>
              <a:t>Míra</a:t>
            </a:r>
            <a:r>
              <a:rPr lang="en-US" dirty="0"/>
              <a:t> </a:t>
            </a:r>
            <a:r>
              <a:rPr lang="en-US" dirty="0" err="1"/>
              <a:t>využití</a:t>
            </a:r>
            <a:r>
              <a:rPr lang="en-US" dirty="0"/>
              <a:t> </a:t>
            </a:r>
            <a:r>
              <a:rPr lang="en-US" dirty="0" err="1"/>
              <a:t>vyšetření</a:t>
            </a:r>
            <a:r>
              <a:rPr lang="en-US" dirty="0"/>
              <a:t> </a:t>
            </a:r>
            <a:r>
              <a:rPr lang="en-US" dirty="0" err="1"/>
              <a:t>hrHPV</a:t>
            </a:r>
            <a:r>
              <a:rPr lang="en-US" dirty="0"/>
              <a:t> </a:t>
            </a:r>
            <a:r>
              <a:rPr lang="en-US" sz="2900" dirty="0"/>
              <a:t>(</a:t>
            </a:r>
            <a:r>
              <a:rPr lang="en-US" sz="2900" dirty="0" err="1"/>
              <a:t>vysoce</a:t>
            </a:r>
            <a:r>
              <a:rPr lang="en-US" sz="2900" dirty="0"/>
              <a:t> </a:t>
            </a:r>
            <a:r>
              <a:rPr lang="en-US" sz="2900" dirty="0" err="1"/>
              <a:t>rizikových</a:t>
            </a:r>
            <a:r>
              <a:rPr lang="en-US" sz="2900" dirty="0"/>
              <a:t> </a:t>
            </a:r>
            <a:r>
              <a:rPr lang="en-US" sz="2900" dirty="0" err="1"/>
              <a:t>typů</a:t>
            </a:r>
            <a:r>
              <a:rPr lang="en-US" sz="2900" dirty="0"/>
              <a:t> </a:t>
            </a:r>
            <a:r>
              <a:rPr lang="en-US" sz="2900" dirty="0" err="1"/>
              <a:t>papilomavirů</a:t>
            </a:r>
            <a:r>
              <a:rPr lang="en-US" sz="2900" dirty="0"/>
              <a:t>)</a:t>
            </a:r>
          </a:p>
        </p:txBody>
      </p:sp>
      <p:grpSp>
        <p:nvGrpSpPr>
          <p:cNvPr id="51" name="Skupina 50">
            <a:extLst>
              <a:ext uri="{FF2B5EF4-FFF2-40B4-BE49-F238E27FC236}">
                <a16:creationId xmlns:a16="http://schemas.microsoft.com/office/drawing/2014/main" id="{403BB9AC-FBA4-4F14-A4B0-67500DC27BEF}"/>
              </a:ext>
            </a:extLst>
          </p:cNvPr>
          <p:cNvGrpSpPr/>
          <p:nvPr/>
        </p:nvGrpSpPr>
        <p:grpSpPr>
          <a:xfrm>
            <a:off x="5123734" y="1074076"/>
            <a:ext cx="1248491" cy="1430999"/>
            <a:chOff x="7816069" y="2011747"/>
            <a:chExt cx="1457130" cy="1483492"/>
          </a:xfrm>
        </p:grpSpPr>
        <p:sp>
          <p:nvSpPr>
            <p:cNvPr id="52" name="Text Box 3">
              <a:extLst>
                <a:ext uri="{FF2B5EF4-FFF2-40B4-BE49-F238E27FC236}">
                  <a16:creationId xmlns:a16="http://schemas.microsoft.com/office/drawing/2014/main" id="{B78F236F-AE8C-4631-9AE6-C047BADFC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53" name="Text Box 3">
              <a:extLst>
                <a:ext uri="{FF2B5EF4-FFF2-40B4-BE49-F238E27FC236}">
                  <a16:creationId xmlns:a16="http://schemas.microsoft.com/office/drawing/2014/main" id="{03824674-3E38-434C-8466-EE597BAB0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3965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b="1" dirty="0">
                  <a:solidFill>
                    <a:srgbClr val="292929"/>
                  </a:solidFill>
                  <a:latin typeface="+mj-lt"/>
                </a:rPr>
                <a:t>Vyšetření </a:t>
              </a:r>
              <a:br>
                <a:rPr lang="cs-CZ" sz="1100" b="1" dirty="0">
                  <a:solidFill>
                    <a:srgbClr val="292929"/>
                  </a:solidFill>
                  <a:latin typeface="+mj-lt"/>
                </a:rPr>
              </a:br>
              <a:r>
                <a:rPr lang="cs-CZ" sz="1100" b="1" dirty="0">
                  <a:solidFill>
                    <a:srgbClr val="292929"/>
                  </a:solidFill>
                  <a:latin typeface="+mj-lt"/>
                </a:rPr>
                <a:t>na 1000 žen</a:t>
              </a:r>
            </a:p>
          </p:txBody>
        </p:sp>
        <p:sp>
          <p:nvSpPr>
            <p:cNvPr id="54" name="Rectangle 177">
              <a:extLst>
                <a:ext uri="{FF2B5EF4-FFF2-40B4-BE49-F238E27FC236}">
                  <a16:creationId xmlns:a16="http://schemas.microsoft.com/office/drawing/2014/main" id="{D7BBA565-EC60-4C94-91F3-E8F33C58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5" name="Rectangle 177">
              <a:extLst>
                <a:ext uri="{FF2B5EF4-FFF2-40B4-BE49-F238E27FC236}">
                  <a16:creationId xmlns:a16="http://schemas.microsoft.com/office/drawing/2014/main" id="{843BD867-118E-42C0-BE96-434DF059E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6" name="Rectangle 177">
              <a:extLst>
                <a:ext uri="{FF2B5EF4-FFF2-40B4-BE49-F238E27FC236}">
                  <a16:creationId xmlns:a16="http://schemas.microsoft.com/office/drawing/2014/main" id="{A3B048FA-BB25-439E-93B6-CC629F5C0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7" name="Rectangle 177">
              <a:extLst>
                <a:ext uri="{FF2B5EF4-FFF2-40B4-BE49-F238E27FC236}">
                  <a16:creationId xmlns:a16="http://schemas.microsoft.com/office/drawing/2014/main" id="{B534F66E-EF80-4CAB-80AD-71F20E233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8" name="Text Box 3">
              <a:extLst>
                <a:ext uri="{FF2B5EF4-FFF2-40B4-BE49-F238E27FC236}">
                  <a16:creationId xmlns:a16="http://schemas.microsoft.com/office/drawing/2014/main" id="{483C76F9-3193-4835-B078-7E6A4791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1061" y="2482002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5,0</a:t>
              </a:r>
            </a:p>
          </p:txBody>
        </p:sp>
        <p:sp>
          <p:nvSpPr>
            <p:cNvPr id="59" name="Text Box 3">
              <a:extLst>
                <a:ext uri="{FF2B5EF4-FFF2-40B4-BE49-F238E27FC236}">
                  <a16:creationId xmlns:a16="http://schemas.microsoft.com/office/drawing/2014/main" id="{B44FFD40-0999-4AF6-92D3-49BA85D01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732099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>
                <a:spcBef>
                  <a:spcPct val="50000"/>
                </a:spcBef>
                <a:defRPr sz="1400">
                  <a:solidFill>
                    <a:srgbClr val="292929"/>
                  </a:solidFill>
                </a:defRPr>
              </a:lvl1pPr>
            </a:lstStyle>
            <a:p>
              <a:r>
                <a:rPr lang="cs-CZ" sz="1100" dirty="0">
                  <a:latin typeface="+mj-lt"/>
                </a:rPr>
                <a:t>5,0–10,0</a:t>
              </a:r>
            </a:p>
          </p:txBody>
        </p:sp>
        <p:sp>
          <p:nvSpPr>
            <p:cNvPr id="60" name="Text Box 3">
              <a:extLst>
                <a:ext uri="{FF2B5EF4-FFF2-40B4-BE49-F238E27FC236}">
                  <a16:creationId xmlns:a16="http://schemas.microsoft.com/office/drawing/2014/main" id="{5E875A37-227F-4AFA-ABF8-5ABCB65DE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75965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10,0–15,0</a:t>
              </a:r>
            </a:p>
          </p:txBody>
        </p:sp>
        <p:sp>
          <p:nvSpPr>
            <p:cNvPr id="61" name="Text Box 3">
              <a:extLst>
                <a:ext uri="{FF2B5EF4-FFF2-40B4-BE49-F238E27FC236}">
                  <a16:creationId xmlns:a16="http://schemas.microsoft.com/office/drawing/2014/main" id="{959A650C-EFBF-48A1-A2A4-BE52BBA05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219828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15,0</a:t>
              </a:r>
            </a:p>
          </p:txBody>
        </p:sp>
      </p:grp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EF913032-A970-47C2-8C59-AFD6ABA840F5}"/>
              </a:ext>
            </a:extLst>
          </p:cNvPr>
          <p:cNvSpPr txBox="1"/>
          <p:nvPr/>
        </p:nvSpPr>
        <p:spPr>
          <a:xfrm>
            <a:off x="8368145" y="1406338"/>
            <a:ext cx="3823855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Míra využití hrHPV (v ČR indikováno u žen se sporným cytologickým nálezem) je relativně nízká. Nadto lze sledovat výrazné rozdíly na úrovni krajů a zejména okresů. Vhledem k významnosti tohoto vyšetření v prevenci karcinomu děložního hrdla by mělo být </a:t>
            </a:r>
            <a:r>
              <a:rPr lang="cs-CZ" sz="1400" b="1" dirty="0"/>
              <a:t>posíleno využívání tohoto testu ve způsobilé populaci žen a obecně posílena standardizace screeningového procesu.</a:t>
            </a:r>
          </a:p>
          <a:p>
            <a:endParaRPr lang="cs-CZ" sz="1400" b="1" dirty="0"/>
          </a:p>
          <a:p>
            <a:r>
              <a:rPr lang="cs-CZ" sz="1400" dirty="0"/>
              <a:t>Celková míra vyšetření přítomnosti nukleové kyseliny hrHPV dosahovala v roce 2017 </a:t>
            </a:r>
            <a:r>
              <a:rPr lang="cs-CZ" sz="1400" b="1" dirty="0"/>
              <a:t>8,9</a:t>
            </a:r>
            <a:r>
              <a:rPr lang="cs-CZ" sz="1400" dirty="0"/>
              <a:t> vyšetření na 1 000 žen. V krajích lze sledovat míru 4,6–12,3 vyšetření na 1 000 žen. </a:t>
            </a:r>
          </a:p>
          <a:p>
            <a:endParaRPr lang="cs-CZ" sz="1400" dirty="0"/>
          </a:p>
          <a:p>
            <a:r>
              <a:rPr lang="cs-CZ" sz="1400" dirty="0"/>
              <a:t>Liberecký kraj dosahuje v regionálním srovnání druhé nejnižší míry vyšetření přítomnosti </a:t>
            </a:r>
            <a:r>
              <a:rPr lang="cs-CZ" sz="1400" dirty="0" err="1"/>
              <a:t>hrHPV</a:t>
            </a:r>
            <a:r>
              <a:rPr lang="cs-CZ" sz="1400" dirty="0"/>
              <a:t> (</a:t>
            </a:r>
            <a:r>
              <a:rPr lang="cs-CZ" sz="1400" b="1" dirty="0"/>
              <a:t>5,2</a:t>
            </a:r>
            <a:r>
              <a:rPr lang="cs-CZ" sz="1400" dirty="0"/>
              <a:t>).</a:t>
            </a:r>
          </a:p>
        </p:txBody>
      </p:sp>
      <p:sp>
        <p:nvSpPr>
          <p:cNvPr id="35" name="Freeform 176">
            <a:extLst>
              <a:ext uri="{FF2B5EF4-FFF2-40B4-BE49-F238E27FC236}">
                <a16:creationId xmlns:a16="http://schemas.microsoft.com/office/drawing/2014/main" id="{DF57DC5D-E644-463C-9BB2-A47DB8077923}"/>
              </a:ext>
            </a:extLst>
          </p:cNvPr>
          <p:cNvSpPr>
            <a:spLocks/>
          </p:cNvSpPr>
          <p:nvPr/>
        </p:nvSpPr>
        <p:spPr bwMode="auto">
          <a:xfrm rot="21101206">
            <a:off x="1725712" y="1045985"/>
            <a:ext cx="851371" cy="632501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2539112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" name="Object 3">
            <a:extLst>
              <a:ext uri="{FF2B5EF4-FFF2-40B4-BE49-F238E27FC236}">
                <a16:creationId xmlns:a16="http://schemas.microsoft.com/office/drawing/2014/main" id="{17783805-BBE9-434E-957F-180D1E0039E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24967032"/>
              </p:ext>
            </p:extLst>
          </p:nvPr>
        </p:nvGraphicFramePr>
        <p:xfrm>
          <a:off x="60413" y="3703153"/>
          <a:ext cx="6729493" cy="2640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2" name="Zástupný symbol pro obrázek 17">
            <a:extLst>
              <a:ext uri="{FF2B5EF4-FFF2-40B4-BE49-F238E27FC236}">
                <a16:creationId xmlns:a16="http://schemas.microsoft.com/office/drawing/2014/main" id="{AB43379E-1FF7-448F-BB51-7E8C5EACA89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27432" y="850392"/>
            <a:ext cx="5041319" cy="2926080"/>
          </a:xfrm>
          <a:prstGeom prst="rect">
            <a:avLst/>
          </a:prstGeom>
        </p:spPr>
      </p:pic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73874" y="3577724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</a:t>
                </a:r>
                <a:r>
                  <a:rPr lang="cs-CZ" sz="1200" dirty="0"/>
                  <a:t>kraje</a:t>
                </a:r>
                <a:endParaRPr lang="cs-CZ" sz="1200" b="0" dirty="0">
                  <a:latin typeface="+mn-lt"/>
                </a:endParaRP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</a:t>
                </a:r>
                <a:r>
                  <a:rPr lang="cs-CZ" sz="1200" b="0" dirty="0">
                    <a:latin typeface="+mn-lt"/>
                  </a:rPr>
                  <a:t>ozorovaná míra konizací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421382" y="4327560"/>
            <a:ext cx="146414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Konizací </a:t>
            </a:r>
            <a:br>
              <a:rPr lang="cs-CZ" sz="1200" b="1" dirty="0">
                <a:solidFill>
                  <a:schemeClr val="tx1"/>
                </a:solidFill>
              </a:rPr>
            </a:br>
            <a:r>
              <a:rPr lang="cs-CZ" sz="1200" b="1" dirty="0">
                <a:solidFill>
                  <a:schemeClr val="tx1"/>
                </a:solidFill>
              </a:rPr>
              <a:t>na 1 000 žen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Míra</a:t>
            </a:r>
            <a:r>
              <a:rPr lang="en-US" sz="2900" dirty="0"/>
              <a:t> </a:t>
            </a:r>
            <a:r>
              <a:rPr lang="cs-CZ" sz="2900" dirty="0"/>
              <a:t>konizací cervixu v cílové populaci</a:t>
            </a:r>
            <a:endParaRPr lang="en-US" sz="2900" dirty="0"/>
          </a:p>
        </p:txBody>
      </p:sp>
      <p:grpSp>
        <p:nvGrpSpPr>
          <p:cNvPr id="67" name="Skupina 66">
            <a:extLst>
              <a:ext uri="{FF2B5EF4-FFF2-40B4-BE49-F238E27FC236}">
                <a16:creationId xmlns:a16="http://schemas.microsoft.com/office/drawing/2014/main" id="{F2512A37-1479-4A7D-8425-6B4218834E77}"/>
              </a:ext>
            </a:extLst>
          </p:cNvPr>
          <p:cNvGrpSpPr/>
          <p:nvPr/>
        </p:nvGrpSpPr>
        <p:grpSpPr>
          <a:xfrm>
            <a:off x="5123734" y="1081303"/>
            <a:ext cx="987051" cy="1423772"/>
            <a:chOff x="7816069" y="2019239"/>
            <a:chExt cx="1152000" cy="1476000"/>
          </a:xfrm>
        </p:grpSpPr>
        <p:sp>
          <p:nvSpPr>
            <p:cNvPr id="68" name="Text Box 3">
              <a:extLst>
                <a:ext uri="{FF2B5EF4-FFF2-40B4-BE49-F238E27FC236}">
                  <a16:creationId xmlns:a16="http://schemas.microsoft.com/office/drawing/2014/main" id="{8AA95AF7-23EF-49BA-A474-2C7E5B2EA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70" name="Rectangle 177">
              <a:extLst>
                <a:ext uri="{FF2B5EF4-FFF2-40B4-BE49-F238E27FC236}">
                  <a16:creationId xmlns:a16="http://schemas.microsoft.com/office/drawing/2014/main" id="{D0E7D8DF-D004-446B-939B-2CD3F6954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1" name="Rectangle 177">
              <a:extLst>
                <a:ext uri="{FF2B5EF4-FFF2-40B4-BE49-F238E27FC236}">
                  <a16:creationId xmlns:a16="http://schemas.microsoft.com/office/drawing/2014/main" id="{2A1836B4-79DE-477D-B0D5-ED32C4E86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2" name="Rectangle 177">
              <a:extLst>
                <a:ext uri="{FF2B5EF4-FFF2-40B4-BE49-F238E27FC236}">
                  <a16:creationId xmlns:a16="http://schemas.microsoft.com/office/drawing/2014/main" id="{4A79FAF1-CEA0-4F7E-A40E-EAB3BF032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3" name="Rectangle 177">
              <a:extLst>
                <a:ext uri="{FF2B5EF4-FFF2-40B4-BE49-F238E27FC236}">
                  <a16:creationId xmlns:a16="http://schemas.microsoft.com/office/drawing/2014/main" id="{88061D75-D42B-4294-AAC2-1DE9BF269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62" name="Text Box 3">
            <a:extLst>
              <a:ext uri="{FF2B5EF4-FFF2-40B4-BE49-F238E27FC236}">
                <a16:creationId xmlns:a16="http://schemas.microsoft.com/office/drawing/2014/main" id="{09811A22-5853-4136-98D2-CC71AFBA1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3734" y="1047558"/>
            <a:ext cx="953217" cy="4553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200" b="1" dirty="0">
                <a:solidFill>
                  <a:srgbClr val="292929"/>
                </a:solidFill>
                <a:latin typeface="+mj-lt"/>
              </a:rPr>
              <a:t>Míra</a:t>
            </a:r>
            <a:br>
              <a:rPr lang="cs-CZ" sz="1200" b="1" dirty="0">
                <a:solidFill>
                  <a:srgbClr val="292929"/>
                </a:solidFill>
                <a:latin typeface="+mj-lt"/>
              </a:rPr>
            </a:br>
            <a:r>
              <a:rPr lang="cs-CZ" sz="1200" b="1" dirty="0">
                <a:solidFill>
                  <a:srgbClr val="292929"/>
                </a:solidFill>
                <a:latin typeface="+mj-lt"/>
              </a:rPr>
              <a:t>na 1000 žen</a:t>
            </a:r>
          </a:p>
        </p:txBody>
      </p:sp>
      <p:sp>
        <p:nvSpPr>
          <p:cNvPr id="63" name="Text Box 3">
            <a:extLst>
              <a:ext uri="{FF2B5EF4-FFF2-40B4-BE49-F238E27FC236}">
                <a16:creationId xmlns:a16="http://schemas.microsoft.com/office/drawing/2014/main" id="{108483F2-8CBA-4635-ABC7-01C1414BF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483179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≤</a:t>
            </a:r>
            <a:r>
              <a:rPr lang="cs-CZ" sz="1100" dirty="0">
                <a:solidFill>
                  <a:srgbClr val="292929"/>
                </a:solidFill>
                <a:latin typeface="+mj-lt"/>
              </a:rPr>
              <a:t> 3,0</a:t>
            </a:r>
          </a:p>
        </p:txBody>
      </p:sp>
      <p:sp>
        <p:nvSpPr>
          <p:cNvPr id="64" name="Text Box 3">
            <a:extLst>
              <a:ext uri="{FF2B5EF4-FFF2-40B4-BE49-F238E27FC236}">
                <a16:creationId xmlns:a16="http://schemas.microsoft.com/office/drawing/2014/main" id="{C3B3839F-C730-4D14-B872-D4727DAD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723708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3,0–4,0</a:t>
            </a:r>
          </a:p>
        </p:txBody>
      </p:sp>
      <p:sp>
        <p:nvSpPr>
          <p:cNvPr id="65" name="Text Box 3">
            <a:extLst>
              <a:ext uri="{FF2B5EF4-FFF2-40B4-BE49-F238E27FC236}">
                <a16:creationId xmlns:a16="http://schemas.microsoft.com/office/drawing/2014/main" id="{6AF6325A-4D52-4DD6-A2DC-1B5BFE054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964236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4,0–5,0</a:t>
            </a:r>
          </a:p>
        </p:txBody>
      </p:sp>
      <p:sp>
        <p:nvSpPr>
          <p:cNvPr id="66" name="Text Box 3">
            <a:extLst>
              <a:ext uri="{FF2B5EF4-FFF2-40B4-BE49-F238E27FC236}">
                <a16:creationId xmlns:a16="http://schemas.microsoft.com/office/drawing/2014/main" id="{960CFCFB-2862-4A16-B712-BFF3AA20B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2204765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&gt; 5,0</a:t>
            </a:r>
          </a:p>
        </p:txBody>
      </p:sp>
      <p:sp>
        <p:nvSpPr>
          <p:cNvPr id="78" name="Zástupný symbol pro text 4">
            <a:extLst>
              <a:ext uri="{FF2B5EF4-FFF2-40B4-BE49-F238E27FC236}">
                <a16:creationId xmlns:a16="http://schemas.microsoft.com/office/drawing/2014/main" id="{89327F27-7330-489B-8C19-C94B8F3FB847}"/>
              </a:ext>
            </a:extLst>
          </p:cNvPr>
          <p:cNvSpPr txBox="1">
            <a:spLocks/>
          </p:cNvSpPr>
          <p:nvPr/>
        </p:nvSpPr>
        <p:spPr>
          <a:xfrm>
            <a:off x="4778650" y="502642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Kraj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FC9664F4-EB84-4DBB-9D37-673498F98753}"/>
              </a:ext>
            </a:extLst>
          </p:cNvPr>
          <p:cNvSpPr txBox="1"/>
          <p:nvPr/>
        </p:nvSpPr>
        <p:spPr>
          <a:xfrm>
            <a:off x="8368145" y="1013231"/>
            <a:ext cx="3823855" cy="45089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Míra konizací u žen v užší cílové populaci (25–59 let) v posledních pěti letech setrvale klesá. Především na úrovni okresů však pozorujeme vysokou variabilitu hodnot tohoto ukazatele.</a:t>
            </a:r>
            <a:r>
              <a:rPr lang="cs-CZ" sz="1400" b="1" dirty="0"/>
              <a:t> </a:t>
            </a:r>
            <a:r>
              <a:rPr lang="cs-CZ" sz="1400" dirty="0"/>
              <a:t>Celková míra konizací dosahovala v roce 2017 </a:t>
            </a:r>
            <a:r>
              <a:rPr lang="cs-CZ" sz="1400" b="1" dirty="0"/>
              <a:t>3,6 </a:t>
            </a:r>
            <a:r>
              <a:rPr lang="cs-CZ" sz="1400" dirty="0"/>
              <a:t>konizací na 1 000 žen. V krajích lze sledovat míru 2,9–4,6 konizací na 1 000 žen. </a:t>
            </a:r>
          </a:p>
          <a:p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Liberecký kraj dosahuje ve srovnání s ostatními kraji ČR mírně nižší hodnoty míry </a:t>
            </a:r>
            <a:r>
              <a:rPr lang="cs-CZ" sz="1400" dirty="0" err="1"/>
              <a:t>konizací</a:t>
            </a:r>
            <a:r>
              <a:rPr lang="cs-CZ" sz="1400" dirty="0"/>
              <a:t> (</a:t>
            </a:r>
            <a:r>
              <a:rPr lang="cs-CZ" sz="1400" b="1" dirty="0"/>
              <a:t>3,5</a:t>
            </a:r>
            <a:r>
              <a:rPr lang="cs-CZ" sz="1400" dirty="0"/>
              <a:t>).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Konizace děložního hrdla představuje chirurgický zákrok pro léčbu pokročilých prekanceróz děložního hrdla, a je tak významným nástrojem pro prevenci invazivních nádorů. V rámci screeningového procesu je nezbytné zajistit pečlivou aplikaci doporučených postupů tak, aby nedocházelo </a:t>
            </a:r>
            <a:r>
              <a:rPr lang="cs-CZ" sz="1400" dirty="0" smtClean="0"/>
              <a:t>k nadužívání, ale ani k</a:t>
            </a:r>
            <a:r>
              <a:rPr lang="cs-CZ" sz="1400" dirty="0"/>
              <a:t> </a:t>
            </a:r>
            <a:r>
              <a:rPr lang="cs-CZ" sz="1400" dirty="0" smtClean="0"/>
              <a:t>nedostatečnému užívání </a:t>
            </a:r>
            <a:r>
              <a:rPr lang="cs-CZ" sz="1400" dirty="0"/>
              <a:t>tohoto zákroku.</a:t>
            </a:r>
          </a:p>
        </p:txBody>
      </p:sp>
      <p:sp>
        <p:nvSpPr>
          <p:cNvPr id="35" name="Freeform 176">
            <a:extLst>
              <a:ext uri="{FF2B5EF4-FFF2-40B4-BE49-F238E27FC236}">
                <a16:creationId xmlns:a16="http://schemas.microsoft.com/office/drawing/2014/main" id="{F1F25BE6-7DDB-4B77-A146-BFB9331E55D3}"/>
              </a:ext>
            </a:extLst>
          </p:cNvPr>
          <p:cNvSpPr>
            <a:spLocks/>
          </p:cNvSpPr>
          <p:nvPr/>
        </p:nvSpPr>
        <p:spPr bwMode="auto">
          <a:xfrm rot="21101206">
            <a:off x="1725712" y="1045985"/>
            <a:ext cx="851371" cy="632501"/>
          </a:xfrm>
          <a:custGeom>
            <a:avLst/>
            <a:gdLst>
              <a:gd name="T0" fmla="*/ 566 w 889"/>
              <a:gd name="T1" fmla="*/ 11 h 637"/>
              <a:gd name="T2" fmla="*/ 603 w 889"/>
              <a:gd name="T3" fmla="*/ 45 h 637"/>
              <a:gd name="T4" fmla="*/ 634 w 889"/>
              <a:gd name="T5" fmla="*/ 46 h 637"/>
              <a:gd name="T6" fmla="*/ 679 w 889"/>
              <a:gd name="T7" fmla="*/ 49 h 637"/>
              <a:gd name="T8" fmla="*/ 704 w 889"/>
              <a:gd name="T9" fmla="*/ 94 h 637"/>
              <a:gd name="T10" fmla="*/ 690 w 889"/>
              <a:gd name="T11" fmla="*/ 172 h 637"/>
              <a:gd name="T12" fmla="*/ 730 w 889"/>
              <a:gd name="T13" fmla="*/ 217 h 637"/>
              <a:gd name="T14" fmla="*/ 745 w 889"/>
              <a:gd name="T15" fmla="*/ 271 h 637"/>
              <a:gd name="T16" fmla="*/ 754 w 889"/>
              <a:gd name="T17" fmla="*/ 307 h 637"/>
              <a:gd name="T18" fmla="*/ 839 w 889"/>
              <a:gd name="T19" fmla="*/ 301 h 637"/>
              <a:gd name="T20" fmla="*/ 866 w 889"/>
              <a:gd name="T21" fmla="*/ 397 h 637"/>
              <a:gd name="T22" fmla="*/ 867 w 889"/>
              <a:gd name="T23" fmla="*/ 484 h 637"/>
              <a:gd name="T24" fmla="*/ 861 w 889"/>
              <a:gd name="T25" fmla="*/ 554 h 637"/>
              <a:gd name="T26" fmla="*/ 886 w 889"/>
              <a:gd name="T27" fmla="*/ 599 h 637"/>
              <a:gd name="T28" fmla="*/ 849 w 889"/>
              <a:gd name="T29" fmla="*/ 605 h 637"/>
              <a:gd name="T30" fmla="*/ 825 w 889"/>
              <a:gd name="T31" fmla="*/ 610 h 637"/>
              <a:gd name="T32" fmla="*/ 794 w 889"/>
              <a:gd name="T33" fmla="*/ 574 h 637"/>
              <a:gd name="T34" fmla="*/ 763 w 889"/>
              <a:gd name="T35" fmla="*/ 593 h 637"/>
              <a:gd name="T36" fmla="*/ 751 w 889"/>
              <a:gd name="T37" fmla="*/ 623 h 637"/>
              <a:gd name="T38" fmla="*/ 734 w 889"/>
              <a:gd name="T39" fmla="*/ 637 h 637"/>
              <a:gd name="T40" fmla="*/ 705 w 889"/>
              <a:gd name="T41" fmla="*/ 622 h 637"/>
              <a:gd name="T42" fmla="*/ 693 w 889"/>
              <a:gd name="T43" fmla="*/ 613 h 637"/>
              <a:gd name="T44" fmla="*/ 662 w 889"/>
              <a:gd name="T45" fmla="*/ 592 h 637"/>
              <a:gd name="T46" fmla="*/ 626 w 889"/>
              <a:gd name="T47" fmla="*/ 581 h 637"/>
              <a:gd name="T48" fmla="*/ 600 w 889"/>
              <a:gd name="T49" fmla="*/ 604 h 637"/>
              <a:gd name="T50" fmla="*/ 545 w 889"/>
              <a:gd name="T51" fmla="*/ 566 h 637"/>
              <a:gd name="T52" fmla="*/ 516 w 889"/>
              <a:gd name="T53" fmla="*/ 552 h 637"/>
              <a:gd name="T54" fmla="*/ 496 w 889"/>
              <a:gd name="T55" fmla="*/ 512 h 637"/>
              <a:gd name="T56" fmla="*/ 472 w 889"/>
              <a:gd name="T57" fmla="*/ 493 h 637"/>
              <a:gd name="T58" fmla="*/ 451 w 889"/>
              <a:gd name="T59" fmla="*/ 466 h 637"/>
              <a:gd name="T60" fmla="*/ 434 w 889"/>
              <a:gd name="T61" fmla="*/ 466 h 637"/>
              <a:gd name="T62" fmla="*/ 409 w 889"/>
              <a:gd name="T63" fmla="*/ 453 h 637"/>
              <a:gd name="T64" fmla="*/ 385 w 889"/>
              <a:gd name="T65" fmla="*/ 453 h 637"/>
              <a:gd name="T66" fmla="*/ 363 w 889"/>
              <a:gd name="T67" fmla="*/ 477 h 637"/>
              <a:gd name="T68" fmla="*/ 322 w 889"/>
              <a:gd name="T69" fmla="*/ 519 h 637"/>
              <a:gd name="T70" fmla="*/ 234 w 889"/>
              <a:gd name="T71" fmla="*/ 555 h 637"/>
              <a:gd name="T72" fmla="*/ 188 w 889"/>
              <a:gd name="T73" fmla="*/ 567 h 637"/>
              <a:gd name="T74" fmla="*/ 159 w 889"/>
              <a:gd name="T75" fmla="*/ 569 h 637"/>
              <a:gd name="T76" fmla="*/ 138 w 889"/>
              <a:gd name="T77" fmla="*/ 548 h 637"/>
              <a:gd name="T78" fmla="*/ 132 w 889"/>
              <a:gd name="T79" fmla="*/ 530 h 637"/>
              <a:gd name="T80" fmla="*/ 105 w 889"/>
              <a:gd name="T81" fmla="*/ 521 h 637"/>
              <a:gd name="T82" fmla="*/ 74 w 889"/>
              <a:gd name="T83" fmla="*/ 512 h 637"/>
              <a:gd name="T84" fmla="*/ 59 w 889"/>
              <a:gd name="T85" fmla="*/ 495 h 637"/>
              <a:gd name="T86" fmla="*/ 47 w 889"/>
              <a:gd name="T87" fmla="*/ 477 h 637"/>
              <a:gd name="T88" fmla="*/ 35 w 889"/>
              <a:gd name="T89" fmla="*/ 441 h 637"/>
              <a:gd name="T90" fmla="*/ 19 w 889"/>
              <a:gd name="T91" fmla="*/ 392 h 637"/>
              <a:gd name="T92" fmla="*/ 11 w 889"/>
              <a:gd name="T93" fmla="*/ 343 h 637"/>
              <a:gd name="T94" fmla="*/ 29 w 889"/>
              <a:gd name="T95" fmla="*/ 281 h 637"/>
              <a:gd name="T96" fmla="*/ 73 w 889"/>
              <a:gd name="T97" fmla="*/ 262 h 637"/>
              <a:gd name="T98" fmla="*/ 93 w 889"/>
              <a:gd name="T99" fmla="*/ 211 h 637"/>
              <a:gd name="T100" fmla="*/ 102 w 889"/>
              <a:gd name="T101" fmla="*/ 190 h 637"/>
              <a:gd name="T102" fmla="*/ 119 w 889"/>
              <a:gd name="T103" fmla="*/ 181 h 637"/>
              <a:gd name="T104" fmla="*/ 148 w 889"/>
              <a:gd name="T105" fmla="*/ 205 h 637"/>
              <a:gd name="T106" fmla="*/ 184 w 889"/>
              <a:gd name="T107" fmla="*/ 173 h 637"/>
              <a:gd name="T108" fmla="*/ 265 w 889"/>
              <a:gd name="T109" fmla="*/ 170 h 637"/>
              <a:gd name="T110" fmla="*/ 317 w 889"/>
              <a:gd name="T111" fmla="*/ 196 h 637"/>
              <a:gd name="T112" fmla="*/ 365 w 889"/>
              <a:gd name="T113" fmla="*/ 164 h 637"/>
              <a:gd name="T114" fmla="*/ 423 w 889"/>
              <a:gd name="T115" fmla="*/ 152 h 637"/>
              <a:gd name="T116" fmla="*/ 493 w 889"/>
              <a:gd name="T117" fmla="*/ 140 h 637"/>
              <a:gd name="T118" fmla="*/ 514 w 889"/>
              <a:gd name="T119" fmla="*/ 81 h 637"/>
              <a:gd name="T120" fmla="*/ 499 w 889"/>
              <a:gd name="T121" fmla="*/ 16 h 63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889" h="637">
                <a:moveTo>
                  <a:pt x="537" y="3"/>
                </a:moveTo>
                <a:lnTo>
                  <a:pt x="537" y="8"/>
                </a:lnTo>
                <a:lnTo>
                  <a:pt x="536" y="10"/>
                </a:lnTo>
                <a:lnTo>
                  <a:pt x="537" y="13"/>
                </a:lnTo>
                <a:lnTo>
                  <a:pt x="545" y="15"/>
                </a:lnTo>
                <a:lnTo>
                  <a:pt x="553" y="14"/>
                </a:lnTo>
                <a:lnTo>
                  <a:pt x="554" y="3"/>
                </a:lnTo>
                <a:lnTo>
                  <a:pt x="556" y="4"/>
                </a:lnTo>
                <a:lnTo>
                  <a:pt x="561" y="6"/>
                </a:lnTo>
                <a:lnTo>
                  <a:pt x="561" y="10"/>
                </a:lnTo>
                <a:lnTo>
                  <a:pt x="566" y="11"/>
                </a:lnTo>
                <a:lnTo>
                  <a:pt x="567" y="15"/>
                </a:lnTo>
                <a:lnTo>
                  <a:pt x="572" y="15"/>
                </a:lnTo>
                <a:lnTo>
                  <a:pt x="584" y="19"/>
                </a:lnTo>
                <a:lnTo>
                  <a:pt x="587" y="24"/>
                </a:lnTo>
                <a:lnTo>
                  <a:pt x="579" y="29"/>
                </a:lnTo>
                <a:lnTo>
                  <a:pt x="579" y="35"/>
                </a:lnTo>
                <a:lnTo>
                  <a:pt x="582" y="42"/>
                </a:lnTo>
                <a:lnTo>
                  <a:pt x="587" y="43"/>
                </a:lnTo>
                <a:lnTo>
                  <a:pt x="593" y="42"/>
                </a:lnTo>
                <a:lnTo>
                  <a:pt x="599" y="46"/>
                </a:lnTo>
                <a:lnTo>
                  <a:pt x="603" y="45"/>
                </a:lnTo>
                <a:lnTo>
                  <a:pt x="609" y="46"/>
                </a:lnTo>
                <a:lnTo>
                  <a:pt x="606" y="43"/>
                </a:lnTo>
                <a:lnTo>
                  <a:pt x="602" y="42"/>
                </a:lnTo>
                <a:lnTo>
                  <a:pt x="604" y="36"/>
                </a:lnTo>
                <a:lnTo>
                  <a:pt x="611" y="28"/>
                </a:lnTo>
                <a:lnTo>
                  <a:pt x="613" y="22"/>
                </a:lnTo>
                <a:lnTo>
                  <a:pt x="620" y="21"/>
                </a:lnTo>
                <a:lnTo>
                  <a:pt x="633" y="17"/>
                </a:lnTo>
                <a:lnTo>
                  <a:pt x="634" y="28"/>
                </a:lnTo>
                <a:lnTo>
                  <a:pt x="632" y="44"/>
                </a:lnTo>
                <a:lnTo>
                  <a:pt x="634" y="46"/>
                </a:lnTo>
                <a:lnTo>
                  <a:pt x="631" y="52"/>
                </a:lnTo>
                <a:lnTo>
                  <a:pt x="628" y="54"/>
                </a:lnTo>
                <a:lnTo>
                  <a:pt x="631" y="56"/>
                </a:lnTo>
                <a:lnTo>
                  <a:pt x="641" y="62"/>
                </a:lnTo>
                <a:lnTo>
                  <a:pt x="647" y="60"/>
                </a:lnTo>
                <a:lnTo>
                  <a:pt x="646" y="54"/>
                </a:lnTo>
                <a:lnTo>
                  <a:pt x="652" y="50"/>
                </a:lnTo>
                <a:lnTo>
                  <a:pt x="657" y="52"/>
                </a:lnTo>
                <a:lnTo>
                  <a:pt x="662" y="48"/>
                </a:lnTo>
                <a:lnTo>
                  <a:pt x="677" y="47"/>
                </a:lnTo>
                <a:lnTo>
                  <a:pt x="679" y="49"/>
                </a:lnTo>
                <a:lnTo>
                  <a:pt x="676" y="51"/>
                </a:lnTo>
                <a:lnTo>
                  <a:pt x="677" y="56"/>
                </a:lnTo>
                <a:lnTo>
                  <a:pt x="678" y="58"/>
                </a:lnTo>
                <a:lnTo>
                  <a:pt x="676" y="61"/>
                </a:lnTo>
                <a:lnTo>
                  <a:pt x="680" y="69"/>
                </a:lnTo>
                <a:lnTo>
                  <a:pt x="683" y="67"/>
                </a:lnTo>
                <a:lnTo>
                  <a:pt x="686" y="67"/>
                </a:lnTo>
                <a:lnTo>
                  <a:pt x="700" y="72"/>
                </a:lnTo>
                <a:lnTo>
                  <a:pt x="700" y="80"/>
                </a:lnTo>
                <a:lnTo>
                  <a:pt x="697" y="90"/>
                </a:lnTo>
                <a:lnTo>
                  <a:pt x="704" y="94"/>
                </a:lnTo>
                <a:lnTo>
                  <a:pt x="708" y="102"/>
                </a:lnTo>
                <a:lnTo>
                  <a:pt x="705" y="109"/>
                </a:lnTo>
                <a:lnTo>
                  <a:pt x="697" y="113"/>
                </a:lnTo>
                <a:lnTo>
                  <a:pt x="696" y="117"/>
                </a:lnTo>
                <a:lnTo>
                  <a:pt x="691" y="119"/>
                </a:lnTo>
                <a:lnTo>
                  <a:pt x="688" y="123"/>
                </a:lnTo>
                <a:lnTo>
                  <a:pt x="688" y="130"/>
                </a:lnTo>
                <a:lnTo>
                  <a:pt x="686" y="137"/>
                </a:lnTo>
                <a:lnTo>
                  <a:pt x="688" y="141"/>
                </a:lnTo>
                <a:lnTo>
                  <a:pt x="689" y="167"/>
                </a:lnTo>
                <a:lnTo>
                  <a:pt x="690" y="172"/>
                </a:lnTo>
                <a:lnTo>
                  <a:pt x="697" y="181"/>
                </a:lnTo>
                <a:lnTo>
                  <a:pt x="698" y="187"/>
                </a:lnTo>
                <a:lnTo>
                  <a:pt x="707" y="204"/>
                </a:lnTo>
                <a:lnTo>
                  <a:pt x="712" y="207"/>
                </a:lnTo>
                <a:lnTo>
                  <a:pt x="718" y="210"/>
                </a:lnTo>
                <a:lnTo>
                  <a:pt x="721" y="209"/>
                </a:lnTo>
                <a:lnTo>
                  <a:pt x="721" y="212"/>
                </a:lnTo>
                <a:lnTo>
                  <a:pt x="727" y="212"/>
                </a:lnTo>
                <a:lnTo>
                  <a:pt x="728" y="215"/>
                </a:lnTo>
                <a:lnTo>
                  <a:pt x="730" y="214"/>
                </a:lnTo>
                <a:lnTo>
                  <a:pt x="730" y="217"/>
                </a:lnTo>
                <a:lnTo>
                  <a:pt x="732" y="217"/>
                </a:lnTo>
                <a:lnTo>
                  <a:pt x="734" y="220"/>
                </a:lnTo>
                <a:lnTo>
                  <a:pt x="737" y="219"/>
                </a:lnTo>
                <a:lnTo>
                  <a:pt x="740" y="228"/>
                </a:lnTo>
                <a:lnTo>
                  <a:pt x="745" y="236"/>
                </a:lnTo>
                <a:lnTo>
                  <a:pt x="746" y="253"/>
                </a:lnTo>
                <a:lnTo>
                  <a:pt x="748" y="255"/>
                </a:lnTo>
                <a:lnTo>
                  <a:pt x="744" y="261"/>
                </a:lnTo>
                <a:lnTo>
                  <a:pt x="746" y="265"/>
                </a:lnTo>
                <a:lnTo>
                  <a:pt x="744" y="270"/>
                </a:lnTo>
                <a:lnTo>
                  <a:pt x="745" y="271"/>
                </a:lnTo>
                <a:lnTo>
                  <a:pt x="739" y="276"/>
                </a:lnTo>
                <a:lnTo>
                  <a:pt x="742" y="283"/>
                </a:lnTo>
                <a:lnTo>
                  <a:pt x="741" y="288"/>
                </a:lnTo>
                <a:lnTo>
                  <a:pt x="743" y="291"/>
                </a:lnTo>
                <a:lnTo>
                  <a:pt x="741" y="293"/>
                </a:lnTo>
                <a:lnTo>
                  <a:pt x="741" y="297"/>
                </a:lnTo>
                <a:lnTo>
                  <a:pt x="739" y="300"/>
                </a:lnTo>
                <a:lnTo>
                  <a:pt x="741" y="304"/>
                </a:lnTo>
                <a:lnTo>
                  <a:pt x="745" y="304"/>
                </a:lnTo>
                <a:lnTo>
                  <a:pt x="749" y="307"/>
                </a:lnTo>
                <a:lnTo>
                  <a:pt x="754" y="307"/>
                </a:lnTo>
                <a:lnTo>
                  <a:pt x="766" y="297"/>
                </a:lnTo>
                <a:lnTo>
                  <a:pt x="781" y="276"/>
                </a:lnTo>
                <a:lnTo>
                  <a:pt x="786" y="275"/>
                </a:lnTo>
                <a:lnTo>
                  <a:pt x="791" y="275"/>
                </a:lnTo>
                <a:lnTo>
                  <a:pt x="798" y="278"/>
                </a:lnTo>
                <a:lnTo>
                  <a:pt x="799" y="283"/>
                </a:lnTo>
                <a:lnTo>
                  <a:pt x="807" y="286"/>
                </a:lnTo>
                <a:lnTo>
                  <a:pt x="814" y="292"/>
                </a:lnTo>
                <a:lnTo>
                  <a:pt x="817" y="298"/>
                </a:lnTo>
                <a:lnTo>
                  <a:pt x="830" y="303"/>
                </a:lnTo>
                <a:lnTo>
                  <a:pt x="839" y="301"/>
                </a:lnTo>
                <a:lnTo>
                  <a:pt x="846" y="318"/>
                </a:lnTo>
                <a:lnTo>
                  <a:pt x="854" y="316"/>
                </a:lnTo>
                <a:lnTo>
                  <a:pt x="853" y="331"/>
                </a:lnTo>
                <a:lnTo>
                  <a:pt x="853" y="338"/>
                </a:lnTo>
                <a:lnTo>
                  <a:pt x="857" y="345"/>
                </a:lnTo>
                <a:lnTo>
                  <a:pt x="872" y="357"/>
                </a:lnTo>
                <a:lnTo>
                  <a:pt x="875" y="367"/>
                </a:lnTo>
                <a:lnTo>
                  <a:pt x="871" y="375"/>
                </a:lnTo>
                <a:lnTo>
                  <a:pt x="861" y="388"/>
                </a:lnTo>
                <a:lnTo>
                  <a:pt x="861" y="392"/>
                </a:lnTo>
                <a:lnTo>
                  <a:pt x="866" y="397"/>
                </a:lnTo>
                <a:lnTo>
                  <a:pt x="863" y="410"/>
                </a:lnTo>
                <a:lnTo>
                  <a:pt x="864" y="414"/>
                </a:lnTo>
                <a:lnTo>
                  <a:pt x="861" y="422"/>
                </a:lnTo>
                <a:lnTo>
                  <a:pt x="859" y="427"/>
                </a:lnTo>
                <a:lnTo>
                  <a:pt x="862" y="429"/>
                </a:lnTo>
                <a:lnTo>
                  <a:pt x="864" y="453"/>
                </a:lnTo>
                <a:lnTo>
                  <a:pt x="872" y="460"/>
                </a:lnTo>
                <a:lnTo>
                  <a:pt x="863" y="466"/>
                </a:lnTo>
                <a:lnTo>
                  <a:pt x="856" y="475"/>
                </a:lnTo>
                <a:lnTo>
                  <a:pt x="856" y="476"/>
                </a:lnTo>
                <a:lnTo>
                  <a:pt x="867" y="484"/>
                </a:lnTo>
                <a:lnTo>
                  <a:pt x="870" y="492"/>
                </a:lnTo>
                <a:lnTo>
                  <a:pt x="871" y="498"/>
                </a:lnTo>
                <a:lnTo>
                  <a:pt x="879" y="504"/>
                </a:lnTo>
                <a:lnTo>
                  <a:pt x="872" y="508"/>
                </a:lnTo>
                <a:lnTo>
                  <a:pt x="863" y="519"/>
                </a:lnTo>
                <a:lnTo>
                  <a:pt x="864" y="523"/>
                </a:lnTo>
                <a:lnTo>
                  <a:pt x="852" y="539"/>
                </a:lnTo>
                <a:lnTo>
                  <a:pt x="859" y="545"/>
                </a:lnTo>
                <a:lnTo>
                  <a:pt x="867" y="548"/>
                </a:lnTo>
                <a:lnTo>
                  <a:pt x="864" y="553"/>
                </a:lnTo>
                <a:lnTo>
                  <a:pt x="861" y="554"/>
                </a:lnTo>
                <a:lnTo>
                  <a:pt x="871" y="567"/>
                </a:lnTo>
                <a:lnTo>
                  <a:pt x="864" y="564"/>
                </a:lnTo>
                <a:lnTo>
                  <a:pt x="864" y="566"/>
                </a:lnTo>
                <a:lnTo>
                  <a:pt x="872" y="569"/>
                </a:lnTo>
                <a:lnTo>
                  <a:pt x="874" y="574"/>
                </a:lnTo>
                <a:lnTo>
                  <a:pt x="877" y="579"/>
                </a:lnTo>
                <a:lnTo>
                  <a:pt x="877" y="584"/>
                </a:lnTo>
                <a:lnTo>
                  <a:pt x="881" y="586"/>
                </a:lnTo>
                <a:lnTo>
                  <a:pt x="885" y="594"/>
                </a:lnTo>
                <a:lnTo>
                  <a:pt x="887" y="594"/>
                </a:lnTo>
                <a:lnTo>
                  <a:pt x="886" y="599"/>
                </a:lnTo>
                <a:lnTo>
                  <a:pt x="889" y="606"/>
                </a:lnTo>
                <a:lnTo>
                  <a:pt x="889" y="608"/>
                </a:lnTo>
                <a:lnTo>
                  <a:pt x="864" y="609"/>
                </a:lnTo>
                <a:lnTo>
                  <a:pt x="860" y="610"/>
                </a:lnTo>
                <a:lnTo>
                  <a:pt x="859" y="612"/>
                </a:lnTo>
                <a:lnTo>
                  <a:pt x="857" y="608"/>
                </a:lnTo>
                <a:lnTo>
                  <a:pt x="854" y="610"/>
                </a:lnTo>
                <a:lnTo>
                  <a:pt x="855" y="614"/>
                </a:lnTo>
                <a:lnTo>
                  <a:pt x="852" y="614"/>
                </a:lnTo>
                <a:lnTo>
                  <a:pt x="851" y="604"/>
                </a:lnTo>
                <a:lnTo>
                  <a:pt x="849" y="605"/>
                </a:lnTo>
                <a:lnTo>
                  <a:pt x="849" y="606"/>
                </a:lnTo>
                <a:lnTo>
                  <a:pt x="846" y="604"/>
                </a:lnTo>
                <a:lnTo>
                  <a:pt x="846" y="602"/>
                </a:lnTo>
                <a:lnTo>
                  <a:pt x="843" y="602"/>
                </a:lnTo>
                <a:lnTo>
                  <a:pt x="844" y="600"/>
                </a:lnTo>
                <a:lnTo>
                  <a:pt x="841" y="598"/>
                </a:lnTo>
                <a:lnTo>
                  <a:pt x="837" y="602"/>
                </a:lnTo>
                <a:lnTo>
                  <a:pt x="833" y="603"/>
                </a:lnTo>
                <a:lnTo>
                  <a:pt x="829" y="604"/>
                </a:lnTo>
                <a:lnTo>
                  <a:pt x="826" y="602"/>
                </a:lnTo>
                <a:lnTo>
                  <a:pt x="825" y="610"/>
                </a:lnTo>
                <a:lnTo>
                  <a:pt x="818" y="610"/>
                </a:lnTo>
                <a:lnTo>
                  <a:pt x="816" y="606"/>
                </a:lnTo>
                <a:lnTo>
                  <a:pt x="811" y="607"/>
                </a:lnTo>
                <a:lnTo>
                  <a:pt x="810" y="604"/>
                </a:lnTo>
                <a:lnTo>
                  <a:pt x="804" y="604"/>
                </a:lnTo>
                <a:lnTo>
                  <a:pt x="802" y="598"/>
                </a:lnTo>
                <a:lnTo>
                  <a:pt x="793" y="585"/>
                </a:lnTo>
                <a:lnTo>
                  <a:pt x="794" y="580"/>
                </a:lnTo>
                <a:lnTo>
                  <a:pt x="796" y="580"/>
                </a:lnTo>
                <a:lnTo>
                  <a:pt x="796" y="578"/>
                </a:lnTo>
                <a:lnTo>
                  <a:pt x="794" y="574"/>
                </a:lnTo>
                <a:lnTo>
                  <a:pt x="781" y="569"/>
                </a:lnTo>
                <a:lnTo>
                  <a:pt x="781" y="572"/>
                </a:lnTo>
                <a:lnTo>
                  <a:pt x="782" y="574"/>
                </a:lnTo>
                <a:lnTo>
                  <a:pt x="781" y="576"/>
                </a:lnTo>
                <a:lnTo>
                  <a:pt x="782" y="581"/>
                </a:lnTo>
                <a:lnTo>
                  <a:pt x="781" y="585"/>
                </a:lnTo>
                <a:lnTo>
                  <a:pt x="780" y="584"/>
                </a:lnTo>
                <a:lnTo>
                  <a:pt x="777" y="585"/>
                </a:lnTo>
                <a:lnTo>
                  <a:pt x="773" y="580"/>
                </a:lnTo>
                <a:lnTo>
                  <a:pt x="770" y="591"/>
                </a:lnTo>
                <a:lnTo>
                  <a:pt x="763" y="593"/>
                </a:lnTo>
                <a:lnTo>
                  <a:pt x="762" y="592"/>
                </a:lnTo>
                <a:lnTo>
                  <a:pt x="760" y="593"/>
                </a:lnTo>
                <a:lnTo>
                  <a:pt x="751" y="592"/>
                </a:lnTo>
                <a:lnTo>
                  <a:pt x="750" y="597"/>
                </a:lnTo>
                <a:lnTo>
                  <a:pt x="748" y="599"/>
                </a:lnTo>
                <a:lnTo>
                  <a:pt x="751" y="603"/>
                </a:lnTo>
                <a:lnTo>
                  <a:pt x="751" y="610"/>
                </a:lnTo>
                <a:lnTo>
                  <a:pt x="751" y="614"/>
                </a:lnTo>
                <a:lnTo>
                  <a:pt x="759" y="618"/>
                </a:lnTo>
                <a:lnTo>
                  <a:pt x="757" y="623"/>
                </a:lnTo>
                <a:lnTo>
                  <a:pt x="751" y="623"/>
                </a:lnTo>
                <a:lnTo>
                  <a:pt x="753" y="627"/>
                </a:lnTo>
                <a:lnTo>
                  <a:pt x="750" y="628"/>
                </a:lnTo>
                <a:lnTo>
                  <a:pt x="748" y="633"/>
                </a:lnTo>
                <a:lnTo>
                  <a:pt x="744" y="632"/>
                </a:lnTo>
                <a:lnTo>
                  <a:pt x="742" y="626"/>
                </a:lnTo>
                <a:lnTo>
                  <a:pt x="738" y="628"/>
                </a:lnTo>
                <a:lnTo>
                  <a:pt x="735" y="630"/>
                </a:lnTo>
                <a:lnTo>
                  <a:pt x="738" y="635"/>
                </a:lnTo>
                <a:lnTo>
                  <a:pt x="738" y="637"/>
                </a:lnTo>
                <a:lnTo>
                  <a:pt x="735" y="636"/>
                </a:lnTo>
                <a:lnTo>
                  <a:pt x="734" y="637"/>
                </a:lnTo>
                <a:lnTo>
                  <a:pt x="731" y="633"/>
                </a:lnTo>
                <a:lnTo>
                  <a:pt x="729" y="637"/>
                </a:lnTo>
                <a:lnTo>
                  <a:pt x="724" y="635"/>
                </a:lnTo>
                <a:lnTo>
                  <a:pt x="719" y="636"/>
                </a:lnTo>
                <a:lnTo>
                  <a:pt x="711" y="635"/>
                </a:lnTo>
                <a:lnTo>
                  <a:pt x="712" y="631"/>
                </a:lnTo>
                <a:lnTo>
                  <a:pt x="709" y="628"/>
                </a:lnTo>
                <a:lnTo>
                  <a:pt x="711" y="628"/>
                </a:lnTo>
                <a:lnTo>
                  <a:pt x="711" y="627"/>
                </a:lnTo>
                <a:lnTo>
                  <a:pt x="708" y="626"/>
                </a:lnTo>
                <a:lnTo>
                  <a:pt x="705" y="622"/>
                </a:lnTo>
                <a:lnTo>
                  <a:pt x="713" y="624"/>
                </a:lnTo>
                <a:lnTo>
                  <a:pt x="714" y="623"/>
                </a:lnTo>
                <a:lnTo>
                  <a:pt x="710" y="621"/>
                </a:lnTo>
                <a:lnTo>
                  <a:pt x="708" y="617"/>
                </a:lnTo>
                <a:lnTo>
                  <a:pt x="711" y="616"/>
                </a:lnTo>
                <a:lnTo>
                  <a:pt x="709" y="609"/>
                </a:lnTo>
                <a:lnTo>
                  <a:pt x="710" y="606"/>
                </a:lnTo>
                <a:lnTo>
                  <a:pt x="708" y="604"/>
                </a:lnTo>
                <a:lnTo>
                  <a:pt x="701" y="607"/>
                </a:lnTo>
                <a:lnTo>
                  <a:pt x="699" y="617"/>
                </a:lnTo>
                <a:lnTo>
                  <a:pt x="693" y="613"/>
                </a:lnTo>
                <a:lnTo>
                  <a:pt x="691" y="608"/>
                </a:lnTo>
                <a:lnTo>
                  <a:pt x="685" y="605"/>
                </a:lnTo>
                <a:lnTo>
                  <a:pt x="682" y="605"/>
                </a:lnTo>
                <a:lnTo>
                  <a:pt x="679" y="598"/>
                </a:lnTo>
                <a:lnTo>
                  <a:pt x="680" y="595"/>
                </a:lnTo>
                <a:lnTo>
                  <a:pt x="673" y="591"/>
                </a:lnTo>
                <a:lnTo>
                  <a:pt x="672" y="594"/>
                </a:lnTo>
                <a:lnTo>
                  <a:pt x="669" y="594"/>
                </a:lnTo>
                <a:lnTo>
                  <a:pt x="667" y="590"/>
                </a:lnTo>
                <a:lnTo>
                  <a:pt x="662" y="594"/>
                </a:lnTo>
                <a:lnTo>
                  <a:pt x="662" y="592"/>
                </a:lnTo>
                <a:lnTo>
                  <a:pt x="653" y="589"/>
                </a:lnTo>
                <a:lnTo>
                  <a:pt x="654" y="585"/>
                </a:lnTo>
                <a:lnTo>
                  <a:pt x="646" y="579"/>
                </a:lnTo>
                <a:lnTo>
                  <a:pt x="645" y="581"/>
                </a:lnTo>
                <a:lnTo>
                  <a:pt x="641" y="576"/>
                </a:lnTo>
                <a:lnTo>
                  <a:pt x="636" y="577"/>
                </a:lnTo>
                <a:lnTo>
                  <a:pt x="635" y="579"/>
                </a:lnTo>
                <a:lnTo>
                  <a:pt x="631" y="575"/>
                </a:lnTo>
                <a:lnTo>
                  <a:pt x="630" y="578"/>
                </a:lnTo>
                <a:lnTo>
                  <a:pt x="627" y="578"/>
                </a:lnTo>
                <a:lnTo>
                  <a:pt x="626" y="581"/>
                </a:lnTo>
                <a:lnTo>
                  <a:pt x="624" y="581"/>
                </a:lnTo>
                <a:lnTo>
                  <a:pt x="620" y="584"/>
                </a:lnTo>
                <a:lnTo>
                  <a:pt x="621" y="585"/>
                </a:lnTo>
                <a:lnTo>
                  <a:pt x="613" y="587"/>
                </a:lnTo>
                <a:lnTo>
                  <a:pt x="613" y="593"/>
                </a:lnTo>
                <a:lnTo>
                  <a:pt x="608" y="591"/>
                </a:lnTo>
                <a:lnTo>
                  <a:pt x="610" y="595"/>
                </a:lnTo>
                <a:lnTo>
                  <a:pt x="609" y="601"/>
                </a:lnTo>
                <a:lnTo>
                  <a:pt x="608" y="603"/>
                </a:lnTo>
                <a:lnTo>
                  <a:pt x="604" y="605"/>
                </a:lnTo>
                <a:lnTo>
                  <a:pt x="600" y="604"/>
                </a:lnTo>
                <a:lnTo>
                  <a:pt x="595" y="605"/>
                </a:lnTo>
                <a:lnTo>
                  <a:pt x="587" y="596"/>
                </a:lnTo>
                <a:lnTo>
                  <a:pt x="580" y="592"/>
                </a:lnTo>
                <a:lnTo>
                  <a:pt x="571" y="588"/>
                </a:lnTo>
                <a:lnTo>
                  <a:pt x="568" y="584"/>
                </a:lnTo>
                <a:lnTo>
                  <a:pt x="564" y="581"/>
                </a:lnTo>
                <a:lnTo>
                  <a:pt x="553" y="573"/>
                </a:lnTo>
                <a:lnTo>
                  <a:pt x="551" y="574"/>
                </a:lnTo>
                <a:lnTo>
                  <a:pt x="546" y="572"/>
                </a:lnTo>
                <a:lnTo>
                  <a:pt x="547" y="569"/>
                </a:lnTo>
                <a:lnTo>
                  <a:pt x="545" y="566"/>
                </a:lnTo>
                <a:lnTo>
                  <a:pt x="542" y="566"/>
                </a:lnTo>
                <a:lnTo>
                  <a:pt x="541" y="562"/>
                </a:lnTo>
                <a:lnTo>
                  <a:pt x="539" y="562"/>
                </a:lnTo>
                <a:lnTo>
                  <a:pt x="541" y="559"/>
                </a:lnTo>
                <a:lnTo>
                  <a:pt x="536" y="557"/>
                </a:lnTo>
                <a:lnTo>
                  <a:pt x="531" y="554"/>
                </a:lnTo>
                <a:lnTo>
                  <a:pt x="526" y="556"/>
                </a:lnTo>
                <a:lnTo>
                  <a:pt x="526" y="554"/>
                </a:lnTo>
                <a:lnTo>
                  <a:pt x="525" y="554"/>
                </a:lnTo>
                <a:lnTo>
                  <a:pt x="525" y="551"/>
                </a:lnTo>
                <a:lnTo>
                  <a:pt x="516" y="552"/>
                </a:lnTo>
                <a:lnTo>
                  <a:pt x="515" y="549"/>
                </a:lnTo>
                <a:lnTo>
                  <a:pt x="513" y="548"/>
                </a:lnTo>
                <a:lnTo>
                  <a:pt x="512" y="533"/>
                </a:lnTo>
                <a:lnTo>
                  <a:pt x="514" y="529"/>
                </a:lnTo>
                <a:lnTo>
                  <a:pt x="511" y="531"/>
                </a:lnTo>
                <a:lnTo>
                  <a:pt x="510" y="529"/>
                </a:lnTo>
                <a:lnTo>
                  <a:pt x="514" y="526"/>
                </a:lnTo>
                <a:lnTo>
                  <a:pt x="505" y="519"/>
                </a:lnTo>
                <a:lnTo>
                  <a:pt x="501" y="518"/>
                </a:lnTo>
                <a:lnTo>
                  <a:pt x="502" y="515"/>
                </a:lnTo>
                <a:lnTo>
                  <a:pt x="496" y="512"/>
                </a:lnTo>
                <a:lnTo>
                  <a:pt x="494" y="505"/>
                </a:lnTo>
                <a:lnTo>
                  <a:pt x="489" y="505"/>
                </a:lnTo>
                <a:lnTo>
                  <a:pt x="485" y="507"/>
                </a:lnTo>
                <a:lnTo>
                  <a:pt x="481" y="504"/>
                </a:lnTo>
                <a:lnTo>
                  <a:pt x="477" y="508"/>
                </a:lnTo>
                <a:lnTo>
                  <a:pt x="479" y="502"/>
                </a:lnTo>
                <a:lnTo>
                  <a:pt x="476" y="497"/>
                </a:lnTo>
                <a:lnTo>
                  <a:pt x="477" y="493"/>
                </a:lnTo>
                <a:lnTo>
                  <a:pt x="477" y="492"/>
                </a:lnTo>
                <a:lnTo>
                  <a:pt x="474" y="492"/>
                </a:lnTo>
                <a:lnTo>
                  <a:pt x="472" y="493"/>
                </a:lnTo>
                <a:lnTo>
                  <a:pt x="471" y="488"/>
                </a:lnTo>
                <a:lnTo>
                  <a:pt x="468" y="485"/>
                </a:lnTo>
                <a:lnTo>
                  <a:pt x="466" y="484"/>
                </a:lnTo>
                <a:lnTo>
                  <a:pt x="464" y="484"/>
                </a:lnTo>
                <a:lnTo>
                  <a:pt x="459" y="470"/>
                </a:lnTo>
                <a:lnTo>
                  <a:pt x="457" y="469"/>
                </a:lnTo>
                <a:lnTo>
                  <a:pt x="459" y="468"/>
                </a:lnTo>
                <a:lnTo>
                  <a:pt x="457" y="466"/>
                </a:lnTo>
                <a:lnTo>
                  <a:pt x="459" y="462"/>
                </a:lnTo>
                <a:lnTo>
                  <a:pt x="453" y="466"/>
                </a:lnTo>
                <a:lnTo>
                  <a:pt x="451" y="466"/>
                </a:lnTo>
                <a:lnTo>
                  <a:pt x="451" y="464"/>
                </a:lnTo>
                <a:lnTo>
                  <a:pt x="450" y="464"/>
                </a:lnTo>
                <a:lnTo>
                  <a:pt x="447" y="466"/>
                </a:lnTo>
                <a:lnTo>
                  <a:pt x="446" y="466"/>
                </a:lnTo>
                <a:lnTo>
                  <a:pt x="442" y="463"/>
                </a:lnTo>
                <a:lnTo>
                  <a:pt x="439" y="463"/>
                </a:lnTo>
                <a:lnTo>
                  <a:pt x="438" y="461"/>
                </a:lnTo>
                <a:lnTo>
                  <a:pt x="440" y="459"/>
                </a:lnTo>
                <a:lnTo>
                  <a:pt x="437" y="458"/>
                </a:lnTo>
                <a:lnTo>
                  <a:pt x="435" y="459"/>
                </a:lnTo>
                <a:lnTo>
                  <a:pt x="434" y="466"/>
                </a:lnTo>
                <a:lnTo>
                  <a:pt x="429" y="466"/>
                </a:lnTo>
                <a:lnTo>
                  <a:pt x="429" y="473"/>
                </a:lnTo>
                <a:lnTo>
                  <a:pt x="426" y="469"/>
                </a:lnTo>
                <a:lnTo>
                  <a:pt x="422" y="469"/>
                </a:lnTo>
                <a:lnTo>
                  <a:pt x="421" y="466"/>
                </a:lnTo>
                <a:lnTo>
                  <a:pt x="416" y="464"/>
                </a:lnTo>
                <a:lnTo>
                  <a:pt x="422" y="464"/>
                </a:lnTo>
                <a:lnTo>
                  <a:pt x="418" y="455"/>
                </a:lnTo>
                <a:lnTo>
                  <a:pt x="413" y="454"/>
                </a:lnTo>
                <a:lnTo>
                  <a:pt x="412" y="457"/>
                </a:lnTo>
                <a:lnTo>
                  <a:pt x="409" y="453"/>
                </a:lnTo>
                <a:lnTo>
                  <a:pt x="406" y="453"/>
                </a:lnTo>
                <a:lnTo>
                  <a:pt x="406" y="450"/>
                </a:lnTo>
                <a:lnTo>
                  <a:pt x="408" y="448"/>
                </a:lnTo>
                <a:lnTo>
                  <a:pt x="408" y="441"/>
                </a:lnTo>
                <a:lnTo>
                  <a:pt x="395" y="438"/>
                </a:lnTo>
                <a:lnTo>
                  <a:pt x="390" y="440"/>
                </a:lnTo>
                <a:lnTo>
                  <a:pt x="395" y="453"/>
                </a:lnTo>
                <a:lnTo>
                  <a:pt x="393" y="452"/>
                </a:lnTo>
                <a:lnTo>
                  <a:pt x="390" y="453"/>
                </a:lnTo>
                <a:lnTo>
                  <a:pt x="387" y="451"/>
                </a:lnTo>
                <a:lnTo>
                  <a:pt x="385" y="453"/>
                </a:lnTo>
                <a:lnTo>
                  <a:pt x="379" y="456"/>
                </a:lnTo>
                <a:lnTo>
                  <a:pt x="381" y="456"/>
                </a:lnTo>
                <a:lnTo>
                  <a:pt x="385" y="464"/>
                </a:lnTo>
                <a:lnTo>
                  <a:pt x="383" y="464"/>
                </a:lnTo>
                <a:lnTo>
                  <a:pt x="387" y="474"/>
                </a:lnTo>
                <a:lnTo>
                  <a:pt x="380" y="476"/>
                </a:lnTo>
                <a:lnTo>
                  <a:pt x="374" y="480"/>
                </a:lnTo>
                <a:lnTo>
                  <a:pt x="373" y="475"/>
                </a:lnTo>
                <a:lnTo>
                  <a:pt x="369" y="479"/>
                </a:lnTo>
                <a:lnTo>
                  <a:pt x="366" y="479"/>
                </a:lnTo>
                <a:lnTo>
                  <a:pt x="363" y="477"/>
                </a:lnTo>
                <a:lnTo>
                  <a:pt x="354" y="481"/>
                </a:lnTo>
                <a:lnTo>
                  <a:pt x="354" y="483"/>
                </a:lnTo>
                <a:lnTo>
                  <a:pt x="341" y="484"/>
                </a:lnTo>
                <a:lnTo>
                  <a:pt x="342" y="488"/>
                </a:lnTo>
                <a:lnTo>
                  <a:pt x="341" y="492"/>
                </a:lnTo>
                <a:lnTo>
                  <a:pt x="346" y="496"/>
                </a:lnTo>
                <a:lnTo>
                  <a:pt x="347" y="501"/>
                </a:lnTo>
                <a:lnTo>
                  <a:pt x="345" y="503"/>
                </a:lnTo>
                <a:lnTo>
                  <a:pt x="343" y="506"/>
                </a:lnTo>
                <a:lnTo>
                  <a:pt x="340" y="506"/>
                </a:lnTo>
                <a:lnTo>
                  <a:pt x="322" y="519"/>
                </a:lnTo>
                <a:lnTo>
                  <a:pt x="305" y="503"/>
                </a:lnTo>
                <a:lnTo>
                  <a:pt x="271" y="492"/>
                </a:lnTo>
                <a:lnTo>
                  <a:pt x="269" y="502"/>
                </a:lnTo>
                <a:lnTo>
                  <a:pt x="273" y="524"/>
                </a:lnTo>
                <a:lnTo>
                  <a:pt x="269" y="533"/>
                </a:lnTo>
                <a:lnTo>
                  <a:pt x="266" y="537"/>
                </a:lnTo>
                <a:lnTo>
                  <a:pt x="248" y="530"/>
                </a:lnTo>
                <a:lnTo>
                  <a:pt x="247" y="533"/>
                </a:lnTo>
                <a:lnTo>
                  <a:pt x="240" y="554"/>
                </a:lnTo>
                <a:lnTo>
                  <a:pt x="238" y="552"/>
                </a:lnTo>
                <a:lnTo>
                  <a:pt x="234" y="555"/>
                </a:lnTo>
                <a:lnTo>
                  <a:pt x="225" y="554"/>
                </a:lnTo>
                <a:lnTo>
                  <a:pt x="224" y="557"/>
                </a:lnTo>
                <a:lnTo>
                  <a:pt x="217" y="558"/>
                </a:lnTo>
                <a:lnTo>
                  <a:pt x="219" y="569"/>
                </a:lnTo>
                <a:lnTo>
                  <a:pt x="217" y="569"/>
                </a:lnTo>
                <a:lnTo>
                  <a:pt x="208" y="562"/>
                </a:lnTo>
                <a:lnTo>
                  <a:pt x="207" y="563"/>
                </a:lnTo>
                <a:lnTo>
                  <a:pt x="202" y="563"/>
                </a:lnTo>
                <a:lnTo>
                  <a:pt x="190" y="560"/>
                </a:lnTo>
                <a:lnTo>
                  <a:pt x="188" y="562"/>
                </a:lnTo>
                <a:lnTo>
                  <a:pt x="188" y="567"/>
                </a:lnTo>
                <a:lnTo>
                  <a:pt x="183" y="566"/>
                </a:lnTo>
                <a:lnTo>
                  <a:pt x="181" y="561"/>
                </a:lnTo>
                <a:lnTo>
                  <a:pt x="177" y="558"/>
                </a:lnTo>
                <a:lnTo>
                  <a:pt x="176" y="564"/>
                </a:lnTo>
                <a:lnTo>
                  <a:pt x="174" y="564"/>
                </a:lnTo>
                <a:lnTo>
                  <a:pt x="168" y="564"/>
                </a:lnTo>
                <a:lnTo>
                  <a:pt x="167" y="561"/>
                </a:lnTo>
                <a:lnTo>
                  <a:pt x="162" y="565"/>
                </a:lnTo>
                <a:lnTo>
                  <a:pt x="163" y="570"/>
                </a:lnTo>
                <a:lnTo>
                  <a:pt x="160" y="573"/>
                </a:lnTo>
                <a:lnTo>
                  <a:pt x="159" y="569"/>
                </a:lnTo>
                <a:lnTo>
                  <a:pt x="153" y="566"/>
                </a:lnTo>
                <a:lnTo>
                  <a:pt x="154" y="565"/>
                </a:lnTo>
                <a:lnTo>
                  <a:pt x="152" y="565"/>
                </a:lnTo>
                <a:lnTo>
                  <a:pt x="152" y="564"/>
                </a:lnTo>
                <a:lnTo>
                  <a:pt x="150" y="564"/>
                </a:lnTo>
                <a:lnTo>
                  <a:pt x="148" y="563"/>
                </a:lnTo>
                <a:lnTo>
                  <a:pt x="147" y="567"/>
                </a:lnTo>
                <a:lnTo>
                  <a:pt x="145" y="567"/>
                </a:lnTo>
                <a:lnTo>
                  <a:pt x="141" y="560"/>
                </a:lnTo>
                <a:lnTo>
                  <a:pt x="141" y="550"/>
                </a:lnTo>
                <a:lnTo>
                  <a:pt x="138" y="548"/>
                </a:lnTo>
                <a:lnTo>
                  <a:pt x="140" y="543"/>
                </a:lnTo>
                <a:lnTo>
                  <a:pt x="143" y="541"/>
                </a:lnTo>
                <a:lnTo>
                  <a:pt x="145" y="541"/>
                </a:lnTo>
                <a:lnTo>
                  <a:pt x="140" y="535"/>
                </a:lnTo>
                <a:lnTo>
                  <a:pt x="142" y="534"/>
                </a:lnTo>
                <a:lnTo>
                  <a:pt x="142" y="529"/>
                </a:lnTo>
                <a:lnTo>
                  <a:pt x="144" y="528"/>
                </a:lnTo>
                <a:lnTo>
                  <a:pt x="144" y="526"/>
                </a:lnTo>
                <a:lnTo>
                  <a:pt x="142" y="526"/>
                </a:lnTo>
                <a:lnTo>
                  <a:pt x="134" y="526"/>
                </a:lnTo>
                <a:lnTo>
                  <a:pt x="132" y="530"/>
                </a:lnTo>
                <a:lnTo>
                  <a:pt x="129" y="531"/>
                </a:lnTo>
                <a:lnTo>
                  <a:pt x="122" y="530"/>
                </a:lnTo>
                <a:lnTo>
                  <a:pt x="121" y="531"/>
                </a:lnTo>
                <a:lnTo>
                  <a:pt x="125" y="537"/>
                </a:lnTo>
                <a:lnTo>
                  <a:pt x="122" y="540"/>
                </a:lnTo>
                <a:lnTo>
                  <a:pt x="118" y="540"/>
                </a:lnTo>
                <a:lnTo>
                  <a:pt x="110" y="537"/>
                </a:lnTo>
                <a:lnTo>
                  <a:pt x="108" y="535"/>
                </a:lnTo>
                <a:lnTo>
                  <a:pt x="106" y="527"/>
                </a:lnTo>
                <a:lnTo>
                  <a:pt x="102" y="523"/>
                </a:lnTo>
                <a:lnTo>
                  <a:pt x="105" y="521"/>
                </a:lnTo>
                <a:lnTo>
                  <a:pt x="94" y="522"/>
                </a:lnTo>
                <a:lnTo>
                  <a:pt x="87" y="532"/>
                </a:lnTo>
                <a:lnTo>
                  <a:pt x="88" y="533"/>
                </a:lnTo>
                <a:lnTo>
                  <a:pt x="86" y="539"/>
                </a:lnTo>
                <a:lnTo>
                  <a:pt x="83" y="534"/>
                </a:lnTo>
                <a:lnTo>
                  <a:pt x="84" y="532"/>
                </a:lnTo>
                <a:lnTo>
                  <a:pt x="77" y="531"/>
                </a:lnTo>
                <a:lnTo>
                  <a:pt x="79" y="525"/>
                </a:lnTo>
                <a:lnTo>
                  <a:pt x="77" y="525"/>
                </a:lnTo>
                <a:lnTo>
                  <a:pt x="76" y="516"/>
                </a:lnTo>
                <a:lnTo>
                  <a:pt x="74" y="512"/>
                </a:lnTo>
                <a:lnTo>
                  <a:pt x="72" y="511"/>
                </a:lnTo>
                <a:lnTo>
                  <a:pt x="73" y="503"/>
                </a:lnTo>
                <a:lnTo>
                  <a:pt x="68" y="501"/>
                </a:lnTo>
                <a:lnTo>
                  <a:pt x="70" y="501"/>
                </a:lnTo>
                <a:lnTo>
                  <a:pt x="70" y="499"/>
                </a:lnTo>
                <a:lnTo>
                  <a:pt x="66" y="499"/>
                </a:lnTo>
                <a:lnTo>
                  <a:pt x="62" y="497"/>
                </a:lnTo>
                <a:lnTo>
                  <a:pt x="62" y="499"/>
                </a:lnTo>
                <a:lnTo>
                  <a:pt x="59" y="497"/>
                </a:lnTo>
                <a:lnTo>
                  <a:pt x="60" y="496"/>
                </a:lnTo>
                <a:lnTo>
                  <a:pt x="59" y="495"/>
                </a:lnTo>
                <a:lnTo>
                  <a:pt x="58" y="496"/>
                </a:lnTo>
                <a:lnTo>
                  <a:pt x="49" y="493"/>
                </a:lnTo>
                <a:lnTo>
                  <a:pt x="52" y="487"/>
                </a:lnTo>
                <a:lnTo>
                  <a:pt x="50" y="489"/>
                </a:lnTo>
                <a:lnTo>
                  <a:pt x="48" y="487"/>
                </a:lnTo>
                <a:lnTo>
                  <a:pt x="50" y="482"/>
                </a:lnTo>
                <a:lnTo>
                  <a:pt x="50" y="480"/>
                </a:lnTo>
                <a:lnTo>
                  <a:pt x="48" y="480"/>
                </a:lnTo>
                <a:lnTo>
                  <a:pt x="46" y="479"/>
                </a:lnTo>
                <a:lnTo>
                  <a:pt x="48" y="479"/>
                </a:lnTo>
                <a:lnTo>
                  <a:pt x="47" y="477"/>
                </a:lnTo>
                <a:lnTo>
                  <a:pt x="48" y="474"/>
                </a:lnTo>
                <a:lnTo>
                  <a:pt x="45" y="474"/>
                </a:lnTo>
                <a:lnTo>
                  <a:pt x="46" y="472"/>
                </a:lnTo>
                <a:lnTo>
                  <a:pt x="44" y="472"/>
                </a:lnTo>
                <a:lnTo>
                  <a:pt x="43" y="464"/>
                </a:lnTo>
                <a:lnTo>
                  <a:pt x="37" y="460"/>
                </a:lnTo>
                <a:lnTo>
                  <a:pt x="39" y="457"/>
                </a:lnTo>
                <a:lnTo>
                  <a:pt x="39" y="448"/>
                </a:lnTo>
                <a:lnTo>
                  <a:pt x="36" y="444"/>
                </a:lnTo>
                <a:lnTo>
                  <a:pt x="37" y="440"/>
                </a:lnTo>
                <a:lnTo>
                  <a:pt x="35" y="441"/>
                </a:lnTo>
                <a:lnTo>
                  <a:pt x="35" y="432"/>
                </a:lnTo>
                <a:lnTo>
                  <a:pt x="31" y="432"/>
                </a:lnTo>
                <a:lnTo>
                  <a:pt x="34" y="431"/>
                </a:lnTo>
                <a:lnTo>
                  <a:pt x="32" y="429"/>
                </a:lnTo>
                <a:lnTo>
                  <a:pt x="32" y="424"/>
                </a:lnTo>
                <a:lnTo>
                  <a:pt x="24" y="420"/>
                </a:lnTo>
                <a:lnTo>
                  <a:pt x="25" y="416"/>
                </a:lnTo>
                <a:lnTo>
                  <a:pt x="22" y="410"/>
                </a:lnTo>
                <a:lnTo>
                  <a:pt x="17" y="408"/>
                </a:lnTo>
                <a:lnTo>
                  <a:pt x="20" y="404"/>
                </a:lnTo>
                <a:lnTo>
                  <a:pt x="19" y="392"/>
                </a:lnTo>
                <a:lnTo>
                  <a:pt x="12" y="386"/>
                </a:lnTo>
                <a:lnTo>
                  <a:pt x="13" y="384"/>
                </a:lnTo>
                <a:lnTo>
                  <a:pt x="13" y="383"/>
                </a:lnTo>
                <a:lnTo>
                  <a:pt x="7" y="376"/>
                </a:lnTo>
                <a:lnTo>
                  <a:pt x="13" y="367"/>
                </a:lnTo>
                <a:lnTo>
                  <a:pt x="13" y="363"/>
                </a:lnTo>
                <a:lnTo>
                  <a:pt x="9" y="354"/>
                </a:lnTo>
                <a:lnTo>
                  <a:pt x="11" y="353"/>
                </a:lnTo>
                <a:lnTo>
                  <a:pt x="10" y="349"/>
                </a:lnTo>
                <a:lnTo>
                  <a:pt x="13" y="344"/>
                </a:lnTo>
                <a:lnTo>
                  <a:pt x="11" y="343"/>
                </a:lnTo>
                <a:lnTo>
                  <a:pt x="5" y="344"/>
                </a:lnTo>
                <a:lnTo>
                  <a:pt x="0" y="341"/>
                </a:lnTo>
                <a:lnTo>
                  <a:pt x="2" y="330"/>
                </a:lnTo>
                <a:lnTo>
                  <a:pt x="11" y="318"/>
                </a:lnTo>
                <a:lnTo>
                  <a:pt x="12" y="319"/>
                </a:lnTo>
                <a:lnTo>
                  <a:pt x="30" y="309"/>
                </a:lnTo>
                <a:lnTo>
                  <a:pt x="29" y="305"/>
                </a:lnTo>
                <a:lnTo>
                  <a:pt x="22" y="300"/>
                </a:lnTo>
                <a:lnTo>
                  <a:pt x="24" y="292"/>
                </a:lnTo>
                <a:lnTo>
                  <a:pt x="28" y="288"/>
                </a:lnTo>
                <a:lnTo>
                  <a:pt x="29" y="281"/>
                </a:lnTo>
                <a:lnTo>
                  <a:pt x="33" y="275"/>
                </a:lnTo>
                <a:lnTo>
                  <a:pt x="42" y="274"/>
                </a:lnTo>
                <a:lnTo>
                  <a:pt x="53" y="270"/>
                </a:lnTo>
                <a:lnTo>
                  <a:pt x="58" y="263"/>
                </a:lnTo>
                <a:lnTo>
                  <a:pt x="58" y="261"/>
                </a:lnTo>
                <a:lnTo>
                  <a:pt x="62" y="257"/>
                </a:lnTo>
                <a:lnTo>
                  <a:pt x="63" y="262"/>
                </a:lnTo>
                <a:lnTo>
                  <a:pt x="61" y="265"/>
                </a:lnTo>
                <a:lnTo>
                  <a:pt x="64" y="266"/>
                </a:lnTo>
                <a:lnTo>
                  <a:pt x="69" y="266"/>
                </a:lnTo>
                <a:lnTo>
                  <a:pt x="73" y="262"/>
                </a:lnTo>
                <a:lnTo>
                  <a:pt x="65" y="255"/>
                </a:lnTo>
                <a:lnTo>
                  <a:pt x="67" y="248"/>
                </a:lnTo>
                <a:lnTo>
                  <a:pt x="69" y="247"/>
                </a:lnTo>
                <a:lnTo>
                  <a:pt x="72" y="242"/>
                </a:lnTo>
                <a:lnTo>
                  <a:pt x="75" y="230"/>
                </a:lnTo>
                <a:lnTo>
                  <a:pt x="81" y="224"/>
                </a:lnTo>
                <a:lnTo>
                  <a:pt x="80" y="221"/>
                </a:lnTo>
                <a:lnTo>
                  <a:pt x="86" y="222"/>
                </a:lnTo>
                <a:lnTo>
                  <a:pt x="91" y="226"/>
                </a:lnTo>
                <a:lnTo>
                  <a:pt x="99" y="218"/>
                </a:lnTo>
                <a:lnTo>
                  <a:pt x="93" y="211"/>
                </a:lnTo>
                <a:lnTo>
                  <a:pt x="94" y="208"/>
                </a:lnTo>
                <a:lnTo>
                  <a:pt x="100" y="205"/>
                </a:lnTo>
                <a:lnTo>
                  <a:pt x="101" y="202"/>
                </a:lnTo>
                <a:lnTo>
                  <a:pt x="100" y="202"/>
                </a:lnTo>
                <a:lnTo>
                  <a:pt x="99" y="200"/>
                </a:lnTo>
                <a:lnTo>
                  <a:pt x="97" y="201"/>
                </a:lnTo>
                <a:lnTo>
                  <a:pt x="96" y="199"/>
                </a:lnTo>
                <a:lnTo>
                  <a:pt x="98" y="195"/>
                </a:lnTo>
                <a:lnTo>
                  <a:pt x="96" y="192"/>
                </a:lnTo>
                <a:lnTo>
                  <a:pt x="99" y="189"/>
                </a:lnTo>
                <a:lnTo>
                  <a:pt x="102" y="190"/>
                </a:lnTo>
                <a:lnTo>
                  <a:pt x="103" y="187"/>
                </a:lnTo>
                <a:lnTo>
                  <a:pt x="99" y="186"/>
                </a:lnTo>
                <a:lnTo>
                  <a:pt x="97" y="187"/>
                </a:lnTo>
                <a:lnTo>
                  <a:pt x="94" y="187"/>
                </a:lnTo>
                <a:lnTo>
                  <a:pt x="96" y="185"/>
                </a:lnTo>
                <a:lnTo>
                  <a:pt x="92" y="181"/>
                </a:lnTo>
                <a:lnTo>
                  <a:pt x="99" y="178"/>
                </a:lnTo>
                <a:lnTo>
                  <a:pt x="105" y="185"/>
                </a:lnTo>
                <a:lnTo>
                  <a:pt x="109" y="181"/>
                </a:lnTo>
                <a:lnTo>
                  <a:pt x="117" y="178"/>
                </a:lnTo>
                <a:lnTo>
                  <a:pt x="119" y="181"/>
                </a:lnTo>
                <a:lnTo>
                  <a:pt x="122" y="179"/>
                </a:lnTo>
                <a:lnTo>
                  <a:pt x="121" y="185"/>
                </a:lnTo>
                <a:lnTo>
                  <a:pt x="117" y="187"/>
                </a:lnTo>
                <a:lnTo>
                  <a:pt x="122" y="187"/>
                </a:lnTo>
                <a:lnTo>
                  <a:pt x="124" y="188"/>
                </a:lnTo>
                <a:lnTo>
                  <a:pt x="126" y="186"/>
                </a:lnTo>
                <a:lnTo>
                  <a:pt x="129" y="186"/>
                </a:lnTo>
                <a:lnTo>
                  <a:pt x="137" y="192"/>
                </a:lnTo>
                <a:lnTo>
                  <a:pt x="139" y="199"/>
                </a:lnTo>
                <a:lnTo>
                  <a:pt x="146" y="202"/>
                </a:lnTo>
                <a:lnTo>
                  <a:pt x="148" y="205"/>
                </a:lnTo>
                <a:lnTo>
                  <a:pt x="155" y="205"/>
                </a:lnTo>
                <a:lnTo>
                  <a:pt x="159" y="209"/>
                </a:lnTo>
                <a:lnTo>
                  <a:pt x="160" y="205"/>
                </a:lnTo>
                <a:lnTo>
                  <a:pt x="161" y="207"/>
                </a:lnTo>
                <a:lnTo>
                  <a:pt x="164" y="207"/>
                </a:lnTo>
                <a:lnTo>
                  <a:pt x="173" y="205"/>
                </a:lnTo>
                <a:lnTo>
                  <a:pt x="176" y="197"/>
                </a:lnTo>
                <a:lnTo>
                  <a:pt x="176" y="188"/>
                </a:lnTo>
                <a:lnTo>
                  <a:pt x="180" y="183"/>
                </a:lnTo>
                <a:lnTo>
                  <a:pt x="180" y="175"/>
                </a:lnTo>
                <a:lnTo>
                  <a:pt x="184" y="173"/>
                </a:lnTo>
                <a:lnTo>
                  <a:pt x="184" y="164"/>
                </a:lnTo>
                <a:lnTo>
                  <a:pt x="185" y="162"/>
                </a:lnTo>
                <a:lnTo>
                  <a:pt x="199" y="166"/>
                </a:lnTo>
                <a:lnTo>
                  <a:pt x="204" y="164"/>
                </a:lnTo>
                <a:lnTo>
                  <a:pt x="210" y="163"/>
                </a:lnTo>
                <a:lnTo>
                  <a:pt x="212" y="161"/>
                </a:lnTo>
                <a:lnTo>
                  <a:pt x="223" y="146"/>
                </a:lnTo>
                <a:lnTo>
                  <a:pt x="231" y="150"/>
                </a:lnTo>
                <a:lnTo>
                  <a:pt x="241" y="159"/>
                </a:lnTo>
                <a:lnTo>
                  <a:pt x="252" y="159"/>
                </a:lnTo>
                <a:lnTo>
                  <a:pt x="265" y="170"/>
                </a:lnTo>
                <a:lnTo>
                  <a:pt x="271" y="174"/>
                </a:lnTo>
                <a:lnTo>
                  <a:pt x="284" y="174"/>
                </a:lnTo>
                <a:lnTo>
                  <a:pt x="290" y="184"/>
                </a:lnTo>
                <a:lnTo>
                  <a:pt x="287" y="191"/>
                </a:lnTo>
                <a:lnTo>
                  <a:pt x="287" y="193"/>
                </a:lnTo>
                <a:lnTo>
                  <a:pt x="290" y="195"/>
                </a:lnTo>
                <a:lnTo>
                  <a:pt x="298" y="193"/>
                </a:lnTo>
                <a:lnTo>
                  <a:pt x="302" y="189"/>
                </a:lnTo>
                <a:lnTo>
                  <a:pt x="307" y="189"/>
                </a:lnTo>
                <a:lnTo>
                  <a:pt x="310" y="195"/>
                </a:lnTo>
                <a:lnTo>
                  <a:pt x="317" y="196"/>
                </a:lnTo>
                <a:lnTo>
                  <a:pt x="318" y="199"/>
                </a:lnTo>
                <a:lnTo>
                  <a:pt x="320" y="199"/>
                </a:lnTo>
                <a:lnTo>
                  <a:pt x="320" y="202"/>
                </a:lnTo>
                <a:lnTo>
                  <a:pt x="330" y="203"/>
                </a:lnTo>
                <a:lnTo>
                  <a:pt x="339" y="200"/>
                </a:lnTo>
                <a:lnTo>
                  <a:pt x="341" y="200"/>
                </a:lnTo>
                <a:lnTo>
                  <a:pt x="340" y="204"/>
                </a:lnTo>
                <a:lnTo>
                  <a:pt x="346" y="200"/>
                </a:lnTo>
                <a:lnTo>
                  <a:pt x="349" y="187"/>
                </a:lnTo>
                <a:lnTo>
                  <a:pt x="357" y="171"/>
                </a:lnTo>
                <a:lnTo>
                  <a:pt x="365" y="164"/>
                </a:lnTo>
                <a:lnTo>
                  <a:pt x="369" y="154"/>
                </a:lnTo>
                <a:lnTo>
                  <a:pt x="368" y="151"/>
                </a:lnTo>
                <a:lnTo>
                  <a:pt x="373" y="149"/>
                </a:lnTo>
                <a:lnTo>
                  <a:pt x="379" y="154"/>
                </a:lnTo>
                <a:lnTo>
                  <a:pt x="385" y="154"/>
                </a:lnTo>
                <a:lnTo>
                  <a:pt x="389" y="156"/>
                </a:lnTo>
                <a:lnTo>
                  <a:pt x="396" y="155"/>
                </a:lnTo>
                <a:lnTo>
                  <a:pt x="399" y="148"/>
                </a:lnTo>
                <a:lnTo>
                  <a:pt x="404" y="148"/>
                </a:lnTo>
                <a:lnTo>
                  <a:pt x="420" y="161"/>
                </a:lnTo>
                <a:lnTo>
                  <a:pt x="423" y="152"/>
                </a:lnTo>
                <a:lnTo>
                  <a:pt x="449" y="163"/>
                </a:lnTo>
                <a:lnTo>
                  <a:pt x="455" y="170"/>
                </a:lnTo>
                <a:lnTo>
                  <a:pt x="462" y="173"/>
                </a:lnTo>
                <a:lnTo>
                  <a:pt x="470" y="171"/>
                </a:lnTo>
                <a:lnTo>
                  <a:pt x="477" y="168"/>
                </a:lnTo>
                <a:lnTo>
                  <a:pt x="490" y="169"/>
                </a:lnTo>
                <a:lnTo>
                  <a:pt x="493" y="170"/>
                </a:lnTo>
                <a:lnTo>
                  <a:pt x="494" y="162"/>
                </a:lnTo>
                <a:lnTo>
                  <a:pt x="493" y="147"/>
                </a:lnTo>
                <a:lnTo>
                  <a:pt x="490" y="143"/>
                </a:lnTo>
                <a:lnTo>
                  <a:pt x="493" y="140"/>
                </a:lnTo>
                <a:lnTo>
                  <a:pt x="494" y="134"/>
                </a:lnTo>
                <a:lnTo>
                  <a:pt x="502" y="127"/>
                </a:lnTo>
                <a:lnTo>
                  <a:pt x="496" y="127"/>
                </a:lnTo>
                <a:lnTo>
                  <a:pt x="496" y="120"/>
                </a:lnTo>
                <a:lnTo>
                  <a:pt x="493" y="114"/>
                </a:lnTo>
                <a:lnTo>
                  <a:pt x="492" y="109"/>
                </a:lnTo>
                <a:lnTo>
                  <a:pt x="497" y="104"/>
                </a:lnTo>
                <a:lnTo>
                  <a:pt x="501" y="103"/>
                </a:lnTo>
                <a:lnTo>
                  <a:pt x="511" y="91"/>
                </a:lnTo>
                <a:lnTo>
                  <a:pt x="511" y="87"/>
                </a:lnTo>
                <a:lnTo>
                  <a:pt x="514" y="81"/>
                </a:lnTo>
                <a:lnTo>
                  <a:pt x="512" y="67"/>
                </a:lnTo>
                <a:lnTo>
                  <a:pt x="518" y="62"/>
                </a:lnTo>
                <a:lnTo>
                  <a:pt x="520" y="64"/>
                </a:lnTo>
                <a:lnTo>
                  <a:pt x="516" y="56"/>
                </a:lnTo>
                <a:lnTo>
                  <a:pt x="514" y="43"/>
                </a:lnTo>
                <a:lnTo>
                  <a:pt x="512" y="40"/>
                </a:lnTo>
                <a:lnTo>
                  <a:pt x="503" y="43"/>
                </a:lnTo>
                <a:lnTo>
                  <a:pt x="499" y="47"/>
                </a:lnTo>
                <a:lnTo>
                  <a:pt x="492" y="36"/>
                </a:lnTo>
                <a:lnTo>
                  <a:pt x="487" y="31"/>
                </a:lnTo>
                <a:lnTo>
                  <a:pt x="499" y="16"/>
                </a:lnTo>
                <a:lnTo>
                  <a:pt x="502" y="10"/>
                </a:lnTo>
                <a:lnTo>
                  <a:pt x="509" y="13"/>
                </a:lnTo>
                <a:lnTo>
                  <a:pt x="514" y="10"/>
                </a:lnTo>
                <a:lnTo>
                  <a:pt x="520" y="7"/>
                </a:lnTo>
                <a:lnTo>
                  <a:pt x="523" y="7"/>
                </a:lnTo>
                <a:lnTo>
                  <a:pt x="525" y="1"/>
                </a:lnTo>
                <a:lnTo>
                  <a:pt x="530" y="0"/>
                </a:lnTo>
                <a:lnTo>
                  <a:pt x="537" y="3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9010130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57558" y="653725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350677"/>
            <a:ext cx="2817668" cy="2720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a mortalita karcinomu děložního hrdla v ČR v dlouhodobém horizontu klesá. Podobný trend ve vývoji incidence sledujeme i v Libereckém kraji.</a:t>
            </a:r>
          </a:p>
          <a:p>
            <a:pPr>
              <a:spcBef>
                <a:spcPct val="10000"/>
              </a:spcBef>
            </a:pPr>
            <a:endParaRPr lang="cs-CZ" sz="1400" dirty="0">
              <a:cs typeface="Arial" pitchFamily="34" charset="0"/>
            </a:endParaRP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Mírné odchylky v trendech v Libereckém kraji jsou způsobené malými počty pozorování. Počty úmrtí na karcinom děložního hrdla byly v tomto kraji nízké, a proto nebyl hodnocen trend mortality.</a:t>
            </a:r>
          </a:p>
        </p:txBody>
      </p:sp>
      <p:sp>
        <p:nvSpPr>
          <p:cNvPr id="48" name="Text Box 66"/>
          <p:cNvSpPr txBox="1">
            <a:spLocks noChangeArrowheads="1"/>
          </p:cNvSpPr>
          <p:nvPr/>
        </p:nvSpPr>
        <p:spPr bwMode="auto">
          <a:xfrm rot="16200000">
            <a:off x="-1068607" y="3579688"/>
            <a:ext cx="29312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cs-CZ" altLang="cs-CZ" sz="1200" b="1" dirty="0">
                <a:latin typeface="+mn-lt"/>
              </a:rPr>
              <a:t>Po</a:t>
            </a:r>
            <a:r>
              <a:rPr lang="cs-CZ" altLang="cs-CZ" sz="1200" b="1" dirty="0">
                <a:latin typeface="+mn-lt"/>
              </a:rPr>
              <a:t>čet na 100 000 obyvatel</a:t>
            </a:r>
            <a:endParaRPr kumimoji="0" lang="cs-CZ" altLang="cs-CZ" sz="1200" b="1" dirty="0">
              <a:latin typeface="+mn-l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7558" y="148341"/>
            <a:ext cx="10708846" cy="631595"/>
          </a:xfrm>
        </p:spPr>
        <p:txBody>
          <a:bodyPr>
            <a:noAutofit/>
          </a:bodyPr>
          <a:lstStyle/>
          <a:p>
            <a:r>
              <a:rPr lang="en-US" sz="2700" dirty="0" err="1"/>
              <a:t>Epidemiologické</a:t>
            </a:r>
            <a:r>
              <a:rPr lang="en-US" sz="2700" dirty="0"/>
              <a:t> trendy </a:t>
            </a:r>
            <a:r>
              <a:rPr lang="en-US" sz="2700" dirty="0" err="1" smtClean="0"/>
              <a:t>karcinomu</a:t>
            </a:r>
            <a:r>
              <a:rPr lang="en-US" sz="2700" dirty="0" smtClean="0"/>
              <a:t> </a:t>
            </a:r>
            <a:r>
              <a:rPr lang="en-US" sz="2700" dirty="0" err="1"/>
              <a:t>děložního</a:t>
            </a:r>
            <a:r>
              <a:rPr lang="en-US" sz="2700" dirty="0"/>
              <a:t> </a:t>
            </a:r>
            <a:r>
              <a:rPr lang="en-US" sz="2700" dirty="0" err="1"/>
              <a:t>hrdla</a:t>
            </a:r>
            <a:r>
              <a:rPr lang="en-US" sz="2700" dirty="0"/>
              <a:t> </a:t>
            </a:r>
          </a:p>
        </p:txBody>
      </p:sp>
      <p:graphicFrame>
        <p:nvGraphicFramePr>
          <p:cNvPr id="22" name="Object 123">
            <a:extLst>
              <a:ext uri="{FF2B5EF4-FFF2-40B4-BE49-F238E27FC236}">
                <a16:creationId xmlns:a16="http://schemas.microsoft.com/office/drawing/2014/main" id="{C48DE00C-F302-418B-81CD-C12200B06A25}"/>
              </a:ext>
            </a:extLst>
          </p:cNvPr>
          <p:cNvGraphicFramePr>
            <a:graphicFrameLocks/>
          </p:cNvGraphicFramePr>
          <p:nvPr/>
        </p:nvGraphicFramePr>
        <p:xfrm>
          <a:off x="5206197" y="202012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3" name="Rectangle 35">
            <a:extLst>
              <a:ext uri="{FF2B5EF4-FFF2-40B4-BE49-F238E27FC236}">
                <a16:creationId xmlns:a16="http://schemas.microsoft.com/office/drawing/2014/main" id="{B6506FF8-9824-4616-B9F6-65047B593D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24" name="Text Box 30">
            <a:extLst>
              <a:ext uri="{FF2B5EF4-FFF2-40B4-BE49-F238E27FC236}">
                <a16:creationId xmlns:a16="http://schemas.microsoft.com/office/drawing/2014/main" id="{B2B9233A-0F13-4ED8-A855-551B74217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35" name="Object 123">
            <a:extLst>
              <a:ext uri="{FF2B5EF4-FFF2-40B4-BE49-F238E27FC236}">
                <a16:creationId xmlns:a16="http://schemas.microsoft.com/office/drawing/2014/main" id="{4E18F9A3-8889-41F8-A811-F4A8AC47E3E4}"/>
              </a:ext>
            </a:extLst>
          </p:cNvPr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TextovéPole 7">
            <a:extLst>
              <a:ext uri="{FF2B5EF4-FFF2-40B4-BE49-F238E27FC236}">
                <a16:creationId xmlns:a16="http://schemas.microsoft.com/office/drawing/2014/main" id="{9A09C576-3FDB-4069-9318-DDAD6E661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6255" y="3807127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-20,5 %</a:t>
            </a:r>
          </a:p>
        </p:txBody>
      </p:sp>
      <p:sp>
        <p:nvSpPr>
          <p:cNvPr id="37" name="TextovéPole 7">
            <a:extLst>
              <a:ext uri="{FF2B5EF4-FFF2-40B4-BE49-F238E27FC236}">
                <a16:creationId xmlns:a16="http://schemas.microsoft.com/office/drawing/2014/main" id="{30309224-89B1-4BF3-9AA4-A77C7FEED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05" y="3988575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-20,4 %</a:t>
            </a:r>
          </a:p>
        </p:txBody>
      </p:sp>
      <p:grpSp>
        <p:nvGrpSpPr>
          <p:cNvPr id="38" name="Skupina 37">
            <a:extLst>
              <a:ext uri="{FF2B5EF4-FFF2-40B4-BE49-F238E27FC236}">
                <a16:creationId xmlns:a16="http://schemas.microsoft.com/office/drawing/2014/main" id="{265D854D-B592-4859-B3D4-3CAA4B93C654}"/>
              </a:ext>
            </a:extLst>
          </p:cNvPr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40" name="Straight Connector 35">
              <a:extLst>
                <a:ext uri="{FF2B5EF4-FFF2-40B4-BE49-F238E27FC236}">
                  <a16:creationId xmlns:a16="http://schemas.microsoft.com/office/drawing/2014/main" id="{AB0C9EF7-6993-4423-B4CF-9DC4030F44E2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Oval 22">
              <a:extLst>
                <a:ext uri="{FF2B5EF4-FFF2-40B4-BE49-F238E27FC236}">
                  <a16:creationId xmlns:a16="http://schemas.microsoft.com/office/drawing/2014/main" id="{80182509-99CF-4E12-AC3B-B29EBC275FF2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42" name="Straight Connector 70">
            <a:extLst>
              <a:ext uri="{FF2B5EF4-FFF2-40B4-BE49-F238E27FC236}">
                <a16:creationId xmlns:a16="http://schemas.microsoft.com/office/drawing/2014/main" id="{1FB4D2A7-15FF-437C-88C5-2DAD24E4A435}"/>
              </a:ext>
            </a:extLst>
          </p:cNvPr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ovéPole 7">
            <a:extLst>
              <a:ext uri="{FF2B5EF4-FFF2-40B4-BE49-F238E27FC236}">
                <a16:creationId xmlns:a16="http://schemas.microsoft.com/office/drawing/2014/main" id="{842CBCDB-87AA-4FDD-946C-7796E4281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Liberecký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44" name="TextovéPole 7">
            <a:extLst>
              <a:ext uri="{FF2B5EF4-FFF2-40B4-BE49-F238E27FC236}">
                <a16:creationId xmlns:a16="http://schemas.microsoft.com/office/drawing/2014/main" id="{21F96F7E-0A1A-47E6-BB9E-7D5D373CCC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4405" y="3523098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-13,3 %</a:t>
            </a:r>
          </a:p>
        </p:txBody>
      </p:sp>
      <p:sp>
        <p:nvSpPr>
          <p:cNvPr id="45" name="Text Box 65">
            <a:extLst>
              <a:ext uri="{FF2B5EF4-FFF2-40B4-BE49-F238E27FC236}">
                <a16:creationId xmlns:a16="http://schemas.microsoft.com/office/drawing/2014/main" id="{C065BA75-E022-4C4C-99F5-D1C3B606D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46" name="Text Box 65">
            <a:extLst>
              <a:ext uri="{FF2B5EF4-FFF2-40B4-BE49-F238E27FC236}">
                <a16:creationId xmlns:a16="http://schemas.microsoft.com/office/drawing/2014/main" id="{252A0582-D8BF-46A0-9E67-228D09EA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59391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aphicFrame>
        <p:nvGraphicFramePr>
          <p:cNvPr id="36" name="Object 63">
            <a:extLst>
              <a:ext uri="{FF2B5EF4-FFF2-40B4-BE49-F238E27FC236}">
                <a16:creationId xmlns:a16="http://schemas.microsoft.com/office/drawing/2014/main" id="{BD930C99-60FF-485D-8632-7205AD73BC77}"/>
              </a:ext>
            </a:extLst>
          </p:cNvPr>
          <p:cNvGraphicFramePr>
            <a:graphicFrameLocks/>
          </p:cNvGraphicFramePr>
          <p:nvPr/>
        </p:nvGraphicFramePr>
        <p:xfrm>
          <a:off x="677710" y="4047834"/>
          <a:ext cx="5385816" cy="2523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5" name="Group 107">
            <a:extLst>
              <a:ext uri="{FF2B5EF4-FFF2-40B4-BE49-F238E27FC236}">
                <a16:creationId xmlns:a16="http://schemas.microsoft.com/office/drawing/2014/main" id="{FEE9ADC6-85FA-4750-86DB-B0FA8CFB45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392735"/>
              </p:ext>
            </p:extLst>
          </p:nvPr>
        </p:nvGraphicFramePr>
        <p:xfrm>
          <a:off x="1474320" y="1208491"/>
          <a:ext cx="4444829" cy="1593290"/>
        </p:xfrm>
        <a:graphic>
          <a:graphicData uri="http://schemas.openxmlformats.org/drawingml/2006/table">
            <a:tbl>
              <a:tblPr/>
              <a:tblGrid>
                <a:gridCol w="2723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karcinomu děložního hrdla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LBK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36,2 %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2,9 %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97722" y="644661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838" y="3895958"/>
            <a:ext cx="9578" cy="198221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113690" y="4724623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96000" y="5952405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  <a:endParaRPr kumimoji="0" lang="cs-CZ" sz="1400" b="1" i="0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 smtClean="0"/>
              <a:t>nádorů</a:t>
            </a:r>
            <a:r>
              <a:rPr lang="cs-CZ" sz="2800" dirty="0" smtClean="0"/>
              <a:t> cervixu</a:t>
            </a:r>
            <a:endParaRPr lang="en-US" sz="2800" dirty="0"/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Zastoupení prvních dvou stádií v recentním období je v Libereckém kraji nižší než v celé ČR. V Libereckém kraji bylo v letech 2012-2016 </a:t>
            </a:r>
            <a:r>
              <a:rPr lang="cs-CZ" sz="1400" b="1" dirty="0"/>
              <a:t>49,4 % pacientek diagnostikováno ve stádiu I nebo II</a:t>
            </a:r>
            <a:r>
              <a:rPr lang="cs-CZ" sz="1400" dirty="0"/>
              <a:t>, v celé ČR to bylo </a:t>
            </a:r>
            <a:r>
              <a:rPr lang="cs-CZ" sz="1400" b="1" dirty="0"/>
              <a:t>57,1 %</a:t>
            </a:r>
            <a:r>
              <a:rPr lang="cs-CZ" sz="1400" dirty="0"/>
              <a:t> pacientek.</a:t>
            </a:r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58CCCA80-4558-4862-AA1D-12E7628A69E6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32481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9988CE18-0DB6-4B6D-B41D-9609B00956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Podíl</a:t>
            </a:r>
            <a:r>
              <a:rPr lang="en-US" dirty="0"/>
              <a:t> </a:t>
            </a:r>
            <a:r>
              <a:rPr lang="en-US" dirty="0" err="1"/>
              <a:t>dětí</a:t>
            </a:r>
            <a:r>
              <a:rPr lang="en-US" dirty="0"/>
              <a:t> </a:t>
            </a:r>
            <a:r>
              <a:rPr lang="en-US" dirty="0" err="1"/>
              <a:t>očkovaných</a:t>
            </a:r>
            <a:r>
              <a:rPr lang="en-US" dirty="0"/>
              <a:t> </a:t>
            </a:r>
            <a:r>
              <a:rPr lang="en-US" dirty="0" err="1"/>
              <a:t>hexavakcínou</a:t>
            </a:r>
            <a:r>
              <a:rPr lang="en-US" dirty="0"/>
              <a:t> v </a:t>
            </a:r>
            <a:r>
              <a:rPr lang="en-US" dirty="0" err="1"/>
              <a:t>letech</a:t>
            </a:r>
            <a:r>
              <a:rPr lang="en-US" dirty="0"/>
              <a:t> 2012–2018 </a:t>
            </a:r>
            <a:br>
              <a:rPr lang="en-US" dirty="0"/>
            </a:br>
            <a:endParaRPr lang="cs-CZ" dirty="0"/>
          </a:p>
        </p:txBody>
      </p:sp>
      <p:sp>
        <p:nvSpPr>
          <p:cNvPr id="24" name="TextBox 6">
            <a:extLst>
              <a:ext uri="{FF2B5EF4-FFF2-40B4-BE49-F238E27FC236}">
                <a16:creationId xmlns:a16="http://schemas.microsoft.com/office/drawing/2014/main" id="{DCA72493-803E-47C2-A3D2-79F922FB2666}"/>
              </a:ext>
            </a:extLst>
          </p:cNvPr>
          <p:cNvSpPr txBox="1"/>
          <p:nvPr/>
        </p:nvSpPr>
        <p:spPr>
          <a:xfrm>
            <a:off x="257558" y="653725"/>
            <a:ext cx="70801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en-US" sz="1400" dirty="0">
                <a:cs typeface="Arial" pitchFamily="34" charset="0"/>
              </a:rPr>
              <a:t>; </a:t>
            </a:r>
            <a:r>
              <a:rPr lang="cs-CZ" sz="1400" b="1" dirty="0"/>
              <a:t>obyvatelé Libereckého kraje</a:t>
            </a:r>
          </a:p>
          <a:p>
            <a:r>
              <a:rPr lang="pl-PL" sz="1400" dirty="0"/>
              <a:t>Očkování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J07CA09</a:t>
            </a:r>
            <a:r>
              <a:rPr lang="pl-PL" sz="1400" dirty="0"/>
              <a:t>.</a:t>
            </a:r>
          </a:p>
          <a:p>
            <a:r>
              <a:rPr lang="cs-CZ" sz="1400" dirty="0"/>
              <a:t>Podíl pojištěnců narozených v daném roce očkovaných alespoň jednou dávkou </a:t>
            </a:r>
            <a:r>
              <a:rPr lang="cs-CZ" sz="1400" dirty="0" err="1"/>
              <a:t>hexavakcíny</a:t>
            </a:r>
            <a:r>
              <a:rPr lang="cs-CZ" sz="1400" dirty="0"/>
              <a:t> (%)</a:t>
            </a:r>
          </a:p>
        </p:txBody>
      </p:sp>
      <p:sp>
        <p:nvSpPr>
          <p:cNvPr id="25" name="TextBox 7">
            <a:extLst>
              <a:ext uri="{FF2B5EF4-FFF2-40B4-BE49-F238E27FC236}">
                <a16:creationId xmlns:a16="http://schemas.microsoft.com/office/drawing/2014/main" id="{4E784729-E0B4-4F80-BAD0-6AAAACB9A38A}"/>
              </a:ext>
            </a:extLst>
          </p:cNvPr>
          <p:cNvSpPr txBox="1"/>
          <p:nvPr/>
        </p:nvSpPr>
        <p:spPr>
          <a:xfrm>
            <a:off x="7942997" y="1875740"/>
            <a:ext cx="3715603" cy="418576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Od ledna 2018 je změna ve schématu </a:t>
            </a:r>
            <a:r>
              <a:rPr lang="cs-CZ" sz="1400" b="1" dirty="0" err="1"/>
              <a:t>hexavakcíny</a:t>
            </a:r>
            <a:r>
              <a:rPr lang="cs-CZ" sz="1400" dirty="0"/>
              <a:t>, a to z 3+1 na 2+1. První dávka se aplikuje od 9. týdne věku, druhá za 2 měsíce po první, to je </a:t>
            </a:r>
            <a:r>
              <a:rPr lang="cs-CZ" sz="1400" dirty="0" err="1"/>
              <a:t>přibližne</a:t>
            </a:r>
            <a:r>
              <a:rPr lang="cs-CZ" sz="1400" dirty="0"/>
              <a:t> ve 4. měsíci a třetí, přeočkování, mezi 11. a 13. měsícem věku. U očkování nedonošených platí schéma 3+1.</a:t>
            </a:r>
            <a:br>
              <a:rPr lang="cs-CZ" sz="1400" dirty="0"/>
            </a:br>
            <a:r>
              <a:rPr lang="cs-CZ" sz="1400" b="1" i="1" dirty="0"/>
              <a:t>Základní očkovací schéma</a:t>
            </a:r>
            <a:r>
              <a:rPr lang="cs-CZ" sz="1400" dirty="0"/>
              <a:t> dle vyhlášky č. 299/2010 Sb. u </a:t>
            </a:r>
            <a:r>
              <a:rPr lang="cs-CZ" sz="1400" dirty="0" err="1"/>
              <a:t>hexavakcin</a:t>
            </a:r>
            <a:r>
              <a:rPr lang="cs-CZ" sz="1400" dirty="0"/>
              <a:t> spočívá v </a:t>
            </a:r>
            <a:r>
              <a:rPr lang="cs-CZ" sz="1400" b="1" dirty="0"/>
              <a:t>podání tří dávek</a:t>
            </a:r>
            <a:r>
              <a:rPr lang="cs-CZ" sz="1400" dirty="0"/>
              <a:t>. </a:t>
            </a:r>
            <a:br>
              <a:rPr lang="cs-CZ" sz="1400" dirty="0"/>
            </a:br>
            <a:r>
              <a:rPr lang="cs-CZ" sz="1400" b="1" dirty="0"/>
              <a:t>První dávka</a:t>
            </a:r>
            <a:r>
              <a:rPr lang="cs-CZ" sz="1400" dirty="0"/>
              <a:t> se očkuje v době </a:t>
            </a:r>
            <a:r>
              <a:rPr lang="cs-CZ" sz="1400" b="1" dirty="0"/>
              <a:t>od započatého 9. týdne</a:t>
            </a:r>
            <a:r>
              <a:rPr lang="cs-CZ" sz="1400" dirty="0"/>
              <a:t>, ideálně ve 3. měsíci. U dětí očkovaných proti tuberkulóze se základní očkování </a:t>
            </a:r>
            <a:r>
              <a:rPr lang="cs-CZ" sz="1400" dirty="0" err="1"/>
              <a:t>hexavalentní</a:t>
            </a:r>
            <a:r>
              <a:rPr lang="cs-CZ" sz="1400" dirty="0"/>
              <a:t> očkovací látkou provede od započatého třináctého týdne po narození dítěte, vždy však po zhojení </a:t>
            </a:r>
            <a:r>
              <a:rPr lang="cs-CZ" sz="1400" dirty="0" err="1"/>
              <a:t>postvakcinační</a:t>
            </a:r>
            <a:r>
              <a:rPr lang="cs-CZ" sz="1400" dirty="0"/>
              <a:t> reakce po očkování proti tuberkulóze.</a:t>
            </a:r>
          </a:p>
          <a:p>
            <a:r>
              <a:rPr lang="cs-CZ" sz="1400" b="1" dirty="0"/>
              <a:t>Druhá a třetí dávka</a:t>
            </a:r>
            <a:r>
              <a:rPr lang="cs-CZ" sz="1400" dirty="0"/>
              <a:t> se podává </a:t>
            </a:r>
            <a:r>
              <a:rPr lang="cs-CZ" sz="1400" b="1" dirty="0"/>
              <a:t>v průběhu prvního roku života dítěte</a:t>
            </a:r>
            <a:r>
              <a:rPr lang="cs-CZ" sz="1400" dirty="0"/>
              <a:t>, přičemž </a:t>
            </a:r>
            <a:r>
              <a:rPr lang="cs-CZ" sz="1400" b="1" dirty="0"/>
              <a:t>interval mezi dávkami je 2 měsíce a 6 měsíců.</a:t>
            </a:r>
            <a:endParaRPr lang="cs-CZ" sz="1400" dirty="0"/>
          </a:p>
        </p:txBody>
      </p:sp>
      <p:graphicFrame>
        <p:nvGraphicFramePr>
          <p:cNvPr id="27" name="Chart 7">
            <a:extLst>
              <a:ext uri="{FF2B5EF4-FFF2-40B4-BE49-F238E27FC236}">
                <a16:creationId xmlns:a16="http://schemas.microsoft.com/office/drawing/2014/main" id="{2E0EED97-E808-465F-9A20-9F0062E9E5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992901"/>
              </p:ext>
            </p:extLst>
          </p:nvPr>
        </p:nvGraphicFramePr>
        <p:xfrm>
          <a:off x="921211" y="1428426"/>
          <a:ext cx="6789774" cy="4782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TextBox 9">
            <a:extLst>
              <a:ext uri="{FF2B5EF4-FFF2-40B4-BE49-F238E27FC236}">
                <a16:creationId xmlns:a16="http://schemas.microsoft.com/office/drawing/2014/main" id="{3BE19F8C-914D-450B-9980-79A4DAF34973}"/>
              </a:ext>
            </a:extLst>
          </p:cNvPr>
          <p:cNvSpPr txBox="1"/>
          <p:nvPr/>
        </p:nvSpPr>
        <p:spPr>
          <a:xfrm rot="16200000">
            <a:off x="-908462" y="3848472"/>
            <a:ext cx="2876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Podíl očkovaných (%)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29" name="Tabulka 28">
            <a:extLst>
              <a:ext uri="{FF2B5EF4-FFF2-40B4-BE49-F238E27FC236}">
                <a16:creationId xmlns:a16="http://schemas.microsoft.com/office/drawing/2014/main" id="{1DD392CA-B923-4A97-B518-0D8AD88A8160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228598" y="5926378"/>
          <a:ext cx="5207000" cy="3600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262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u="none" strike="noStrike" dirty="0">
                          <a:effectLst/>
                        </a:rPr>
                        <a:t>Rok narození: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0880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Chart 4">
            <a:extLst>
              <a:ext uri="{FF2B5EF4-FFF2-40B4-BE49-F238E27FC236}">
                <a16:creationId xmlns:a16="http://schemas.microsoft.com/office/drawing/2014/main" id="{2E53C728-AAAD-42D8-B6D9-4130B4D211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71018262"/>
              </p:ext>
            </p:extLst>
          </p:nvPr>
        </p:nvGraphicFramePr>
        <p:xfrm>
          <a:off x="5237719" y="1768482"/>
          <a:ext cx="3097037" cy="3841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07239" y="612294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cs typeface="Arial" pitchFamily="34" charset="0"/>
              </a:rPr>
              <a:t> ATC kódu J07BM a nebo jednomu z výkonů 02110, 02125 v kombinaci s diagnózou Z258</a:t>
            </a:r>
            <a:r>
              <a:rPr lang="cs-CZ" sz="1400" kern="0" dirty="0"/>
              <a:t>; </a:t>
            </a:r>
            <a:r>
              <a:rPr lang="cs-CZ" sz="1400" b="1" kern="0" dirty="0"/>
              <a:t>Liberecký kraj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35714" y="1374097"/>
            <a:ext cx="3165331" cy="375190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Hrazené očkování proti HPV je k dispozici pro dívky od třináctého roku věku do dovršení čtrnáctého </a:t>
            </a:r>
            <a:r>
              <a:rPr lang="cs-CZ" sz="1400" dirty="0" smtClean="0"/>
              <a:t>roku. </a:t>
            </a:r>
            <a:r>
              <a:rPr lang="cs-CZ" sz="1400" dirty="0" err="1" smtClean="0"/>
              <a:t>Proočkovanost</a:t>
            </a:r>
            <a:r>
              <a:rPr lang="cs-CZ" sz="1400" dirty="0" smtClean="0"/>
              <a:t> </a:t>
            </a:r>
            <a:r>
              <a:rPr lang="cs-CZ" sz="1400" dirty="0"/>
              <a:t>proti </a:t>
            </a:r>
            <a:r>
              <a:rPr lang="cs-CZ" sz="1400" dirty="0" err="1"/>
              <a:t>papilomavirům</a:t>
            </a:r>
            <a:r>
              <a:rPr lang="cs-CZ" sz="1400" dirty="0"/>
              <a:t> od roku 2012 do roku 2017 </a:t>
            </a:r>
            <a:r>
              <a:rPr lang="cs-CZ" sz="1400" dirty="0" smtClean="0"/>
              <a:t>v ČR významně klesla </a:t>
            </a:r>
            <a:r>
              <a:rPr lang="cs-CZ" sz="1400" dirty="0"/>
              <a:t>(z </a:t>
            </a:r>
            <a:r>
              <a:rPr lang="cs-CZ" sz="1400" dirty="0" smtClean="0"/>
              <a:t>přibližně 76</a:t>
            </a:r>
            <a:r>
              <a:rPr lang="cs-CZ" sz="1400" dirty="0"/>
              <a:t>% na </a:t>
            </a:r>
            <a:r>
              <a:rPr lang="cs-CZ" sz="1400" dirty="0" smtClean="0"/>
              <a:t>60%). Klesající </a:t>
            </a:r>
            <a:r>
              <a:rPr lang="cs-CZ" sz="1400" dirty="0" err="1"/>
              <a:t>proočkovanost</a:t>
            </a:r>
            <a:r>
              <a:rPr lang="cs-CZ" sz="1400" dirty="0"/>
              <a:t> je významným zdravotním problémem a v oblasti očkování je v současnosti velký prostor pro zvyšování zdravotní gramotnosti obyvatelstva.</a:t>
            </a:r>
          </a:p>
          <a:p>
            <a:endParaRPr lang="cs-CZ" sz="1400" dirty="0"/>
          </a:p>
          <a:p>
            <a:r>
              <a:rPr lang="cs-CZ" sz="1400" dirty="0"/>
              <a:t>Proočkovanost proti </a:t>
            </a:r>
            <a:r>
              <a:rPr lang="cs-CZ" sz="1400" dirty="0" err="1"/>
              <a:t>papilomavirům</a:t>
            </a:r>
            <a:r>
              <a:rPr lang="cs-CZ" sz="1400" dirty="0"/>
              <a:t> v LBK od roku 2012 do roku 2017 </a:t>
            </a:r>
            <a:r>
              <a:rPr lang="cs-CZ" sz="1400" dirty="0" smtClean="0"/>
              <a:t>rovněž významně klesla </a:t>
            </a:r>
            <a:r>
              <a:rPr lang="cs-CZ" sz="1400" dirty="0"/>
              <a:t>(</a:t>
            </a:r>
            <a:r>
              <a:rPr lang="cs-CZ" sz="1400" dirty="0" smtClean="0"/>
              <a:t>z přibližně 79% </a:t>
            </a:r>
            <a:r>
              <a:rPr lang="cs-CZ" sz="1400" dirty="0"/>
              <a:t>na </a:t>
            </a:r>
          </a:p>
          <a:p>
            <a:r>
              <a:rPr lang="cs-CZ" sz="1400" dirty="0" smtClean="0"/>
              <a:t>70%). Ačkoli jsou výsledné hodnoty v rámci regionů ČR nadprůměrné, mezi roky 2012 až 2016 byl velmi významný. Mezi roky 2016 až 2018 je odhadován opět rostoucí trend. </a:t>
            </a:r>
            <a:endParaRPr lang="cs-CZ" sz="1400" dirty="0"/>
          </a:p>
        </p:txBody>
      </p:sp>
      <p:sp>
        <p:nvSpPr>
          <p:cNvPr id="15" name="TextovéPole 14"/>
          <p:cNvSpPr txBox="1"/>
          <p:nvPr/>
        </p:nvSpPr>
        <p:spPr>
          <a:xfrm>
            <a:off x="5237719" y="5499708"/>
            <a:ext cx="3382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050" dirty="0"/>
              <a:t>Pozn. Vztaženo k dívkám ve věku 13 let daného roku.</a:t>
            </a:r>
          </a:p>
        </p:txBody>
      </p:sp>
      <p:cxnSp>
        <p:nvCxnSpPr>
          <p:cNvPr id="21" name="Přímá spojnice se šipkou 20"/>
          <p:cNvCxnSpPr/>
          <p:nvPr/>
        </p:nvCxnSpPr>
        <p:spPr>
          <a:xfrm flipH="1" flipV="1">
            <a:off x="7982405" y="2103352"/>
            <a:ext cx="352351" cy="2395728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ovéPole 2"/>
          <p:cNvSpPr txBox="1"/>
          <p:nvPr/>
        </p:nvSpPr>
        <p:spPr>
          <a:xfrm>
            <a:off x="1641060" y="572824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sk-SK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239" y="169049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dívek</a:t>
            </a:r>
            <a:r>
              <a:rPr lang="en-US" sz="2800" dirty="0"/>
              <a:t> (</a:t>
            </a:r>
            <a:r>
              <a:rPr lang="en-US" sz="2800" dirty="0" err="1"/>
              <a:t>kohorta</a:t>
            </a:r>
            <a:r>
              <a:rPr lang="en-US" sz="2800" dirty="0"/>
              <a:t> 13</a:t>
            </a:r>
            <a:r>
              <a:rPr lang="cs-CZ" sz="2800" dirty="0"/>
              <a:t> </a:t>
            </a:r>
            <a:r>
              <a:rPr lang="en-US" sz="2800" dirty="0"/>
              <a:t>let v </a:t>
            </a:r>
            <a:r>
              <a:rPr lang="en-US" sz="2800" dirty="0" err="1"/>
              <a:t>daném</a:t>
            </a:r>
            <a:r>
              <a:rPr lang="en-US" sz="2800" dirty="0"/>
              <a:t> </a:t>
            </a:r>
            <a:r>
              <a:rPr lang="en-US" sz="2800" dirty="0" err="1"/>
              <a:t>roce</a:t>
            </a:r>
            <a:r>
              <a:rPr lang="en-US" sz="2800" dirty="0"/>
              <a:t>) </a:t>
            </a:r>
            <a:r>
              <a:rPr lang="en-US" sz="2800" dirty="0" err="1"/>
              <a:t>proti</a:t>
            </a:r>
            <a:r>
              <a:rPr lang="en-US" sz="2800" dirty="0"/>
              <a:t> HPV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4605668" y="4791103"/>
            <a:ext cx="298295" cy="371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17" name="TextovéPole 16"/>
          <p:cNvSpPr txBox="1"/>
          <p:nvPr/>
        </p:nvSpPr>
        <p:spPr>
          <a:xfrm>
            <a:off x="5105945" y="1917727"/>
            <a:ext cx="298295" cy="371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B01C2224-C3EE-4777-86C9-D6A4D7B21245}"/>
              </a:ext>
            </a:extLst>
          </p:cNvPr>
          <p:cNvSpPr/>
          <p:nvPr/>
        </p:nvSpPr>
        <p:spPr>
          <a:xfrm>
            <a:off x="1525656" y="5965383"/>
            <a:ext cx="80481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200" i="1" dirty="0"/>
              <a:t>*Rok 2018 není uzavřen – dívky z dané kalendářní kohorty budou očkovány i v následujícím roce – jde o odhad pomocí konzervativní statistické predikce (po </a:t>
            </a:r>
            <a:r>
              <a:rPr lang="cs-CZ" sz="1200" i="1" dirty="0" smtClean="0"/>
              <a:t>odhadovaném dopočtu podílu dívek </a:t>
            </a:r>
            <a:r>
              <a:rPr lang="cs-CZ" sz="1200" i="1" dirty="0"/>
              <a:t>dané kohorty očkovaných v dalším kalendářním roce)</a:t>
            </a:r>
            <a:endParaRPr lang="en-US" sz="1200" i="1" dirty="0"/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7AA2FCA8-8846-4012-B7A0-6BD9C86EA60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12954187"/>
              </p:ext>
            </p:extLst>
          </p:nvPr>
        </p:nvGraphicFramePr>
        <p:xfrm>
          <a:off x="257558" y="1959159"/>
          <a:ext cx="4599431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820505C6-3DA2-4861-B167-F890439258F1}"/>
              </a:ext>
            </a:extLst>
          </p:cNvPr>
          <p:cNvSpPr txBox="1"/>
          <p:nvPr/>
        </p:nvSpPr>
        <p:spPr>
          <a:xfrm>
            <a:off x="816876" y="1307820"/>
            <a:ext cx="37253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Počet očkovaných dívek s bydlištěm </a:t>
            </a:r>
            <a:endParaRPr lang="cs-CZ" sz="1600" b="1" dirty="0" smtClean="0"/>
          </a:p>
          <a:p>
            <a:pPr algn="ctr"/>
            <a:r>
              <a:rPr lang="cs-CZ" sz="1600" b="1" dirty="0" smtClean="0"/>
              <a:t>v </a:t>
            </a:r>
            <a:r>
              <a:rPr lang="cs-CZ" sz="1600" b="1" dirty="0"/>
              <a:t>Libereckém kraji</a:t>
            </a:r>
            <a:endParaRPr lang="en-US" sz="1600" b="1" dirty="0"/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8F067470-8FA7-4FE0-A4B2-F22E03E5B463}"/>
              </a:ext>
            </a:extLst>
          </p:cNvPr>
          <p:cNvSpPr txBox="1"/>
          <p:nvPr/>
        </p:nvSpPr>
        <p:spPr>
          <a:xfrm>
            <a:off x="4658030" y="1307820"/>
            <a:ext cx="39944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 err="1"/>
              <a:t>Proočkovanost</a:t>
            </a:r>
            <a:r>
              <a:rPr lang="cs-CZ" sz="1600" b="1" dirty="0"/>
              <a:t> </a:t>
            </a:r>
            <a:r>
              <a:rPr lang="cs-CZ" sz="1600" b="1" dirty="0" smtClean="0"/>
              <a:t>populace dívek – časový trend a srovnání LBK a ČR </a:t>
            </a:r>
            <a:endParaRPr lang="en-US" sz="1600" b="1" dirty="0"/>
          </a:p>
        </p:txBody>
      </p:sp>
      <p:graphicFrame>
        <p:nvGraphicFramePr>
          <p:cNvPr id="23" name="Tabulka 22">
            <a:extLst>
              <a:ext uri="{FF2B5EF4-FFF2-40B4-BE49-F238E27FC236}">
                <a16:creationId xmlns:a16="http://schemas.microsoft.com/office/drawing/2014/main" id="{7356205A-F903-470F-AF8E-E5EBEB3912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4878255"/>
              </p:ext>
            </p:extLst>
          </p:nvPr>
        </p:nvGraphicFramePr>
        <p:xfrm>
          <a:off x="90756" y="5095404"/>
          <a:ext cx="4646005" cy="3518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6066">
                  <a:extLst>
                    <a:ext uri="{9D8B030D-6E8A-4147-A177-3AD203B41FA5}">
                      <a16:colId xmlns:a16="http://schemas.microsoft.com/office/drawing/2014/main" val="1650258174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4147722833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3185682569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168713687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2024731598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580132922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727365040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17890138"/>
                    </a:ext>
                  </a:extLst>
                </a:gridCol>
              </a:tblGrid>
              <a:tr h="351817">
                <a:tc>
                  <a:txBody>
                    <a:bodyPr/>
                    <a:lstStyle/>
                    <a:p>
                      <a:pPr algn="ctr"/>
                      <a:r>
                        <a:rPr lang="cs-CZ" sz="1050" noProof="0" dirty="0"/>
                        <a:t>Podíl v ČR</a:t>
                      </a:r>
                      <a:endParaRPr lang="cs-CZ" sz="1050" b="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81156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77099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93692" y="622520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Z258.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782508" y="1577856"/>
            <a:ext cx="4110877" cy="18770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V roce 2017 </a:t>
            </a:r>
            <a:r>
              <a:rPr lang="cs-CZ" sz="1400" dirty="0" smtClean="0"/>
              <a:t>byla patrná zřetelná </a:t>
            </a:r>
            <a:r>
              <a:rPr lang="cs-CZ" sz="1400" dirty="0"/>
              <a:t>značná heterogenita </a:t>
            </a:r>
          </a:p>
          <a:p>
            <a:r>
              <a:rPr lang="cs-CZ" sz="1400" dirty="0" err="1" smtClean="0"/>
              <a:t>proočkovanosti</a:t>
            </a:r>
            <a:r>
              <a:rPr lang="cs-CZ" sz="1400" dirty="0" smtClean="0"/>
              <a:t> </a:t>
            </a:r>
            <a:r>
              <a:rPr lang="cs-CZ" sz="1400" dirty="0"/>
              <a:t>pacientek po krajích. V Ústeckém </a:t>
            </a:r>
          </a:p>
          <a:p>
            <a:r>
              <a:rPr lang="cs-CZ" sz="1400" dirty="0"/>
              <a:t>kraji dosahuje téměř 74,0 % a naproti tomu ve Zlínském kraji pouze nepatrně přesahuje 50,0 %.</a:t>
            </a:r>
          </a:p>
          <a:p>
            <a:r>
              <a:rPr lang="cs-CZ" sz="1400" dirty="0"/>
              <a:t>Liberecký kraj patří mezi regiony s </a:t>
            </a:r>
            <a:r>
              <a:rPr lang="cs-CZ" sz="1400" dirty="0" smtClean="0"/>
              <a:t>nadprůměrnou </a:t>
            </a:r>
            <a:r>
              <a:rPr lang="cs-CZ" sz="1400" dirty="0" err="1" smtClean="0"/>
              <a:t>proočkovaností</a:t>
            </a:r>
            <a:r>
              <a:rPr lang="cs-CZ" sz="1400" dirty="0" smtClean="0"/>
              <a:t> (69%). </a:t>
            </a:r>
            <a:endParaRPr lang="cs-CZ" sz="1400" dirty="0"/>
          </a:p>
          <a:p>
            <a:r>
              <a:rPr lang="cs-CZ" sz="1400" dirty="0"/>
              <a:t>Hrazené očkování proti HPV je k dispozici pro dívky od třináctého roku věku do dovršení čtrnáctého roku.</a:t>
            </a:r>
          </a:p>
          <a:p>
            <a:endParaRPr lang="cs-CZ" sz="14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71469" y="176033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Podíl</a:t>
            </a:r>
            <a:r>
              <a:rPr lang="en-US" sz="2800" dirty="0"/>
              <a:t> </a:t>
            </a:r>
            <a:r>
              <a:rPr lang="en-US" sz="2800" dirty="0" err="1" smtClean="0"/>
              <a:t>vakcinovaných</a:t>
            </a:r>
            <a:r>
              <a:rPr lang="en-US" sz="2800" dirty="0" smtClean="0"/>
              <a:t> </a:t>
            </a:r>
            <a:r>
              <a:rPr lang="cs-CZ" sz="2800" dirty="0"/>
              <a:t>dívek </a:t>
            </a:r>
            <a:r>
              <a:rPr lang="en-US" sz="2800" dirty="0" err="1"/>
              <a:t>proti</a:t>
            </a:r>
            <a:r>
              <a:rPr lang="en-US" sz="2800" dirty="0"/>
              <a:t> HPV v </a:t>
            </a:r>
            <a:r>
              <a:rPr lang="en-US" sz="2800" dirty="0" err="1"/>
              <a:t>roce</a:t>
            </a:r>
            <a:r>
              <a:rPr lang="en-US" sz="2800" dirty="0"/>
              <a:t> 2017 – </a:t>
            </a:r>
            <a:r>
              <a:rPr lang="en-US" sz="2800" dirty="0" err="1"/>
              <a:t>kraje</a:t>
            </a:r>
            <a:r>
              <a:rPr lang="en-US" sz="2800" dirty="0"/>
              <a:t> ČR</a:t>
            </a:r>
          </a:p>
        </p:txBody>
      </p:sp>
      <p:sp>
        <p:nvSpPr>
          <p:cNvPr id="107" name="TextBox 9">
            <a:extLst>
              <a:ext uri="{FF2B5EF4-FFF2-40B4-BE49-F238E27FC236}">
                <a16:creationId xmlns:a16="http://schemas.microsoft.com/office/drawing/2014/main" id="{C1A144F9-EDE4-4BB5-B74E-CAC6A9DDBE03}"/>
              </a:ext>
            </a:extLst>
          </p:cNvPr>
          <p:cNvSpPr txBox="1"/>
          <p:nvPr/>
        </p:nvSpPr>
        <p:spPr>
          <a:xfrm>
            <a:off x="1183966" y="1405652"/>
            <a:ext cx="40846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pacientek vzhledem </a:t>
            </a:r>
            <a:endParaRPr lang="cs-CZ" sz="1600" b="1" dirty="0" smtClean="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pPr lvl="0" algn="ctr">
              <a:defRPr/>
            </a:pPr>
            <a:r>
              <a:rPr lang="cs-CZ" sz="1600" b="1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k </a:t>
            </a: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populaci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žen ve</a:t>
            </a:r>
            <a:r>
              <a:rPr kumimoji="0" lang="cs-CZ" sz="16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věku 13 let (%)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8" name="TextBox 9">
            <a:extLst>
              <a:ext uri="{FF2B5EF4-FFF2-40B4-BE49-F238E27FC236}">
                <a16:creationId xmlns:a16="http://schemas.microsoft.com/office/drawing/2014/main" id="{33AAA243-4E69-4D62-B3B9-6C3E006540BA}"/>
              </a:ext>
            </a:extLst>
          </p:cNvPr>
          <p:cNvSpPr txBox="1"/>
          <p:nvPr/>
        </p:nvSpPr>
        <p:spPr>
          <a:xfrm>
            <a:off x="342072" y="1948487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grpSp>
        <p:nvGrpSpPr>
          <p:cNvPr id="109" name="Skupina 108">
            <a:extLst>
              <a:ext uri="{FF2B5EF4-FFF2-40B4-BE49-F238E27FC236}">
                <a16:creationId xmlns:a16="http://schemas.microsoft.com/office/drawing/2014/main" id="{63D9DDA1-F27F-42AD-931B-1B1B8F6879C2}"/>
              </a:ext>
            </a:extLst>
          </p:cNvPr>
          <p:cNvGrpSpPr/>
          <p:nvPr/>
        </p:nvGrpSpPr>
        <p:grpSpPr>
          <a:xfrm>
            <a:off x="5128284" y="3154238"/>
            <a:ext cx="3430756" cy="3013969"/>
            <a:chOff x="4386109" y="1506908"/>
            <a:chExt cx="4541838" cy="3635892"/>
          </a:xfrm>
        </p:grpSpPr>
        <p:grpSp>
          <p:nvGrpSpPr>
            <p:cNvPr id="110" name="Skupina 109">
              <a:extLst>
                <a:ext uri="{FF2B5EF4-FFF2-40B4-BE49-F238E27FC236}">
                  <a16:creationId xmlns:a16="http://schemas.microsoft.com/office/drawing/2014/main" id="{6A385895-F6F8-4B2E-93EE-078BBB89AFF9}"/>
                </a:ext>
              </a:extLst>
            </p:cNvPr>
            <p:cNvGrpSpPr/>
            <p:nvPr/>
          </p:nvGrpSpPr>
          <p:grpSpPr>
            <a:xfrm>
              <a:off x="6051761" y="1506908"/>
              <a:ext cx="1658398" cy="828397"/>
              <a:chOff x="6324158" y="1072780"/>
              <a:chExt cx="942905" cy="829877"/>
            </a:xfrm>
          </p:grpSpPr>
          <p:sp>
            <p:nvSpPr>
              <p:cNvPr id="195" name="Text Box 58">
                <a:extLst>
                  <a:ext uri="{FF2B5EF4-FFF2-40B4-BE49-F238E27FC236}">
                    <a16:creationId xmlns:a16="http://schemas.microsoft.com/office/drawing/2014/main" id="{D27A33F6-459B-4FCB-87A6-A89EE6FE7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9815" y="1072780"/>
                <a:ext cx="747248" cy="494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cs-CZ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&gt; 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70 %</a:t>
                </a:r>
                <a:endParaRPr kumimoji="0" lang="en-US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61</a:t>
                </a: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–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70 %</a:t>
                </a:r>
                <a:endParaRPr lang="en-US" altLang="cs-CZ" sz="1400" dirty="0">
                  <a:solidFill>
                    <a:srgbClr val="000000"/>
                  </a:solidFill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≤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 60 %</a:t>
                </a:r>
                <a:endParaRPr kumimoji="0" lang="en-US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Rectangle 56">
                <a:extLst>
                  <a:ext uri="{FF2B5EF4-FFF2-40B4-BE49-F238E27FC236}">
                    <a16:creationId xmlns:a16="http://schemas.microsoft.com/office/drawing/2014/main" id="{96BEBD1E-3BE3-4CBE-B0E4-895325425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7976" y="1758657"/>
                <a:ext cx="144000" cy="144000"/>
              </a:xfrm>
              <a:prstGeom prst="rect">
                <a:avLst/>
              </a:prstGeom>
              <a:solidFill>
                <a:srgbClr val="BDD7E7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97" name="Rectangle 56">
                <a:extLst>
                  <a:ext uri="{FF2B5EF4-FFF2-40B4-BE49-F238E27FC236}">
                    <a16:creationId xmlns:a16="http://schemas.microsoft.com/office/drawing/2014/main" id="{913A22AA-1241-4DF6-B68A-D003CA0E7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450509"/>
                <a:ext cx="144000" cy="144000"/>
              </a:xfrm>
              <a:prstGeom prst="rect">
                <a:avLst/>
              </a:prstGeom>
              <a:solidFill>
                <a:srgbClr val="6BAED6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98" name="Rectangle 56">
                <a:extLst>
                  <a:ext uri="{FF2B5EF4-FFF2-40B4-BE49-F238E27FC236}">
                    <a16:creationId xmlns:a16="http://schemas.microsoft.com/office/drawing/2014/main" id="{48302A69-8D54-49EF-AC77-B01509D6F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140811"/>
                <a:ext cx="144000" cy="144000"/>
              </a:xfrm>
              <a:prstGeom prst="rect">
                <a:avLst/>
              </a:prstGeom>
              <a:solidFill>
                <a:srgbClr val="2171B5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91F339B3-9748-4375-A47A-C06586CE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ED221E62-DD03-415D-9B59-1C33EC292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C906AD64-229C-4E88-B24A-11D13E0A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5ADA6E87-FAD9-4CBC-B3B3-A6B10492B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1BA9CC27-5FA1-47F6-B5D3-E71611C9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7DCBB548-A409-4956-9AF0-DF91BD7D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D02556D8-2A47-4EA2-826B-94214B80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E3B004B5-37B0-4665-BDBF-6543612E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E04D4FF6-568D-4B24-B09F-51F57E16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367DAF8C-7E8F-4DFB-8A7C-C4D8B35D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317ED738-7BB0-4CF0-AA28-34ED8D55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0CE48F79-C27E-4B6F-95D5-CEED74B5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DAA50530-592A-491C-8D2D-A71EA871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5DAC070D-9205-41A0-BC45-FF8716290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5" name="Freeform 238">
              <a:extLst>
                <a:ext uri="{FF2B5EF4-FFF2-40B4-BE49-F238E27FC236}">
                  <a16:creationId xmlns:a16="http://schemas.microsoft.com/office/drawing/2014/main" id="{DC8FDFA7-A0B5-4E92-8865-B71BD0FE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6" name="Freeform 239">
              <a:extLst>
                <a:ext uri="{FF2B5EF4-FFF2-40B4-BE49-F238E27FC236}">
                  <a16:creationId xmlns:a16="http://schemas.microsoft.com/office/drawing/2014/main" id="{4C14E534-511C-433F-BAA3-30F96266C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7" name="Freeform 240">
              <a:extLst>
                <a:ext uri="{FF2B5EF4-FFF2-40B4-BE49-F238E27FC236}">
                  <a16:creationId xmlns:a16="http://schemas.microsoft.com/office/drawing/2014/main" id="{2022B9D2-4A71-4A12-B6B5-9976C988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8" name="Freeform 241">
              <a:extLst>
                <a:ext uri="{FF2B5EF4-FFF2-40B4-BE49-F238E27FC236}">
                  <a16:creationId xmlns:a16="http://schemas.microsoft.com/office/drawing/2014/main" id="{57B0D646-1E1B-4792-B487-ED9561C0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9" name="Freeform 242">
              <a:extLst>
                <a:ext uri="{FF2B5EF4-FFF2-40B4-BE49-F238E27FC236}">
                  <a16:creationId xmlns:a16="http://schemas.microsoft.com/office/drawing/2014/main" id="{61677D81-977D-46FA-89E3-36CA4A73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0" name="Freeform 243">
              <a:extLst>
                <a:ext uri="{FF2B5EF4-FFF2-40B4-BE49-F238E27FC236}">
                  <a16:creationId xmlns:a16="http://schemas.microsoft.com/office/drawing/2014/main" id="{B46E5D04-43DD-45A8-AEE1-5DFFB999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1" name="Freeform 244">
              <a:extLst>
                <a:ext uri="{FF2B5EF4-FFF2-40B4-BE49-F238E27FC236}">
                  <a16:creationId xmlns:a16="http://schemas.microsoft.com/office/drawing/2014/main" id="{F04E6AA1-F998-4F01-91EB-B3E4FEFC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2" name="Freeform 245">
              <a:extLst>
                <a:ext uri="{FF2B5EF4-FFF2-40B4-BE49-F238E27FC236}">
                  <a16:creationId xmlns:a16="http://schemas.microsoft.com/office/drawing/2014/main" id="{4A908839-F4BF-490E-973E-17A5E850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3" name="Freeform 246">
              <a:extLst>
                <a:ext uri="{FF2B5EF4-FFF2-40B4-BE49-F238E27FC236}">
                  <a16:creationId xmlns:a16="http://schemas.microsoft.com/office/drawing/2014/main" id="{96160FE9-6723-438A-B0A4-15561CF6D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4" name="Freeform 247">
              <a:extLst>
                <a:ext uri="{FF2B5EF4-FFF2-40B4-BE49-F238E27FC236}">
                  <a16:creationId xmlns:a16="http://schemas.microsoft.com/office/drawing/2014/main" id="{3132A12F-48E5-48B9-917A-80125B6C4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5" name="Freeform 248">
              <a:extLst>
                <a:ext uri="{FF2B5EF4-FFF2-40B4-BE49-F238E27FC236}">
                  <a16:creationId xmlns:a16="http://schemas.microsoft.com/office/drawing/2014/main" id="{61CDAE61-41EC-43FA-AA3C-71805800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6" name="Freeform 249">
              <a:extLst>
                <a:ext uri="{FF2B5EF4-FFF2-40B4-BE49-F238E27FC236}">
                  <a16:creationId xmlns:a16="http://schemas.microsoft.com/office/drawing/2014/main" id="{06E1E1F7-3663-4F2C-9F64-D75EC3F2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7" name="Freeform 250">
              <a:extLst>
                <a:ext uri="{FF2B5EF4-FFF2-40B4-BE49-F238E27FC236}">
                  <a16:creationId xmlns:a16="http://schemas.microsoft.com/office/drawing/2014/main" id="{AC462320-8819-465D-84A5-2C4CD05EE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8" name="Freeform 251">
              <a:extLst>
                <a:ext uri="{FF2B5EF4-FFF2-40B4-BE49-F238E27FC236}">
                  <a16:creationId xmlns:a16="http://schemas.microsoft.com/office/drawing/2014/main" id="{85E0F223-6431-411A-80EA-C389E335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9" name="Freeform 252">
              <a:extLst>
                <a:ext uri="{FF2B5EF4-FFF2-40B4-BE49-F238E27FC236}">
                  <a16:creationId xmlns:a16="http://schemas.microsoft.com/office/drawing/2014/main" id="{AF9C49ED-4BEE-4C71-BBA6-7C6A63F1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0" name="Freeform 253">
              <a:extLst>
                <a:ext uri="{FF2B5EF4-FFF2-40B4-BE49-F238E27FC236}">
                  <a16:creationId xmlns:a16="http://schemas.microsoft.com/office/drawing/2014/main" id="{FE2E16B6-4582-4639-BFC2-A259061D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1" name="Freeform 254">
              <a:extLst>
                <a:ext uri="{FF2B5EF4-FFF2-40B4-BE49-F238E27FC236}">
                  <a16:creationId xmlns:a16="http://schemas.microsoft.com/office/drawing/2014/main" id="{FA130505-FAFF-4AF0-8085-666A85F3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2" name="Freeform 255">
              <a:extLst>
                <a:ext uri="{FF2B5EF4-FFF2-40B4-BE49-F238E27FC236}">
                  <a16:creationId xmlns:a16="http://schemas.microsoft.com/office/drawing/2014/main" id="{7FC04FB7-153B-41B7-8C17-01E633AF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3" name="Freeform 256">
              <a:extLst>
                <a:ext uri="{FF2B5EF4-FFF2-40B4-BE49-F238E27FC236}">
                  <a16:creationId xmlns:a16="http://schemas.microsoft.com/office/drawing/2014/main" id="{9BFD4736-47B9-451D-944B-3B45C5A4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4" name="Freeform 257">
              <a:extLst>
                <a:ext uri="{FF2B5EF4-FFF2-40B4-BE49-F238E27FC236}">
                  <a16:creationId xmlns:a16="http://schemas.microsoft.com/office/drawing/2014/main" id="{D6856CE9-9D10-445B-92F9-9056C32B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5" name="Freeform 258">
              <a:extLst>
                <a:ext uri="{FF2B5EF4-FFF2-40B4-BE49-F238E27FC236}">
                  <a16:creationId xmlns:a16="http://schemas.microsoft.com/office/drawing/2014/main" id="{7D5937A3-FF19-4844-90D4-98D2E0AA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6" name="Freeform 259">
              <a:extLst>
                <a:ext uri="{FF2B5EF4-FFF2-40B4-BE49-F238E27FC236}">
                  <a16:creationId xmlns:a16="http://schemas.microsoft.com/office/drawing/2014/main" id="{6163E69E-FD83-4DA5-A8AF-BBD37D83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7" name="Freeform 260">
              <a:extLst>
                <a:ext uri="{FF2B5EF4-FFF2-40B4-BE49-F238E27FC236}">
                  <a16:creationId xmlns:a16="http://schemas.microsoft.com/office/drawing/2014/main" id="{2A7E6D92-DBEC-4D5A-A014-75069E749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8" name="Freeform 261">
              <a:extLst>
                <a:ext uri="{FF2B5EF4-FFF2-40B4-BE49-F238E27FC236}">
                  <a16:creationId xmlns:a16="http://schemas.microsoft.com/office/drawing/2014/main" id="{81124BE8-F344-4442-8DF1-8F59E6361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9" name="Freeform 262">
              <a:extLst>
                <a:ext uri="{FF2B5EF4-FFF2-40B4-BE49-F238E27FC236}">
                  <a16:creationId xmlns:a16="http://schemas.microsoft.com/office/drawing/2014/main" id="{A0CD4394-4A46-4053-982C-CC6237AC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0" name="Freeform 263">
              <a:extLst>
                <a:ext uri="{FF2B5EF4-FFF2-40B4-BE49-F238E27FC236}">
                  <a16:creationId xmlns:a16="http://schemas.microsoft.com/office/drawing/2014/main" id="{444BB9B8-CB0C-42A2-A8C4-406166B9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1" name="Freeform 264">
              <a:extLst>
                <a:ext uri="{FF2B5EF4-FFF2-40B4-BE49-F238E27FC236}">
                  <a16:creationId xmlns:a16="http://schemas.microsoft.com/office/drawing/2014/main" id="{A8461646-8732-49AD-AE6D-B5102F55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2" name="Freeform 265">
              <a:extLst>
                <a:ext uri="{FF2B5EF4-FFF2-40B4-BE49-F238E27FC236}">
                  <a16:creationId xmlns:a16="http://schemas.microsoft.com/office/drawing/2014/main" id="{ED9BE990-DE87-4C28-9980-0EEF6648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3" name="Freeform 266">
              <a:extLst>
                <a:ext uri="{FF2B5EF4-FFF2-40B4-BE49-F238E27FC236}">
                  <a16:creationId xmlns:a16="http://schemas.microsoft.com/office/drawing/2014/main" id="{4D7A98A7-351C-487E-8D02-8A7C3441F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4" name="Freeform 267">
              <a:extLst>
                <a:ext uri="{FF2B5EF4-FFF2-40B4-BE49-F238E27FC236}">
                  <a16:creationId xmlns:a16="http://schemas.microsoft.com/office/drawing/2014/main" id="{4EF879AF-3F2B-4638-A620-F04910505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5" name="Freeform 268">
              <a:extLst>
                <a:ext uri="{FF2B5EF4-FFF2-40B4-BE49-F238E27FC236}">
                  <a16:creationId xmlns:a16="http://schemas.microsoft.com/office/drawing/2014/main" id="{C5B9A62C-DA8A-4D3F-9726-4CE42460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6" name="Freeform 269">
              <a:extLst>
                <a:ext uri="{FF2B5EF4-FFF2-40B4-BE49-F238E27FC236}">
                  <a16:creationId xmlns:a16="http://schemas.microsoft.com/office/drawing/2014/main" id="{06F4997E-D9FC-4345-BF1C-BF32693B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7" name="Freeform 270">
              <a:extLst>
                <a:ext uri="{FF2B5EF4-FFF2-40B4-BE49-F238E27FC236}">
                  <a16:creationId xmlns:a16="http://schemas.microsoft.com/office/drawing/2014/main" id="{92D823B4-F9DD-415E-A56E-0D73E109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8" name="Freeform 271">
              <a:extLst>
                <a:ext uri="{FF2B5EF4-FFF2-40B4-BE49-F238E27FC236}">
                  <a16:creationId xmlns:a16="http://schemas.microsoft.com/office/drawing/2014/main" id="{5501C6C9-F50B-4B56-9E93-6A571485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9" name="Freeform 272">
              <a:extLst>
                <a:ext uri="{FF2B5EF4-FFF2-40B4-BE49-F238E27FC236}">
                  <a16:creationId xmlns:a16="http://schemas.microsoft.com/office/drawing/2014/main" id="{F7322E4D-DA3A-446A-B38B-ED9D5D29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0" name="Freeform 273">
              <a:extLst>
                <a:ext uri="{FF2B5EF4-FFF2-40B4-BE49-F238E27FC236}">
                  <a16:creationId xmlns:a16="http://schemas.microsoft.com/office/drawing/2014/main" id="{9DCD0918-4F19-4C3C-A315-5DF147A2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1" name="Freeform 274">
              <a:extLst>
                <a:ext uri="{FF2B5EF4-FFF2-40B4-BE49-F238E27FC236}">
                  <a16:creationId xmlns:a16="http://schemas.microsoft.com/office/drawing/2014/main" id="{C5F443F9-2710-471C-9BC5-6AA99E57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2" name="Freeform 275">
              <a:extLst>
                <a:ext uri="{FF2B5EF4-FFF2-40B4-BE49-F238E27FC236}">
                  <a16:creationId xmlns:a16="http://schemas.microsoft.com/office/drawing/2014/main" id="{C47E8F29-FBF3-4544-B669-A5A6B69D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3" name="Freeform 276">
              <a:extLst>
                <a:ext uri="{FF2B5EF4-FFF2-40B4-BE49-F238E27FC236}">
                  <a16:creationId xmlns:a16="http://schemas.microsoft.com/office/drawing/2014/main" id="{8A78DA69-0829-4231-A33C-E8AFDF1F4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4" name="Freeform 277">
              <a:extLst>
                <a:ext uri="{FF2B5EF4-FFF2-40B4-BE49-F238E27FC236}">
                  <a16:creationId xmlns:a16="http://schemas.microsoft.com/office/drawing/2014/main" id="{D9AB7245-6CA5-432F-A27F-056395CC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5" name="Freeform 278">
              <a:extLst>
                <a:ext uri="{FF2B5EF4-FFF2-40B4-BE49-F238E27FC236}">
                  <a16:creationId xmlns:a16="http://schemas.microsoft.com/office/drawing/2014/main" id="{43F60E0D-713A-491F-8413-C90ED4B2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6" name="Freeform 279">
              <a:extLst>
                <a:ext uri="{FF2B5EF4-FFF2-40B4-BE49-F238E27FC236}">
                  <a16:creationId xmlns:a16="http://schemas.microsoft.com/office/drawing/2014/main" id="{9CFCFD93-4F19-41C2-AC3A-34B2E19E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7" name="Freeform 280">
              <a:extLst>
                <a:ext uri="{FF2B5EF4-FFF2-40B4-BE49-F238E27FC236}">
                  <a16:creationId xmlns:a16="http://schemas.microsoft.com/office/drawing/2014/main" id="{871FEEF8-6E98-4D2D-B047-5AC644F73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8" name="Freeform 281">
              <a:extLst>
                <a:ext uri="{FF2B5EF4-FFF2-40B4-BE49-F238E27FC236}">
                  <a16:creationId xmlns:a16="http://schemas.microsoft.com/office/drawing/2014/main" id="{CCBDC6B7-AC0B-40AC-B92E-DE74A8E2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9" name="Freeform 282">
              <a:extLst>
                <a:ext uri="{FF2B5EF4-FFF2-40B4-BE49-F238E27FC236}">
                  <a16:creationId xmlns:a16="http://schemas.microsoft.com/office/drawing/2014/main" id="{05E89FDF-D829-4899-A8EB-79781B5A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0" name="Freeform 283">
              <a:extLst>
                <a:ext uri="{FF2B5EF4-FFF2-40B4-BE49-F238E27FC236}">
                  <a16:creationId xmlns:a16="http://schemas.microsoft.com/office/drawing/2014/main" id="{D284CAB6-1464-4AB9-92BD-E5523ED2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1" name="Freeform 284">
              <a:extLst>
                <a:ext uri="{FF2B5EF4-FFF2-40B4-BE49-F238E27FC236}">
                  <a16:creationId xmlns:a16="http://schemas.microsoft.com/office/drawing/2014/main" id="{0BDD65F0-0E37-410B-A8F7-B042817A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2" name="Freeform 285">
              <a:extLst>
                <a:ext uri="{FF2B5EF4-FFF2-40B4-BE49-F238E27FC236}">
                  <a16:creationId xmlns:a16="http://schemas.microsoft.com/office/drawing/2014/main" id="{B1A8F6EB-D16B-4EEC-9510-797268C3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3" name="Freeform 286">
              <a:extLst>
                <a:ext uri="{FF2B5EF4-FFF2-40B4-BE49-F238E27FC236}">
                  <a16:creationId xmlns:a16="http://schemas.microsoft.com/office/drawing/2014/main" id="{ECB1B27B-C696-430F-B65C-4B30F90A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4" name="Freeform 287">
              <a:extLst>
                <a:ext uri="{FF2B5EF4-FFF2-40B4-BE49-F238E27FC236}">
                  <a16:creationId xmlns:a16="http://schemas.microsoft.com/office/drawing/2014/main" id="{F4C031AB-68CD-478C-99D1-988BCCB1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5" name="Freeform 288">
              <a:extLst>
                <a:ext uri="{FF2B5EF4-FFF2-40B4-BE49-F238E27FC236}">
                  <a16:creationId xmlns:a16="http://schemas.microsoft.com/office/drawing/2014/main" id="{E0719BD6-32F2-4820-9C67-2624AD13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6" name="Freeform 289">
              <a:extLst>
                <a:ext uri="{FF2B5EF4-FFF2-40B4-BE49-F238E27FC236}">
                  <a16:creationId xmlns:a16="http://schemas.microsoft.com/office/drawing/2014/main" id="{B8CCB770-AF3F-4C18-A6CF-14E1BA290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7" name="Freeform 290">
              <a:extLst>
                <a:ext uri="{FF2B5EF4-FFF2-40B4-BE49-F238E27FC236}">
                  <a16:creationId xmlns:a16="http://schemas.microsoft.com/office/drawing/2014/main" id="{98FD65EA-9FD6-4494-894A-7AF16604A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8" name="Freeform 291">
              <a:extLst>
                <a:ext uri="{FF2B5EF4-FFF2-40B4-BE49-F238E27FC236}">
                  <a16:creationId xmlns:a16="http://schemas.microsoft.com/office/drawing/2014/main" id="{1F8C7AA0-13EF-4B58-B901-31594AAD5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9" name="Freeform 292">
              <a:extLst>
                <a:ext uri="{FF2B5EF4-FFF2-40B4-BE49-F238E27FC236}">
                  <a16:creationId xmlns:a16="http://schemas.microsoft.com/office/drawing/2014/main" id="{0D5B70AC-432B-48F4-AE23-462E403F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80" name="Freeform 293">
              <a:extLst>
                <a:ext uri="{FF2B5EF4-FFF2-40B4-BE49-F238E27FC236}">
                  <a16:creationId xmlns:a16="http://schemas.microsoft.com/office/drawing/2014/main" id="{3C0EE994-5567-4716-832F-35B03CB13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81" name="Rectangle 294">
              <a:extLst>
                <a:ext uri="{FF2B5EF4-FFF2-40B4-BE49-F238E27FC236}">
                  <a16:creationId xmlns:a16="http://schemas.microsoft.com/office/drawing/2014/main" id="{55D12431-BDAD-408D-A026-7E26861B8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95">
              <a:extLst>
                <a:ext uri="{FF2B5EF4-FFF2-40B4-BE49-F238E27FC236}">
                  <a16:creationId xmlns:a16="http://schemas.microsoft.com/office/drawing/2014/main" id="{3D27B5E9-35CD-4722-AC97-4CA9FE4F5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96">
              <a:extLst>
                <a:ext uri="{FF2B5EF4-FFF2-40B4-BE49-F238E27FC236}">
                  <a16:creationId xmlns:a16="http://schemas.microsoft.com/office/drawing/2014/main" id="{227FA88F-A4F0-4A17-BEA6-C106CBF5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Rectangle 297">
              <a:extLst>
                <a:ext uri="{FF2B5EF4-FFF2-40B4-BE49-F238E27FC236}">
                  <a16:creationId xmlns:a16="http://schemas.microsoft.com/office/drawing/2014/main" id="{43D871F1-0E94-40FC-8841-4880A113F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" name="Rectangle 298">
              <a:extLst>
                <a:ext uri="{FF2B5EF4-FFF2-40B4-BE49-F238E27FC236}">
                  <a16:creationId xmlns:a16="http://schemas.microsoft.com/office/drawing/2014/main" id="{B623A2D5-153B-4D16-ACEE-019D626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99">
              <a:extLst>
                <a:ext uri="{FF2B5EF4-FFF2-40B4-BE49-F238E27FC236}">
                  <a16:creationId xmlns:a16="http://schemas.microsoft.com/office/drawing/2014/main" id="{4C9F8598-48C0-4248-984B-E0F5C615C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300">
              <a:extLst>
                <a:ext uri="{FF2B5EF4-FFF2-40B4-BE49-F238E27FC236}">
                  <a16:creationId xmlns:a16="http://schemas.microsoft.com/office/drawing/2014/main" id="{AA306139-9D42-4A41-BA3B-9F7E48347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301">
              <a:extLst>
                <a:ext uri="{FF2B5EF4-FFF2-40B4-BE49-F238E27FC236}">
                  <a16:creationId xmlns:a16="http://schemas.microsoft.com/office/drawing/2014/main" id="{F2BA3C35-AE7C-46B5-9E57-02EC06847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302">
              <a:extLst>
                <a:ext uri="{FF2B5EF4-FFF2-40B4-BE49-F238E27FC236}">
                  <a16:creationId xmlns:a16="http://schemas.microsoft.com/office/drawing/2014/main" id="{EFB6140A-8990-4008-B7DC-45DA85AE6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303">
              <a:extLst>
                <a:ext uri="{FF2B5EF4-FFF2-40B4-BE49-F238E27FC236}">
                  <a16:creationId xmlns:a16="http://schemas.microsoft.com/office/drawing/2014/main" id="{A52DD40C-FD35-405C-B095-FD1A084A6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304">
              <a:extLst>
                <a:ext uri="{FF2B5EF4-FFF2-40B4-BE49-F238E27FC236}">
                  <a16:creationId xmlns:a16="http://schemas.microsoft.com/office/drawing/2014/main" id="{C913BE11-9210-492C-ABAC-8850E225A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305">
              <a:extLst>
                <a:ext uri="{FF2B5EF4-FFF2-40B4-BE49-F238E27FC236}">
                  <a16:creationId xmlns:a16="http://schemas.microsoft.com/office/drawing/2014/main" id="{DDDBA7AB-012B-4E4A-AFB9-8DE77683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306">
              <a:extLst>
                <a:ext uri="{FF2B5EF4-FFF2-40B4-BE49-F238E27FC236}">
                  <a16:creationId xmlns:a16="http://schemas.microsoft.com/office/drawing/2014/main" id="{D07BB20E-AE36-4335-93CB-895BAEB91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" name="Rectangle 307">
              <a:extLst>
                <a:ext uri="{FF2B5EF4-FFF2-40B4-BE49-F238E27FC236}">
                  <a16:creationId xmlns:a16="http://schemas.microsoft.com/office/drawing/2014/main" id="{A263033C-3717-4B01-B819-5EE2BE97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972" y="3517199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199" name="Chart 4">
            <a:extLst>
              <a:ext uri="{FF2B5EF4-FFF2-40B4-BE49-F238E27FC236}">
                <a16:creationId xmlns:a16="http://schemas.microsoft.com/office/drawing/2014/main" id="{05696B36-BABE-4A81-AFA3-8295C74213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63830268"/>
              </p:ext>
            </p:extLst>
          </p:nvPr>
        </p:nvGraphicFramePr>
        <p:xfrm>
          <a:off x="473877" y="2038873"/>
          <a:ext cx="4127284" cy="40622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610168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93692" y="585944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Z258.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71469" y="176033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Podíl</a:t>
            </a:r>
            <a:r>
              <a:rPr lang="en-US" sz="2800" dirty="0"/>
              <a:t> </a:t>
            </a:r>
            <a:r>
              <a:rPr lang="en-US" sz="2800" dirty="0" err="1" smtClean="0"/>
              <a:t>vakcinovaných</a:t>
            </a:r>
            <a:r>
              <a:rPr lang="en-US" sz="2800" dirty="0" smtClean="0"/>
              <a:t> </a:t>
            </a:r>
            <a:r>
              <a:rPr lang="cs-CZ" sz="2800" dirty="0"/>
              <a:t>dívek </a:t>
            </a:r>
            <a:r>
              <a:rPr lang="en-US" sz="2800" dirty="0" err="1"/>
              <a:t>proti</a:t>
            </a:r>
            <a:r>
              <a:rPr lang="en-US" sz="2800" dirty="0"/>
              <a:t> HPV </a:t>
            </a:r>
            <a:r>
              <a:rPr lang="cs-CZ" sz="2800" dirty="0"/>
              <a:t>– časový trend</a:t>
            </a:r>
            <a:endParaRPr lang="en-US" sz="2800" dirty="0"/>
          </a:p>
        </p:txBody>
      </p:sp>
      <p:graphicFrame>
        <p:nvGraphicFramePr>
          <p:cNvPr id="98" name="Chart 4">
            <a:extLst>
              <a:ext uri="{FF2B5EF4-FFF2-40B4-BE49-F238E27FC236}">
                <a16:creationId xmlns:a16="http://schemas.microsoft.com/office/drawing/2014/main" id="{F8DE89F4-783E-4BCC-AF51-7B55D1201E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1575647"/>
              </p:ext>
            </p:extLst>
          </p:nvPr>
        </p:nvGraphicFramePr>
        <p:xfrm>
          <a:off x="1344910" y="2147139"/>
          <a:ext cx="2151214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9" name="Group 110">
            <a:extLst>
              <a:ext uri="{FF2B5EF4-FFF2-40B4-BE49-F238E27FC236}">
                <a16:creationId xmlns:a16="http://schemas.microsoft.com/office/drawing/2014/main" id="{7AEBE36A-4CD3-4286-8D88-79E7BF15AB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791657"/>
              </p:ext>
            </p:extLst>
          </p:nvPr>
        </p:nvGraphicFramePr>
        <p:xfrm>
          <a:off x="163822" y="2421091"/>
          <a:ext cx="1350962" cy="3520860"/>
        </p:xfrm>
        <a:graphic>
          <a:graphicData uri="http://schemas.openxmlformats.org/drawingml/2006/table">
            <a:tbl>
              <a:tblPr/>
              <a:tblGrid>
                <a:gridCol w="1350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100" name="Chart 4">
            <a:extLst>
              <a:ext uri="{FF2B5EF4-FFF2-40B4-BE49-F238E27FC236}">
                <a16:creationId xmlns:a16="http://schemas.microsoft.com/office/drawing/2014/main" id="{9921CF65-53BF-4CDC-9D79-ABCC6771C8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6946580"/>
              </p:ext>
            </p:extLst>
          </p:nvPr>
        </p:nvGraphicFramePr>
        <p:xfrm>
          <a:off x="3496123" y="2147139"/>
          <a:ext cx="2151213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1" name="TextBox 9">
            <a:extLst>
              <a:ext uri="{FF2B5EF4-FFF2-40B4-BE49-F238E27FC236}">
                <a16:creationId xmlns:a16="http://schemas.microsoft.com/office/drawing/2014/main" id="{ACFC2E39-AD23-4FEA-852C-04DCC81A1B27}"/>
              </a:ext>
            </a:extLst>
          </p:cNvPr>
          <p:cNvSpPr txBox="1"/>
          <p:nvPr/>
        </p:nvSpPr>
        <p:spPr>
          <a:xfrm>
            <a:off x="1471695" y="1226687"/>
            <a:ext cx="38794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pacientek vzhledem</a:t>
            </a:r>
          </a:p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k populaci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dívek ve</a:t>
            </a:r>
            <a:r>
              <a:rPr kumimoji="0" lang="cs-CZ" sz="16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věku 13 let (%)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2" name="TextBox 9">
            <a:extLst>
              <a:ext uri="{FF2B5EF4-FFF2-40B4-BE49-F238E27FC236}">
                <a16:creationId xmlns:a16="http://schemas.microsoft.com/office/drawing/2014/main" id="{CE75CEAC-E8D9-4C43-A122-7C43B225DE6B}"/>
              </a:ext>
            </a:extLst>
          </p:cNvPr>
          <p:cNvSpPr txBox="1"/>
          <p:nvPr/>
        </p:nvSpPr>
        <p:spPr>
          <a:xfrm>
            <a:off x="1768805" y="1818884"/>
            <a:ext cx="11211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2016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3" name="TextBox 9">
            <a:extLst>
              <a:ext uri="{FF2B5EF4-FFF2-40B4-BE49-F238E27FC236}">
                <a16:creationId xmlns:a16="http://schemas.microsoft.com/office/drawing/2014/main" id="{44BC6160-DDB7-4385-9474-B27588ECEAAD}"/>
              </a:ext>
            </a:extLst>
          </p:cNvPr>
          <p:cNvSpPr txBox="1"/>
          <p:nvPr/>
        </p:nvSpPr>
        <p:spPr>
          <a:xfrm>
            <a:off x="3836557" y="1787370"/>
            <a:ext cx="11211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2017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104" name="Group 110">
            <a:extLst>
              <a:ext uri="{FF2B5EF4-FFF2-40B4-BE49-F238E27FC236}">
                <a16:creationId xmlns:a16="http://schemas.microsoft.com/office/drawing/2014/main" id="{040B5ABF-F607-4992-84C0-A2432B0EC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5847722"/>
              </p:ext>
            </p:extLst>
          </p:nvPr>
        </p:nvGraphicFramePr>
        <p:xfrm>
          <a:off x="5788690" y="2473789"/>
          <a:ext cx="432631" cy="3520860"/>
        </p:xfrm>
        <a:graphic>
          <a:graphicData uri="http://schemas.openxmlformats.org/drawingml/2006/table">
            <a:tbl>
              <a:tblPr/>
              <a:tblGrid>
                <a:gridCol w="4326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05" name="TextBox 9">
            <a:extLst>
              <a:ext uri="{FF2B5EF4-FFF2-40B4-BE49-F238E27FC236}">
                <a16:creationId xmlns:a16="http://schemas.microsoft.com/office/drawing/2014/main" id="{1AD37339-1396-4DA1-80F1-22BE5D35FCDB}"/>
              </a:ext>
            </a:extLst>
          </p:cNvPr>
          <p:cNvSpPr txBox="1"/>
          <p:nvPr/>
        </p:nvSpPr>
        <p:spPr>
          <a:xfrm>
            <a:off x="4638639" y="1784760"/>
            <a:ext cx="290764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Rozdíl</a:t>
            </a:r>
          </a:p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2017 - 2016</a:t>
            </a:r>
          </a:p>
        </p:txBody>
      </p:sp>
      <p:grpSp>
        <p:nvGrpSpPr>
          <p:cNvPr id="106" name="Skupina 105">
            <a:extLst>
              <a:ext uri="{FF2B5EF4-FFF2-40B4-BE49-F238E27FC236}">
                <a16:creationId xmlns:a16="http://schemas.microsoft.com/office/drawing/2014/main" id="{CE992CE9-ABE8-4292-B811-DA90E789FE95}"/>
              </a:ext>
            </a:extLst>
          </p:cNvPr>
          <p:cNvGrpSpPr/>
          <p:nvPr/>
        </p:nvGrpSpPr>
        <p:grpSpPr>
          <a:xfrm>
            <a:off x="10339212" y="3870009"/>
            <a:ext cx="1191560" cy="520212"/>
            <a:chOff x="6995179" y="1418104"/>
            <a:chExt cx="964275" cy="699038"/>
          </a:xfrm>
        </p:grpSpPr>
        <p:sp>
          <p:nvSpPr>
            <p:cNvPr id="200" name="Text Box 58">
              <a:extLst>
                <a:ext uri="{FF2B5EF4-FFF2-40B4-BE49-F238E27FC236}">
                  <a16:creationId xmlns:a16="http://schemas.microsoft.com/office/drawing/2014/main" id="{E85E2187-7DE0-4040-91CE-343571AE3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747248" cy="558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&gt; 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kumimoji="0" lang="cs-CZ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,0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%</a:t>
              </a:r>
              <a:endParaRPr kumimoji="0" lang="en-US" alt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0,1 </a:t>
              </a: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–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,0%</a:t>
              </a:r>
              <a:endParaRPr lang="en-US" altLang="cs-CZ" sz="1050" dirty="0">
                <a:solidFill>
                  <a:srgbClr val="000000"/>
                </a:solidFill>
                <a:latin typeface="Calibri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≤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 0,0%</a:t>
              </a:r>
              <a:endParaRPr kumimoji="0" lang="en-US" alt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Rectangle 56">
              <a:extLst>
                <a:ext uri="{FF2B5EF4-FFF2-40B4-BE49-F238E27FC236}">
                  <a16:creationId xmlns:a16="http://schemas.microsoft.com/office/drawing/2014/main" id="{AA4894C9-4AA0-4FC0-89DF-C12E669B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091" y="1973142"/>
              <a:ext cx="144000" cy="144000"/>
            </a:xfrm>
            <a:prstGeom prst="rect">
              <a:avLst/>
            </a:prstGeom>
            <a:solidFill>
              <a:srgbClr val="BDD7E7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2" name="Rectangle 56">
              <a:extLst>
                <a:ext uri="{FF2B5EF4-FFF2-40B4-BE49-F238E27FC236}">
                  <a16:creationId xmlns:a16="http://schemas.microsoft.com/office/drawing/2014/main" id="{E377ABE3-2490-4BC0-BFA2-2AA47203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3183" y="1704491"/>
              <a:ext cx="144000" cy="144000"/>
            </a:xfrm>
            <a:prstGeom prst="rect">
              <a:avLst/>
            </a:prstGeom>
            <a:solidFill>
              <a:srgbClr val="6BAE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3" name="Rectangle 56">
              <a:extLst>
                <a:ext uri="{FF2B5EF4-FFF2-40B4-BE49-F238E27FC236}">
                  <a16:creationId xmlns:a16="http://schemas.microsoft.com/office/drawing/2014/main" id="{5E12203F-074D-45EF-8776-273E20437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179" y="1452668"/>
              <a:ext cx="144000" cy="144000"/>
            </a:xfrm>
            <a:prstGeom prst="rect">
              <a:avLst/>
            </a:prstGeom>
            <a:solidFill>
              <a:srgbClr val="2171B5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04" name="Freeform 224">
            <a:extLst>
              <a:ext uri="{FF2B5EF4-FFF2-40B4-BE49-F238E27FC236}">
                <a16:creationId xmlns:a16="http://schemas.microsoft.com/office/drawing/2014/main" id="{7A86937F-5DDF-4059-AE57-190F715FF1EA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5" name="Freeform 225">
            <a:extLst>
              <a:ext uri="{FF2B5EF4-FFF2-40B4-BE49-F238E27FC236}">
                <a16:creationId xmlns:a16="http://schemas.microsoft.com/office/drawing/2014/main" id="{2E924AD6-3AE4-4D63-B112-DB113C1DE2B0}"/>
              </a:ext>
            </a:extLst>
          </p:cNvPr>
          <p:cNvSpPr>
            <a:spLocks noEditPoints="1"/>
          </p:cNvSpPr>
          <p:nvPr/>
        </p:nvSpPr>
        <p:spPr bwMode="auto">
          <a:xfrm>
            <a:off x="7316664" y="3527978"/>
            <a:ext cx="1001577" cy="860405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6" name="Freeform 226">
            <a:extLst>
              <a:ext uri="{FF2B5EF4-FFF2-40B4-BE49-F238E27FC236}">
                <a16:creationId xmlns:a16="http://schemas.microsoft.com/office/drawing/2014/main" id="{AA97ABB1-250E-46A8-9560-7CCF490A1BE9}"/>
              </a:ext>
            </a:extLst>
          </p:cNvPr>
          <p:cNvSpPr>
            <a:spLocks/>
          </p:cNvSpPr>
          <p:nvPr/>
        </p:nvSpPr>
        <p:spPr bwMode="auto">
          <a:xfrm>
            <a:off x="7624498" y="3527978"/>
            <a:ext cx="693742" cy="859221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7" name="Freeform 227">
            <a:extLst>
              <a:ext uri="{FF2B5EF4-FFF2-40B4-BE49-F238E27FC236}">
                <a16:creationId xmlns:a16="http://schemas.microsoft.com/office/drawing/2014/main" id="{E490C937-43AE-48B0-817C-4F80D556FDA4}"/>
              </a:ext>
            </a:extLst>
          </p:cNvPr>
          <p:cNvSpPr>
            <a:spLocks/>
          </p:cNvSpPr>
          <p:nvPr/>
        </p:nvSpPr>
        <p:spPr bwMode="auto">
          <a:xfrm>
            <a:off x="7316664" y="3527978"/>
            <a:ext cx="712704" cy="860405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8" name="Freeform 228">
            <a:extLst>
              <a:ext uri="{FF2B5EF4-FFF2-40B4-BE49-F238E27FC236}">
                <a16:creationId xmlns:a16="http://schemas.microsoft.com/office/drawing/2014/main" id="{A1997878-8042-48BF-A32C-C12DBE37548B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9" name="Freeform 229">
            <a:extLst>
              <a:ext uri="{FF2B5EF4-FFF2-40B4-BE49-F238E27FC236}">
                <a16:creationId xmlns:a16="http://schemas.microsoft.com/office/drawing/2014/main" id="{389915F8-A181-46F8-8E84-189555C6AADF}"/>
              </a:ext>
            </a:extLst>
          </p:cNvPr>
          <p:cNvSpPr>
            <a:spLocks/>
          </p:cNvSpPr>
          <p:nvPr/>
        </p:nvSpPr>
        <p:spPr bwMode="auto">
          <a:xfrm>
            <a:off x="7366854" y="4307904"/>
            <a:ext cx="988193" cy="816615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0" name="Freeform 230">
            <a:extLst>
              <a:ext uri="{FF2B5EF4-FFF2-40B4-BE49-F238E27FC236}">
                <a16:creationId xmlns:a16="http://schemas.microsoft.com/office/drawing/2014/main" id="{979445DB-025B-4DE0-AF69-9797113A8B59}"/>
              </a:ext>
            </a:extLst>
          </p:cNvPr>
          <p:cNvSpPr>
            <a:spLocks/>
          </p:cNvSpPr>
          <p:nvPr/>
        </p:nvSpPr>
        <p:spPr bwMode="auto">
          <a:xfrm>
            <a:off x="7623383" y="4307904"/>
            <a:ext cx="731664" cy="697082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1" name="Freeform 231">
            <a:extLst>
              <a:ext uri="{FF2B5EF4-FFF2-40B4-BE49-F238E27FC236}">
                <a16:creationId xmlns:a16="http://schemas.microsoft.com/office/drawing/2014/main" id="{D591FD31-5B3A-4E79-9E82-F5CC6328F1F7}"/>
              </a:ext>
            </a:extLst>
          </p:cNvPr>
          <p:cNvSpPr>
            <a:spLocks/>
          </p:cNvSpPr>
          <p:nvPr/>
        </p:nvSpPr>
        <p:spPr bwMode="auto">
          <a:xfrm>
            <a:off x="7366854" y="4344593"/>
            <a:ext cx="592247" cy="779927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2" name="Freeform 232">
            <a:extLst>
              <a:ext uri="{FF2B5EF4-FFF2-40B4-BE49-F238E27FC236}">
                <a16:creationId xmlns:a16="http://schemas.microsoft.com/office/drawing/2014/main" id="{3E84E87F-2F4D-4D33-9E55-8D2354793F0E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674782" cy="899460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3" name="Freeform 233">
            <a:extLst>
              <a:ext uri="{FF2B5EF4-FFF2-40B4-BE49-F238E27FC236}">
                <a16:creationId xmlns:a16="http://schemas.microsoft.com/office/drawing/2014/main" id="{4D5C35BA-B32A-4028-84A0-D2B6CCD14654}"/>
              </a:ext>
            </a:extLst>
          </p:cNvPr>
          <p:cNvSpPr>
            <a:spLocks/>
          </p:cNvSpPr>
          <p:nvPr/>
        </p:nvSpPr>
        <p:spPr bwMode="auto">
          <a:xfrm>
            <a:off x="6853797" y="3918533"/>
            <a:ext cx="661398" cy="899460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4" name="Freeform 234">
            <a:extLst>
              <a:ext uri="{FF2B5EF4-FFF2-40B4-BE49-F238E27FC236}">
                <a16:creationId xmlns:a16="http://schemas.microsoft.com/office/drawing/2014/main" id="{C5F3B95E-1262-453B-A9E3-21BB64083812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440560" cy="289958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5" name="Freeform 235">
            <a:extLst>
              <a:ext uri="{FF2B5EF4-FFF2-40B4-BE49-F238E27FC236}">
                <a16:creationId xmlns:a16="http://schemas.microsoft.com/office/drawing/2014/main" id="{D2F9B98C-8BBB-4049-BAF0-4CE5CDD0DD65}"/>
              </a:ext>
            </a:extLst>
          </p:cNvPr>
          <p:cNvSpPr>
            <a:spLocks/>
          </p:cNvSpPr>
          <p:nvPr/>
        </p:nvSpPr>
        <p:spPr bwMode="auto">
          <a:xfrm>
            <a:off x="6709918" y="3635676"/>
            <a:ext cx="559901" cy="43316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6" name="Freeform 236">
            <a:extLst>
              <a:ext uri="{FF2B5EF4-FFF2-40B4-BE49-F238E27FC236}">
                <a16:creationId xmlns:a16="http://schemas.microsoft.com/office/drawing/2014/main" id="{7A9F6C3F-320D-49F3-975D-EF1EDC8470E0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7" name="Freeform 237">
            <a:extLst>
              <a:ext uri="{FF2B5EF4-FFF2-40B4-BE49-F238E27FC236}">
                <a16:creationId xmlns:a16="http://schemas.microsoft.com/office/drawing/2014/main" id="{2C92AE3E-158F-4D1B-999D-63C24B5BE227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8" name="Freeform 238">
            <a:extLst>
              <a:ext uri="{FF2B5EF4-FFF2-40B4-BE49-F238E27FC236}">
                <a16:creationId xmlns:a16="http://schemas.microsoft.com/office/drawing/2014/main" id="{7FDA4058-71B7-4094-A0E9-8E68A2261D46}"/>
              </a:ext>
            </a:extLst>
          </p:cNvPr>
          <p:cNvSpPr>
            <a:spLocks/>
          </p:cNvSpPr>
          <p:nvPr/>
        </p:nvSpPr>
        <p:spPr bwMode="auto">
          <a:xfrm>
            <a:off x="7246398" y="3188313"/>
            <a:ext cx="543172" cy="363335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9" name="Freeform 239">
            <a:extLst>
              <a:ext uri="{FF2B5EF4-FFF2-40B4-BE49-F238E27FC236}">
                <a16:creationId xmlns:a16="http://schemas.microsoft.com/office/drawing/2014/main" id="{196C4EA3-72B4-4C65-98B6-E725AFE00A00}"/>
              </a:ext>
            </a:extLst>
          </p:cNvPr>
          <p:cNvSpPr>
            <a:spLocks/>
          </p:cNvSpPr>
          <p:nvPr/>
        </p:nvSpPr>
        <p:spPr bwMode="auto">
          <a:xfrm>
            <a:off x="7766147" y="3214350"/>
            <a:ext cx="593362" cy="423693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0" name="Freeform 240">
            <a:extLst>
              <a:ext uri="{FF2B5EF4-FFF2-40B4-BE49-F238E27FC236}">
                <a16:creationId xmlns:a16="http://schemas.microsoft.com/office/drawing/2014/main" id="{1CC27367-AA3A-4F34-B6A6-3D5920729AA2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1" name="Freeform 241">
            <a:extLst>
              <a:ext uri="{FF2B5EF4-FFF2-40B4-BE49-F238E27FC236}">
                <a16:creationId xmlns:a16="http://schemas.microsoft.com/office/drawing/2014/main" id="{35B924FC-60CF-4905-AA46-DFCC7483044E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2" name="Freeform 242">
            <a:extLst>
              <a:ext uri="{FF2B5EF4-FFF2-40B4-BE49-F238E27FC236}">
                <a16:creationId xmlns:a16="http://schemas.microsoft.com/office/drawing/2014/main" id="{E9026169-A792-4DB5-A7C0-30B8C14E100C}"/>
              </a:ext>
            </a:extLst>
          </p:cNvPr>
          <p:cNvSpPr>
            <a:spLocks/>
          </p:cNvSpPr>
          <p:nvPr/>
        </p:nvSpPr>
        <p:spPr bwMode="auto">
          <a:xfrm>
            <a:off x="8167670" y="3402527"/>
            <a:ext cx="191839" cy="230783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3" name="Freeform 243">
            <a:extLst>
              <a:ext uri="{FF2B5EF4-FFF2-40B4-BE49-F238E27FC236}">
                <a16:creationId xmlns:a16="http://schemas.microsoft.com/office/drawing/2014/main" id="{96D7B2BB-EDE7-4C9F-9678-C75497F78A8B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4" name="Freeform 244">
            <a:extLst>
              <a:ext uri="{FF2B5EF4-FFF2-40B4-BE49-F238E27FC236}">
                <a16:creationId xmlns:a16="http://schemas.microsoft.com/office/drawing/2014/main" id="{BEE79FB0-7AC9-48D8-A0BB-D8338F2F4AAA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5" name="Freeform 245">
            <a:extLst>
              <a:ext uri="{FF2B5EF4-FFF2-40B4-BE49-F238E27FC236}">
                <a16:creationId xmlns:a16="http://schemas.microsoft.com/office/drawing/2014/main" id="{79EB1748-E680-4441-A32B-3293C24C011D}"/>
              </a:ext>
            </a:extLst>
          </p:cNvPr>
          <p:cNvSpPr>
            <a:spLocks/>
          </p:cNvSpPr>
          <p:nvPr/>
        </p:nvSpPr>
        <p:spPr bwMode="auto">
          <a:xfrm>
            <a:off x="8310433" y="3871193"/>
            <a:ext cx="124918" cy="4260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6" name="Freeform 246">
            <a:extLst>
              <a:ext uri="{FF2B5EF4-FFF2-40B4-BE49-F238E27FC236}">
                <a16:creationId xmlns:a16="http://schemas.microsoft.com/office/drawing/2014/main" id="{8A02FF80-119E-42BD-8876-870005742F82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721626" cy="711284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7" name="Freeform 247">
            <a:extLst>
              <a:ext uri="{FF2B5EF4-FFF2-40B4-BE49-F238E27FC236}">
                <a16:creationId xmlns:a16="http://schemas.microsoft.com/office/drawing/2014/main" id="{0E9B773B-64F5-440B-9E0E-5CEFB52F397C}"/>
              </a:ext>
            </a:extLst>
          </p:cNvPr>
          <p:cNvSpPr>
            <a:spLocks/>
          </p:cNvSpPr>
          <p:nvPr/>
        </p:nvSpPr>
        <p:spPr bwMode="auto">
          <a:xfrm>
            <a:off x="8109672" y="4119728"/>
            <a:ext cx="630168" cy="70655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8" name="Freeform 248">
            <a:extLst>
              <a:ext uri="{FF2B5EF4-FFF2-40B4-BE49-F238E27FC236}">
                <a16:creationId xmlns:a16="http://schemas.microsoft.com/office/drawing/2014/main" id="{B24E3A4C-7747-4DD0-87E4-A46E8CAD23CC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292219" cy="468666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9" name="Freeform 249">
            <a:extLst>
              <a:ext uri="{FF2B5EF4-FFF2-40B4-BE49-F238E27FC236}">
                <a16:creationId xmlns:a16="http://schemas.microsoft.com/office/drawing/2014/main" id="{7831B4BC-234C-4619-B469-48FA94ED20F3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1016076" cy="777560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0" name="Freeform 250">
            <a:extLst>
              <a:ext uri="{FF2B5EF4-FFF2-40B4-BE49-F238E27FC236}">
                <a16:creationId xmlns:a16="http://schemas.microsoft.com/office/drawing/2014/main" id="{13746DD3-C712-4FCD-95C1-43BDB0BE037B}"/>
              </a:ext>
            </a:extLst>
          </p:cNvPr>
          <p:cNvSpPr>
            <a:spLocks/>
          </p:cNvSpPr>
          <p:nvPr/>
        </p:nvSpPr>
        <p:spPr bwMode="auto">
          <a:xfrm>
            <a:off x="8478850" y="4286601"/>
            <a:ext cx="866621" cy="777560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1" name="Freeform 251">
            <a:extLst>
              <a:ext uri="{FF2B5EF4-FFF2-40B4-BE49-F238E27FC236}">
                <a16:creationId xmlns:a16="http://schemas.microsoft.com/office/drawing/2014/main" id="{BBDCE52F-5B53-4CBD-B7A4-1A6BBC37BEEB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479597" cy="605952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2" name="Freeform 252">
            <a:extLst>
              <a:ext uri="{FF2B5EF4-FFF2-40B4-BE49-F238E27FC236}">
                <a16:creationId xmlns:a16="http://schemas.microsoft.com/office/drawing/2014/main" id="{B4F263AA-C15B-44AE-B502-843065941FEB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576632" cy="907745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3" name="Freeform 253">
            <a:extLst>
              <a:ext uri="{FF2B5EF4-FFF2-40B4-BE49-F238E27FC236}">
                <a16:creationId xmlns:a16="http://schemas.microsoft.com/office/drawing/2014/main" id="{15830FAF-A542-4070-9C92-FF68F7796D5A}"/>
              </a:ext>
            </a:extLst>
          </p:cNvPr>
          <p:cNvSpPr>
            <a:spLocks/>
          </p:cNvSpPr>
          <p:nvPr/>
        </p:nvSpPr>
        <p:spPr bwMode="auto">
          <a:xfrm>
            <a:off x="8927217" y="3738641"/>
            <a:ext cx="528672" cy="816615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4" name="Freeform 254">
            <a:extLst>
              <a:ext uri="{FF2B5EF4-FFF2-40B4-BE49-F238E27FC236}">
                <a16:creationId xmlns:a16="http://schemas.microsoft.com/office/drawing/2014/main" id="{BEB7BCB9-E11D-45EB-9DBD-9CBCE499B021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265451" cy="800046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5" name="Freeform 255">
            <a:extLst>
              <a:ext uri="{FF2B5EF4-FFF2-40B4-BE49-F238E27FC236}">
                <a16:creationId xmlns:a16="http://schemas.microsoft.com/office/drawing/2014/main" id="{64E8F787-4866-41D7-ABC3-8DEFEBDD674F}"/>
              </a:ext>
            </a:extLst>
          </p:cNvPr>
          <p:cNvSpPr>
            <a:spLocks/>
          </p:cNvSpPr>
          <p:nvPr/>
        </p:nvSpPr>
        <p:spPr bwMode="auto">
          <a:xfrm>
            <a:off x="9084480" y="4336308"/>
            <a:ext cx="611207" cy="536126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6" name="Freeform 256">
            <a:extLst>
              <a:ext uri="{FF2B5EF4-FFF2-40B4-BE49-F238E27FC236}">
                <a16:creationId xmlns:a16="http://schemas.microsoft.com/office/drawing/2014/main" id="{C06CAFA5-345F-41AC-996C-4BBC3A2FF9C3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815315" cy="701816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7" name="Freeform 257">
            <a:extLst>
              <a:ext uri="{FF2B5EF4-FFF2-40B4-BE49-F238E27FC236}">
                <a16:creationId xmlns:a16="http://schemas.microsoft.com/office/drawing/2014/main" id="{983DAE3B-FB81-487F-B518-D8401DCA9471}"/>
              </a:ext>
            </a:extLst>
          </p:cNvPr>
          <p:cNvSpPr>
            <a:spLocks/>
          </p:cNvSpPr>
          <p:nvPr/>
        </p:nvSpPr>
        <p:spPr bwMode="auto">
          <a:xfrm>
            <a:off x="9192668" y="3735090"/>
            <a:ext cx="708242" cy="701816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8" name="Freeform 258">
            <a:extLst>
              <a:ext uri="{FF2B5EF4-FFF2-40B4-BE49-F238E27FC236}">
                <a16:creationId xmlns:a16="http://schemas.microsoft.com/office/drawing/2014/main" id="{3C83AF4E-D0B3-48F6-8446-DA0682345012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247606" cy="408308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9" name="Freeform 259">
            <a:extLst>
              <a:ext uri="{FF2B5EF4-FFF2-40B4-BE49-F238E27FC236}">
                <a16:creationId xmlns:a16="http://schemas.microsoft.com/office/drawing/2014/main" id="{843DC2E0-7348-48F9-9897-AC51C11956F2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0" name="Freeform 260">
            <a:extLst>
              <a:ext uri="{FF2B5EF4-FFF2-40B4-BE49-F238E27FC236}">
                <a16:creationId xmlns:a16="http://schemas.microsoft.com/office/drawing/2014/main" id="{146930BF-A2F1-48E0-8107-4FE62C292D01}"/>
              </a:ext>
            </a:extLst>
          </p:cNvPr>
          <p:cNvSpPr>
            <a:spLocks noEditPoints="1"/>
          </p:cNvSpPr>
          <p:nvPr/>
        </p:nvSpPr>
        <p:spPr bwMode="auto">
          <a:xfrm>
            <a:off x="7316664" y="3527978"/>
            <a:ext cx="1001577" cy="860405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1" name="Freeform 261">
            <a:extLst>
              <a:ext uri="{FF2B5EF4-FFF2-40B4-BE49-F238E27FC236}">
                <a16:creationId xmlns:a16="http://schemas.microsoft.com/office/drawing/2014/main" id="{957D1F24-CDC6-4D3A-B6FA-0517F2A92304}"/>
              </a:ext>
            </a:extLst>
          </p:cNvPr>
          <p:cNvSpPr>
            <a:spLocks/>
          </p:cNvSpPr>
          <p:nvPr/>
        </p:nvSpPr>
        <p:spPr bwMode="auto">
          <a:xfrm>
            <a:off x="7624498" y="3527978"/>
            <a:ext cx="693742" cy="859221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2" name="Freeform 262">
            <a:extLst>
              <a:ext uri="{FF2B5EF4-FFF2-40B4-BE49-F238E27FC236}">
                <a16:creationId xmlns:a16="http://schemas.microsoft.com/office/drawing/2014/main" id="{58BFEA6A-9C85-4AD2-B681-5987E2A37F43}"/>
              </a:ext>
            </a:extLst>
          </p:cNvPr>
          <p:cNvSpPr>
            <a:spLocks/>
          </p:cNvSpPr>
          <p:nvPr/>
        </p:nvSpPr>
        <p:spPr bwMode="auto">
          <a:xfrm>
            <a:off x="7316664" y="3527978"/>
            <a:ext cx="712704" cy="860405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3" name="Freeform 263">
            <a:extLst>
              <a:ext uri="{FF2B5EF4-FFF2-40B4-BE49-F238E27FC236}">
                <a16:creationId xmlns:a16="http://schemas.microsoft.com/office/drawing/2014/main" id="{6B899856-39AE-4A96-B851-4E6FE292978D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4" name="Freeform 264">
            <a:extLst>
              <a:ext uri="{FF2B5EF4-FFF2-40B4-BE49-F238E27FC236}">
                <a16:creationId xmlns:a16="http://schemas.microsoft.com/office/drawing/2014/main" id="{07A84946-D502-4536-98F3-D4C0BE76595D}"/>
              </a:ext>
            </a:extLst>
          </p:cNvPr>
          <p:cNvSpPr>
            <a:spLocks/>
          </p:cNvSpPr>
          <p:nvPr/>
        </p:nvSpPr>
        <p:spPr bwMode="auto">
          <a:xfrm>
            <a:off x="7366854" y="4307904"/>
            <a:ext cx="988193" cy="816615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5" name="Freeform 265">
            <a:extLst>
              <a:ext uri="{FF2B5EF4-FFF2-40B4-BE49-F238E27FC236}">
                <a16:creationId xmlns:a16="http://schemas.microsoft.com/office/drawing/2014/main" id="{7622877D-E9A0-456D-8803-EAFEDC851F30}"/>
              </a:ext>
            </a:extLst>
          </p:cNvPr>
          <p:cNvSpPr>
            <a:spLocks/>
          </p:cNvSpPr>
          <p:nvPr/>
        </p:nvSpPr>
        <p:spPr bwMode="auto">
          <a:xfrm>
            <a:off x="7623383" y="4307904"/>
            <a:ext cx="731664" cy="697082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6" name="Freeform 266">
            <a:extLst>
              <a:ext uri="{FF2B5EF4-FFF2-40B4-BE49-F238E27FC236}">
                <a16:creationId xmlns:a16="http://schemas.microsoft.com/office/drawing/2014/main" id="{E6DBADCC-7A8B-42E5-8C2A-52E6EB8047C7}"/>
              </a:ext>
            </a:extLst>
          </p:cNvPr>
          <p:cNvSpPr>
            <a:spLocks/>
          </p:cNvSpPr>
          <p:nvPr/>
        </p:nvSpPr>
        <p:spPr bwMode="auto">
          <a:xfrm>
            <a:off x="7366854" y="4344593"/>
            <a:ext cx="592247" cy="779927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7" name="Freeform 267">
            <a:extLst>
              <a:ext uri="{FF2B5EF4-FFF2-40B4-BE49-F238E27FC236}">
                <a16:creationId xmlns:a16="http://schemas.microsoft.com/office/drawing/2014/main" id="{7EF8FE1C-8454-4ED0-9A30-348CB4987740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674782" cy="899460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8" name="Freeform 268">
            <a:extLst>
              <a:ext uri="{FF2B5EF4-FFF2-40B4-BE49-F238E27FC236}">
                <a16:creationId xmlns:a16="http://schemas.microsoft.com/office/drawing/2014/main" id="{ABDA5722-9C1C-4F37-9B64-851EAE10EC9F}"/>
              </a:ext>
            </a:extLst>
          </p:cNvPr>
          <p:cNvSpPr>
            <a:spLocks/>
          </p:cNvSpPr>
          <p:nvPr/>
        </p:nvSpPr>
        <p:spPr bwMode="auto">
          <a:xfrm>
            <a:off x="6853797" y="3918533"/>
            <a:ext cx="661398" cy="899460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9" name="Freeform 269">
            <a:extLst>
              <a:ext uri="{FF2B5EF4-FFF2-40B4-BE49-F238E27FC236}">
                <a16:creationId xmlns:a16="http://schemas.microsoft.com/office/drawing/2014/main" id="{68B749B8-EB4A-42FD-8FCC-A6E59DBFED54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440560" cy="289958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0" name="Freeform 270">
            <a:extLst>
              <a:ext uri="{FF2B5EF4-FFF2-40B4-BE49-F238E27FC236}">
                <a16:creationId xmlns:a16="http://schemas.microsoft.com/office/drawing/2014/main" id="{311A0842-E9ED-4769-B2D3-9D6F53ADE82C}"/>
              </a:ext>
            </a:extLst>
          </p:cNvPr>
          <p:cNvSpPr>
            <a:spLocks/>
          </p:cNvSpPr>
          <p:nvPr/>
        </p:nvSpPr>
        <p:spPr bwMode="auto">
          <a:xfrm>
            <a:off x="6709918" y="3635676"/>
            <a:ext cx="559901" cy="43316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1" name="Freeform 271">
            <a:extLst>
              <a:ext uri="{FF2B5EF4-FFF2-40B4-BE49-F238E27FC236}">
                <a16:creationId xmlns:a16="http://schemas.microsoft.com/office/drawing/2014/main" id="{B615F2CC-27BE-4B3F-93B5-A9AB211BEF03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2" name="Freeform 272">
            <a:extLst>
              <a:ext uri="{FF2B5EF4-FFF2-40B4-BE49-F238E27FC236}">
                <a16:creationId xmlns:a16="http://schemas.microsoft.com/office/drawing/2014/main" id="{1B036824-910F-4B81-AC6C-90FCEA9AA50D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3" name="Freeform 273">
            <a:extLst>
              <a:ext uri="{FF2B5EF4-FFF2-40B4-BE49-F238E27FC236}">
                <a16:creationId xmlns:a16="http://schemas.microsoft.com/office/drawing/2014/main" id="{8E849046-43B5-4925-A9F8-F77D023B6038}"/>
              </a:ext>
            </a:extLst>
          </p:cNvPr>
          <p:cNvSpPr>
            <a:spLocks/>
          </p:cNvSpPr>
          <p:nvPr/>
        </p:nvSpPr>
        <p:spPr bwMode="auto">
          <a:xfrm>
            <a:off x="7246398" y="3188313"/>
            <a:ext cx="543172" cy="363335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4" name="Freeform 274">
            <a:extLst>
              <a:ext uri="{FF2B5EF4-FFF2-40B4-BE49-F238E27FC236}">
                <a16:creationId xmlns:a16="http://schemas.microsoft.com/office/drawing/2014/main" id="{A9D40C9B-3B4E-4DB1-B277-7CC6ABCE8914}"/>
              </a:ext>
            </a:extLst>
          </p:cNvPr>
          <p:cNvSpPr>
            <a:spLocks/>
          </p:cNvSpPr>
          <p:nvPr/>
        </p:nvSpPr>
        <p:spPr bwMode="auto">
          <a:xfrm>
            <a:off x="7766147" y="3214350"/>
            <a:ext cx="593362" cy="423693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171B5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5" name="Freeform 275">
            <a:extLst>
              <a:ext uri="{FF2B5EF4-FFF2-40B4-BE49-F238E27FC236}">
                <a16:creationId xmlns:a16="http://schemas.microsoft.com/office/drawing/2014/main" id="{1D719677-2969-4537-BB16-07FD47C3C5FE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6" name="Freeform 276">
            <a:extLst>
              <a:ext uri="{FF2B5EF4-FFF2-40B4-BE49-F238E27FC236}">
                <a16:creationId xmlns:a16="http://schemas.microsoft.com/office/drawing/2014/main" id="{388D1CF8-8BF3-442A-BA8F-84DDCEB7BDCC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7" name="Freeform 277">
            <a:extLst>
              <a:ext uri="{FF2B5EF4-FFF2-40B4-BE49-F238E27FC236}">
                <a16:creationId xmlns:a16="http://schemas.microsoft.com/office/drawing/2014/main" id="{4E038294-4559-436F-9B1D-9DA1B2EF00EF}"/>
              </a:ext>
            </a:extLst>
          </p:cNvPr>
          <p:cNvSpPr>
            <a:spLocks/>
          </p:cNvSpPr>
          <p:nvPr/>
        </p:nvSpPr>
        <p:spPr bwMode="auto">
          <a:xfrm>
            <a:off x="8167670" y="3402527"/>
            <a:ext cx="191839" cy="230783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8" name="Freeform 278">
            <a:extLst>
              <a:ext uri="{FF2B5EF4-FFF2-40B4-BE49-F238E27FC236}">
                <a16:creationId xmlns:a16="http://schemas.microsoft.com/office/drawing/2014/main" id="{20F2B171-78BF-435A-9299-63823ACBF28A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9" name="Freeform 279">
            <a:extLst>
              <a:ext uri="{FF2B5EF4-FFF2-40B4-BE49-F238E27FC236}">
                <a16:creationId xmlns:a16="http://schemas.microsoft.com/office/drawing/2014/main" id="{2B32A2E8-9C80-4265-B31F-A2B178B74358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0" name="Freeform 280">
            <a:extLst>
              <a:ext uri="{FF2B5EF4-FFF2-40B4-BE49-F238E27FC236}">
                <a16:creationId xmlns:a16="http://schemas.microsoft.com/office/drawing/2014/main" id="{27058912-E5F9-45A6-B1A6-AD31A2AE742A}"/>
              </a:ext>
            </a:extLst>
          </p:cNvPr>
          <p:cNvSpPr>
            <a:spLocks/>
          </p:cNvSpPr>
          <p:nvPr/>
        </p:nvSpPr>
        <p:spPr bwMode="auto">
          <a:xfrm>
            <a:off x="8310433" y="3871193"/>
            <a:ext cx="124918" cy="4260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1" name="Freeform 281">
            <a:extLst>
              <a:ext uri="{FF2B5EF4-FFF2-40B4-BE49-F238E27FC236}">
                <a16:creationId xmlns:a16="http://schemas.microsoft.com/office/drawing/2014/main" id="{ABD9A9E6-78ED-4A6E-B967-8F9FBA492BFF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721626" cy="711284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2" name="Freeform 282">
            <a:extLst>
              <a:ext uri="{FF2B5EF4-FFF2-40B4-BE49-F238E27FC236}">
                <a16:creationId xmlns:a16="http://schemas.microsoft.com/office/drawing/2014/main" id="{3B55B714-6423-42B5-82E1-7A1A30B27E91}"/>
              </a:ext>
            </a:extLst>
          </p:cNvPr>
          <p:cNvSpPr>
            <a:spLocks/>
          </p:cNvSpPr>
          <p:nvPr/>
        </p:nvSpPr>
        <p:spPr bwMode="auto">
          <a:xfrm>
            <a:off x="8109672" y="4119728"/>
            <a:ext cx="630168" cy="70655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3" name="Freeform 283">
            <a:extLst>
              <a:ext uri="{FF2B5EF4-FFF2-40B4-BE49-F238E27FC236}">
                <a16:creationId xmlns:a16="http://schemas.microsoft.com/office/drawing/2014/main" id="{727A1C08-08B4-470E-831F-2ED8581D8105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292219" cy="468666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4" name="Freeform 284">
            <a:extLst>
              <a:ext uri="{FF2B5EF4-FFF2-40B4-BE49-F238E27FC236}">
                <a16:creationId xmlns:a16="http://schemas.microsoft.com/office/drawing/2014/main" id="{E8511302-4232-4AE8-8F07-5132C1C21147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1016076" cy="777560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2171B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5" name="Freeform 285">
            <a:extLst>
              <a:ext uri="{FF2B5EF4-FFF2-40B4-BE49-F238E27FC236}">
                <a16:creationId xmlns:a16="http://schemas.microsoft.com/office/drawing/2014/main" id="{20C70DCB-2100-452B-B3CB-63007A0E0BAA}"/>
              </a:ext>
            </a:extLst>
          </p:cNvPr>
          <p:cNvSpPr>
            <a:spLocks/>
          </p:cNvSpPr>
          <p:nvPr/>
        </p:nvSpPr>
        <p:spPr bwMode="auto">
          <a:xfrm>
            <a:off x="8478850" y="4286601"/>
            <a:ext cx="866621" cy="777560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6" name="Freeform 286">
            <a:extLst>
              <a:ext uri="{FF2B5EF4-FFF2-40B4-BE49-F238E27FC236}">
                <a16:creationId xmlns:a16="http://schemas.microsoft.com/office/drawing/2014/main" id="{426D2F4C-C6D2-4A44-9C55-B59CD9E93222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479597" cy="605952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7" name="Freeform 287">
            <a:extLst>
              <a:ext uri="{FF2B5EF4-FFF2-40B4-BE49-F238E27FC236}">
                <a16:creationId xmlns:a16="http://schemas.microsoft.com/office/drawing/2014/main" id="{FFEF37B8-1657-4060-8428-3146F6A4058B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576632" cy="907745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8" name="Freeform 288">
            <a:extLst>
              <a:ext uri="{FF2B5EF4-FFF2-40B4-BE49-F238E27FC236}">
                <a16:creationId xmlns:a16="http://schemas.microsoft.com/office/drawing/2014/main" id="{36DC423F-C1C6-4CFA-B5FE-15DA4CFB2A8F}"/>
              </a:ext>
            </a:extLst>
          </p:cNvPr>
          <p:cNvSpPr>
            <a:spLocks/>
          </p:cNvSpPr>
          <p:nvPr/>
        </p:nvSpPr>
        <p:spPr bwMode="auto">
          <a:xfrm>
            <a:off x="8927217" y="3738641"/>
            <a:ext cx="528672" cy="816615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9" name="Freeform 289">
            <a:extLst>
              <a:ext uri="{FF2B5EF4-FFF2-40B4-BE49-F238E27FC236}">
                <a16:creationId xmlns:a16="http://schemas.microsoft.com/office/drawing/2014/main" id="{6E949D1E-FEEC-474F-A7FE-84DB4D915363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265451" cy="800046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0" name="Freeform 290">
            <a:extLst>
              <a:ext uri="{FF2B5EF4-FFF2-40B4-BE49-F238E27FC236}">
                <a16:creationId xmlns:a16="http://schemas.microsoft.com/office/drawing/2014/main" id="{981D5968-8554-4FFF-81C1-1F5256920D11}"/>
              </a:ext>
            </a:extLst>
          </p:cNvPr>
          <p:cNvSpPr>
            <a:spLocks/>
          </p:cNvSpPr>
          <p:nvPr/>
        </p:nvSpPr>
        <p:spPr bwMode="auto">
          <a:xfrm>
            <a:off x="9084480" y="4336308"/>
            <a:ext cx="611207" cy="536126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2171B5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71" name="Freeform 291">
            <a:extLst>
              <a:ext uri="{FF2B5EF4-FFF2-40B4-BE49-F238E27FC236}">
                <a16:creationId xmlns:a16="http://schemas.microsoft.com/office/drawing/2014/main" id="{95C4746B-7694-4AE0-AF58-F243485E0B78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815315" cy="701816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2" name="Freeform 292">
            <a:extLst>
              <a:ext uri="{FF2B5EF4-FFF2-40B4-BE49-F238E27FC236}">
                <a16:creationId xmlns:a16="http://schemas.microsoft.com/office/drawing/2014/main" id="{C53429BD-2413-40ED-AB20-9BE7D11D0CC0}"/>
              </a:ext>
            </a:extLst>
          </p:cNvPr>
          <p:cNvSpPr>
            <a:spLocks/>
          </p:cNvSpPr>
          <p:nvPr/>
        </p:nvSpPr>
        <p:spPr bwMode="auto">
          <a:xfrm>
            <a:off x="9192668" y="3735090"/>
            <a:ext cx="708242" cy="701816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3" name="Freeform 293">
            <a:extLst>
              <a:ext uri="{FF2B5EF4-FFF2-40B4-BE49-F238E27FC236}">
                <a16:creationId xmlns:a16="http://schemas.microsoft.com/office/drawing/2014/main" id="{21B47B8B-1967-471D-88C5-E238C77CC5AD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247606" cy="408308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4" name="Rectangle 294">
            <a:extLst>
              <a:ext uri="{FF2B5EF4-FFF2-40B4-BE49-F238E27FC236}">
                <a16:creationId xmlns:a16="http://schemas.microsoft.com/office/drawing/2014/main" id="{A28EBB18-0544-4389-9FA5-B6CAB0D67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3801" y="4141031"/>
            <a:ext cx="196300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STC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" name="Rectangle 295">
            <a:extLst>
              <a:ext uri="{FF2B5EF4-FFF2-40B4-BE49-F238E27FC236}">
                <a16:creationId xmlns:a16="http://schemas.microsoft.com/office/drawing/2014/main" id="{32864A2F-7156-4A4C-8FED-D308AB8BA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2686" y="4680707"/>
            <a:ext cx="191839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JHC</a:t>
            </a:r>
            <a:endParaRPr kumimoji="0" lang="cs-CZ" altLang="cs-CZ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" name="Rectangle 296">
            <a:extLst>
              <a:ext uri="{FF2B5EF4-FFF2-40B4-BE49-F238E27FC236}">
                <a16:creationId xmlns:a16="http://schemas.microsoft.com/office/drawing/2014/main" id="{A57C7388-2393-45DE-B8E4-BECED65A8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902" y="4294886"/>
            <a:ext cx="137187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297">
            <a:extLst>
              <a:ext uri="{FF2B5EF4-FFF2-40B4-BE49-F238E27FC236}">
                <a16:creationId xmlns:a16="http://schemas.microsoft.com/office/drawing/2014/main" id="{1C458F9B-5F88-4AB4-A5F0-C77DF528C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5530" y="4667688"/>
            <a:ext cx="198531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JHM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298">
            <a:extLst>
              <a:ext uri="{FF2B5EF4-FFF2-40B4-BE49-F238E27FC236}">
                <a16:creationId xmlns:a16="http://schemas.microsoft.com/office/drawing/2014/main" id="{96A7723A-39B1-4C29-95E1-E875FA687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5744" y="4417970"/>
            <a:ext cx="194069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VYS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" name="Rectangle 299">
            <a:extLst>
              <a:ext uri="{FF2B5EF4-FFF2-40B4-BE49-F238E27FC236}">
                <a16:creationId xmlns:a16="http://schemas.microsoft.com/office/drawing/2014/main" id="{2932F155-5487-4A53-90FD-EA97814F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7396" y="4543421"/>
            <a:ext cx="132726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ZLK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" name="Rectangle 300">
            <a:extLst>
              <a:ext uri="{FF2B5EF4-FFF2-40B4-BE49-F238E27FC236}">
                <a16:creationId xmlns:a16="http://schemas.microsoft.com/office/drawing/2014/main" id="{8F576A29-A023-419B-8257-9600EB900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275" y="3582419"/>
            <a:ext cx="140533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ULK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301">
            <a:extLst>
              <a:ext uri="{FF2B5EF4-FFF2-40B4-BE49-F238E27FC236}">
                <a16:creationId xmlns:a16="http://schemas.microsoft.com/office/drawing/2014/main" id="{73BBFF17-BA28-4F7D-AC5E-BEFC44D5B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044" y="4073571"/>
            <a:ext cx="207454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MSK</a:t>
            </a:r>
            <a:endParaRPr kumimoji="0" lang="cs-CZ" altLang="cs-CZ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" name="Rectangle 302">
            <a:extLst>
              <a:ext uri="{FF2B5EF4-FFF2-40B4-BE49-F238E27FC236}">
                <a16:creationId xmlns:a16="http://schemas.microsoft.com/office/drawing/2014/main" id="{C63474CC-7909-4C82-82EA-D36614FC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6635" y="4287785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" name="Rectangle 303">
            <a:extLst>
              <a:ext uri="{FF2B5EF4-FFF2-40B4-BE49-F238E27FC236}">
                <a16:creationId xmlns:a16="http://schemas.microsoft.com/office/drawing/2014/main" id="{D4DF0A06-B059-485D-BD4E-9AA40B078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272" y="4035699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PAK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" name="Rectangle 304">
            <a:extLst>
              <a:ext uri="{FF2B5EF4-FFF2-40B4-BE49-F238E27FC236}">
                <a16:creationId xmlns:a16="http://schemas.microsoft.com/office/drawing/2014/main" id="{F9E8D54A-8196-4C9D-B775-C54C3971F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3665" y="3642777"/>
            <a:ext cx="148341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HKK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" name="Rectangle 305">
            <a:extLst>
              <a:ext uri="{FF2B5EF4-FFF2-40B4-BE49-F238E27FC236}">
                <a16:creationId xmlns:a16="http://schemas.microsoft.com/office/drawing/2014/main" id="{B86FFDF3-181C-42B9-9397-F8E0E619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9139" y="3389508"/>
            <a:ext cx="137187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LBK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" name="Rectangle 306">
            <a:extLst>
              <a:ext uri="{FF2B5EF4-FFF2-40B4-BE49-F238E27FC236}">
                <a16:creationId xmlns:a16="http://schemas.microsoft.com/office/drawing/2014/main" id="{A7941A1B-1FF9-47D1-92E6-2CC328960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410" y="3807284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KVK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" name="Rectangle 307">
            <a:extLst>
              <a:ext uri="{FF2B5EF4-FFF2-40B4-BE49-F238E27FC236}">
                <a16:creationId xmlns:a16="http://schemas.microsoft.com/office/drawing/2014/main" id="{F5089432-3E4B-452B-97DB-F3DAD73C7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1609" y="3930960"/>
            <a:ext cx="200761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PHA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" name="TextBox 9">
            <a:extLst>
              <a:ext uri="{FF2B5EF4-FFF2-40B4-BE49-F238E27FC236}">
                <a16:creationId xmlns:a16="http://schemas.microsoft.com/office/drawing/2014/main" id="{8BEC354A-CFAC-4615-8F54-74F4B26C6C09}"/>
              </a:ext>
            </a:extLst>
          </p:cNvPr>
          <p:cNvSpPr txBox="1"/>
          <p:nvPr/>
        </p:nvSpPr>
        <p:spPr>
          <a:xfrm>
            <a:off x="9052005" y="3486713"/>
            <a:ext cx="32701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Rozdí</a:t>
            </a: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2016 -&gt; 2017</a:t>
            </a:r>
          </a:p>
        </p:txBody>
      </p:sp>
      <p:sp>
        <p:nvSpPr>
          <p:cNvPr id="290" name="Šipka doprava 289"/>
          <p:cNvSpPr/>
          <p:nvPr/>
        </p:nvSpPr>
        <p:spPr>
          <a:xfrm>
            <a:off x="457021" y="2957781"/>
            <a:ext cx="137160" cy="19712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39217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heme/theme1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iv Office">
  <a:themeElements>
    <a:clrScheme name="Kancelá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celář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5276</TotalTime>
  <Words>7026</Words>
  <Application>Microsoft Office PowerPoint</Application>
  <PresentationFormat>Širokoúhlá obrazovka</PresentationFormat>
  <Paragraphs>1043</Paragraphs>
  <Slides>55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5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55</vt:i4>
      </vt:variant>
    </vt:vector>
  </HeadingPairs>
  <TitlesOfParts>
    <vt:vector size="61" baseType="lpstr">
      <vt:lpstr>Arial</vt:lpstr>
      <vt:lpstr>Calibri</vt:lpstr>
      <vt:lpstr>Calibri Light</vt:lpstr>
      <vt:lpstr>Times New Roman</vt:lpstr>
      <vt:lpstr>Verdana</vt:lpstr>
      <vt:lpstr>1_Motiv Office</vt:lpstr>
      <vt:lpstr>„ZDRAVÍ 2030“ – analytická studie </vt:lpstr>
      <vt:lpstr>Podíl dětí narozených v daném roce a očkovaných alespoň jednou dávkou očkovací látky proti pneumokokové infekci v letech 2012–2018 </vt:lpstr>
      <vt:lpstr>Podíl dětí narozených v daném roce a očkovaných alespoň jednou dávkou očkovací látky proti pneumokokové infekci do 7 měsíců od narození </vt:lpstr>
      <vt:lpstr>Proočkovanost dětí do 2 let včetně na spalničky, zarděnky a příušnice </vt:lpstr>
      <vt:lpstr>Proočkovanost dětí do 2 let včetně na spalničky, zarděnky a příušnice</vt:lpstr>
      <vt:lpstr>Podíl dětí očkovaných hexavakcínou v letech 2012–2018  </vt:lpstr>
      <vt:lpstr>Proočkovanost dívek (kohorta 13 let v daném roce) proti HPV</vt:lpstr>
      <vt:lpstr>Podíl vakcinovaných dívek proti HPV v roce 2017 – kraje ČR</vt:lpstr>
      <vt:lpstr>Podíl vakcinovaných dívek proti HPV – časový trend</vt:lpstr>
      <vt:lpstr>Očkování chlapců proti HPV – počátek hrazeného očkování </vt:lpstr>
      <vt:lpstr>Očkování proti chřipce u populace nad 65 let</vt:lpstr>
      <vt:lpstr>Očkování proti chřipce u populace nad 65 let: srovnání regionů </vt:lpstr>
      <vt:lpstr>Proočkovanost seniorů nad 65 let věku proti pneumokokové infekci </vt:lpstr>
      <vt:lpstr>Proočkovanost seniorů nad 65 let věku proti pneumokokové infekci </vt:lpstr>
      <vt:lpstr>Proočkovanost proti chřipce u vybraných onemocnění </vt:lpstr>
      <vt:lpstr>Proočkovanost proti chřipce u vybraných onemocnění – regiony ČR I. </vt:lpstr>
      <vt:lpstr>Proočkovanost proti chřipce u vybraných onemocnění – regiony ČR II.</vt:lpstr>
      <vt:lpstr>Proočkovanost proti chřipce ve vybraných zdravotnických zařízeních</vt:lpstr>
      <vt:lpstr>„ZDRAVÍ 2030“ – analytická studie </vt:lpstr>
      <vt:lpstr>Preventivní prohlídky u praktického lékaře</vt:lpstr>
      <vt:lpstr>Orální zdraví – preventivní prohlídky</vt:lpstr>
      <vt:lpstr>„ZDRAVÍ 2030“ – analytická studie </vt:lpstr>
      <vt:lpstr>Síť mamografických screeningových center v České republice</vt:lpstr>
      <vt:lpstr>Počet žen z cílové populace na jedno screeningové centrum</vt:lpstr>
      <vt:lpstr>Průměrná objednávací doba dle kraje</vt:lpstr>
      <vt:lpstr>Pokrytí cílové populace screeningem karcinomu prsu dle kraje</vt:lpstr>
      <vt:lpstr>Pokrytí cílové populace screeningem karcinomu prsu dle okresu</vt:lpstr>
      <vt:lpstr>Pokrytí cílové populace screeningem karcinomu prsu dle věku</vt:lpstr>
      <vt:lpstr>Míra účasti na vyšetření po adresném zvaní dle kraje</vt:lpstr>
      <vt:lpstr>Podíl žen vyšetřených diagnostickou mamografií („šedý“ screening)</vt:lpstr>
      <vt:lpstr>Podíl žen s doplňujícím ultrazvukovým vyšetřením dle kraje</vt:lpstr>
      <vt:lpstr>Epidemiologické trendy karcinomu prsu</vt:lpstr>
      <vt:lpstr>Vývoj rozdělení stadií nově diagnostikovaných zhoubných nádorů</vt:lpstr>
      <vt:lpstr>„ZDRAVÍ 2030“ – analytická studie </vt:lpstr>
      <vt:lpstr>Síť center pro screeningovou kolonoskopii v České republice</vt:lpstr>
      <vt:lpstr>Počet obyvatel na kolonoskopické screeningové centrum dle kraje</vt:lpstr>
      <vt:lpstr>Čekací doba na kolonoskopii po pozitivním TOKS dle kraje</vt:lpstr>
      <vt:lpstr>Pokrytí cílové populace screeningovým TOKS dle kraje</vt:lpstr>
      <vt:lpstr>Celkové pokrytí cílové populace screeningem dle kraje</vt:lpstr>
      <vt:lpstr>Celkové pokrytí cílové populace screeningem dle věku</vt:lpstr>
      <vt:lpstr>Míra účasti na vyšetření po adresném zvaní dle kraje</vt:lpstr>
      <vt:lpstr>Podíl pozitivních nálezů ve všech TOKS</vt:lpstr>
      <vt:lpstr>Míra využití primární screeningové kolonoskopie</vt:lpstr>
      <vt:lpstr>Epidemiologické trendy kolorektálního karcinomu</vt:lpstr>
      <vt:lpstr>Vývoj rozdělení stadií nově diagnostikovaných nádorů kolorekta</vt:lpstr>
      <vt:lpstr>„ZDRAVÍ 2030“ – analytická studie </vt:lpstr>
      <vt:lpstr>Síť akreditovaných cytologických laboratoří v České republice</vt:lpstr>
      <vt:lpstr>Pokrytí cílové populace cervikálním screeningem dle kraje</vt:lpstr>
      <vt:lpstr>Pokrytí cílové populace cervikálním screeningem dle okresu</vt:lpstr>
      <vt:lpstr>Pokrytí cílové populace cervikálním screeningem dle věku</vt:lpstr>
      <vt:lpstr>Míra účasti na vyšetření po adresném zvaní dle kraje</vt:lpstr>
      <vt:lpstr>Míra využití vyšetření hrHPV (vysoce rizikových typů papilomavirů)</vt:lpstr>
      <vt:lpstr>Míra konizací cervixu v cílové populaci</vt:lpstr>
      <vt:lpstr>Epidemiologické trendy karcinomu děložního hrdla </vt:lpstr>
      <vt:lpstr>Vývoj rozdělení stadií nově diagnostikovaných nádorů cervixu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Komenda</dc:creator>
  <cp:lastModifiedBy>Ladislav Dušek</cp:lastModifiedBy>
  <cp:revision>260</cp:revision>
  <dcterms:created xsi:type="dcterms:W3CDTF">2019-07-27T10:04:23Z</dcterms:created>
  <dcterms:modified xsi:type="dcterms:W3CDTF">2020-01-27T17:24:45Z</dcterms:modified>
</cp:coreProperties>
</file>