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8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9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0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1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9.xml" ContentType="application/vnd.openxmlformats-officedocument.themeOverride+xml"/>
  <Override PartName="/ppt/tags/tag13.xml" ContentType="application/vnd.openxmlformats-officedocument.presentationml.tag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4.xml" ContentType="application/vnd.openxmlformats-officedocument.presentationml.tag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5.xml" ContentType="application/vnd.openxmlformats-officedocument.presentationml.tag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tags/tag16.xml" ContentType="application/vnd.openxmlformats-officedocument.presentationml.tag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3.xml" ContentType="application/vnd.openxmlformats-officedocument.themeOverride+xml"/>
  <Override PartName="/ppt/tags/tag17.xml" ContentType="application/vnd.openxmlformats-officedocument.presentationml.tag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18.xml" ContentType="application/vnd.openxmlformats-officedocument.presentationml.tag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ags/tag19.xml" ContentType="application/vnd.openxmlformats-officedocument.presentationml.tag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5.xml" ContentType="application/vnd.openxmlformats-officedocument.themeOverride+xml"/>
  <Override PartName="/ppt/tags/tag20.xml" ContentType="application/vnd.openxmlformats-officedocument.presentationml.tag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ags/tag21.xml" ContentType="application/vnd.openxmlformats-officedocument.presentationml.tag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ags/tag22.xml" ContentType="application/vnd.openxmlformats-officedocument.presentationml.tag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6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7.xml" ContentType="application/vnd.openxmlformats-officedocument.themeOverride+xml"/>
  <Override PartName="/ppt/tags/tag23.xml" ContentType="application/vnd.openxmlformats-officedocument.presentationml.tag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8.xml" ContentType="application/vnd.openxmlformats-officedocument.themeOverride+xml"/>
  <Override PartName="/ppt/tags/tag24.xml" ContentType="application/vnd.openxmlformats-officedocument.presentationml.tag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ags/tag25.xml" ContentType="application/vnd.openxmlformats-officedocument.presentationml.tag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9.xml" ContentType="application/vnd.openxmlformats-officedocument.themeOverride+xml"/>
  <Override PartName="/ppt/tags/tag26.xml" ContentType="application/vnd.openxmlformats-officedocument.presentationml.tags+xml"/>
  <Override PartName="/ppt/charts/chart42.xml" ContentType="application/vnd.openxmlformats-officedocument.drawingml.chart+xml"/>
  <Override PartName="/ppt/tags/tag27.xml" ContentType="application/vnd.openxmlformats-officedocument.presentationml.tag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0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1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2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3.xml" ContentType="application/vnd.openxmlformats-officedocument.themeOverride+xml"/>
  <Override PartName="/ppt/tags/tag28.xml" ContentType="application/vnd.openxmlformats-officedocument.presentationml.tag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ags/tag29.xml" ContentType="application/vnd.openxmlformats-officedocument.presentationml.tags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ags/tag30.xml" ContentType="application/vnd.openxmlformats-officedocument.presentationml.tags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ags/tag31.xml" ContentType="application/vnd.openxmlformats-officedocument.presentationml.tags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ags/tag32.xml" ContentType="application/vnd.openxmlformats-officedocument.presentationml.tags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ags/tag33.xml" ContentType="application/vnd.openxmlformats-officedocument.presentationml.tags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1195" r:id="rId2"/>
    <p:sldId id="1094" r:id="rId3"/>
    <p:sldId id="1095" r:id="rId4"/>
    <p:sldId id="1096" r:id="rId5"/>
    <p:sldId id="1177" r:id="rId6"/>
    <p:sldId id="1269" r:id="rId7"/>
    <p:sldId id="1270" r:id="rId8"/>
    <p:sldId id="1271" r:id="rId9"/>
    <p:sldId id="1272" r:id="rId10"/>
    <p:sldId id="1102" r:id="rId11"/>
    <p:sldId id="1103" r:id="rId12"/>
    <p:sldId id="1104" r:id="rId13"/>
    <p:sldId id="1105" r:id="rId14"/>
    <p:sldId id="1273" r:id="rId15"/>
    <p:sldId id="1274" r:id="rId16"/>
    <p:sldId id="1275" r:id="rId17"/>
    <p:sldId id="1276" r:id="rId18"/>
    <p:sldId id="1110" r:id="rId19"/>
    <p:sldId id="1111" r:id="rId20"/>
    <p:sldId id="1277" r:id="rId21"/>
    <p:sldId id="1278" r:id="rId22"/>
    <p:sldId id="1279" r:id="rId23"/>
    <p:sldId id="1280" r:id="rId24"/>
    <p:sldId id="1116" r:id="rId25"/>
    <p:sldId id="1117" r:id="rId26"/>
    <p:sldId id="1281" r:id="rId27"/>
    <p:sldId id="1282" r:id="rId28"/>
    <p:sldId id="1120" r:id="rId29"/>
    <p:sldId id="1121" r:id="rId30"/>
    <p:sldId id="1283" r:id="rId31"/>
    <p:sldId id="1284" r:id="rId32"/>
    <p:sldId id="1285" r:id="rId33"/>
    <p:sldId id="1125" r:id="rId34"/>
    <p:sldId id="1126" r:id="rId35"/>
    <p:sldId id="1286" r:id="rId36"/>
    <p:sldId id="1268" r:id="rId37"/>
    <p:sldId id="1287" r:id="rId38"/>
    <p:sldId id="1288" r:id="rId39"/>
    <p:sldId id="1289" r:id="rId40"/>
    <p:sldId id="1132" r:id="rId41"/>
    <p:sldId id="1133" r:id="rId42"/>
    <p:sldId id="1134" r:id="rId43"/>
    <p:sldId id="1135" r:id="rId44"/>
    <p:sldId id="1290" r:id="rId45"/>
    <p:sldId id="1137" r:id="rId46"/>
    <p:sldId id="1138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BC1"/>
    <a:srgbClr val="8CC841"/>
    <a:srgbClr val="E7B13D"/>
    <a:srgbClr val="2171B5"/>
    <a:srgbClr val="6BAED6"/>
    <a:srgbClr val="BDD7E7"/>
    <a:srgbClr val="FFFF99"/>
    <a:srgbClr val="FFFF66"/>
    <a:srgbClr val="C8C8C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List_aplikace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List_aplikace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List_aplikace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List_aplikace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List_aplikace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List_aplikac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List_aplikace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List_aplikace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List_aplikace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List_aplikace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List_aplikace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List_aplikace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List_aplikace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List_aplikace_Microsoft_Excel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List_aplikace_Microsoft_Excel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List_aplikace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List_aplikace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List_aplikace_Microsoft_Excel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List_aplikace_Microsoft_Excel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List_aplikace_Microsoft_Excel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List_aplikac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>
                <a:solidFill>
                  <a:schemeClr val="tx1"/>
                </a:solidFill>
              </a:rPr>
              <a:t>Zdravotní gramotnost v ČR a </a:t>
            </a:r>
            <a:r>
              <a:rPr lang="cs-CZ" sz="1200" b="1" dirty="0">
                <a:solidFill>
                  <a:schemeClr val="tx1"/>
                </a:solidFill>
              </a:rPr>
              <a:t>8 zemích EU (bodová škála 0–50)</a:t>
            </a:r>
          </a:p>
        </c:rich>
      </c:tx>
      <c:layout>
        <c:manualLayout>
          <c:xMode val="edge"/>
          <c:yMode val="edge"/>
          <c:x val="0.21627361111111112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EU-8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37B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8-41EB-B36D-334553640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Zdravotní péče</c:v>
                </c:pt>
                <c:pt idx="1">
                  <c:v>Prevence nemocí</c:v>
                </c:pt>
                <c:pt idx="2">
                  <c:v>Podpora zdraví</c:v>
                </c:pt>
                <c:pt idx="3">
                  <c:v>Zdravotní gramotnost obecně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34.200000000000003</c:v>
                </c:pt>
                <c:pt idx="2">
                  <c:v>32.5</c:v>
                </c:pt>
                <c:pt idx="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8-41EB-B36D-334553640E0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rgbClr val="7F050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Zdravotní péče</c:v>
                </c:pt>
                <c:pt idx="1">
                  <c:v>Prevence nemocí</c:v>
                </c:pt>
                <c:pt idx="2">
                  <c:v>Podpora zdraví</c:v>
                </c:pt>
                <c:pt idx="3">
                  <c:v>Zdravotní gramotnost obecně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33</c:v>
                </c:pt>
                <c:pt idx="1">
                  <c:v>32.1</c:v>
                </c:pt>
                <c:pt idx="2">
                  <c:v>30</c:v>
                </c:pt>
                <c:pt idx="3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C8-41EB-B36D-334553640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41080"/>
        <c:axId val="1180843040"/>
      </c:barChart>
      <c:catAx>
        <c:axId val="1180841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Oblast</a:t>
                </a:r>
                <a:r>
                  <a:rPr lang="cs-CZ" sz="1000" b="1" baseline="0" dirty="0">
                    <a:solidFill>
                      <a:schemeClr val="tx1"/>
                    </a:solidFill>
                  </a:rPr>
                  <a:t> zdravotní</a:t>
                </a:r>
                <a:r>
                  <a:rPr lang="cs-CZ" sz="1000" b="1" dirty="0">
                    <a:solidFill>
                      <a:schemeClr val="tx1"/>
                    </a:solidFill>
                  </a:rPr>
                  <a:t> gramotnosti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3040"/>
        <c:crosses val="autoZero"/>
        <c:auto val="1"/>
        <c:lblAlgn val="ctr"/>
        <c:lblOffset val="100"/>
        <c:noMultiLvlLbl val="0"/>
      </c:catAx>
      <c:valAx>
        <c:axId val="118084304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Počet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10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Pre-obese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List1!$B$2:$B$30</c:f>
              <c:numCache>
                <c:formatCode>#\ ##0.0</c:formatCode>
                <c:ptCount val="29"/>
                <c:pt idx="0">
                  <c:v>0.33299999999999996</c:v>
                </c:pt>
                <c:pt idx="1">
                  <c:v>0.308</c:v>
                </c:pt>
                <c:pt idx="2">
                  <c:v>0.316</c:v>
                </c:pt>
                <c:pt idx="3">
                  <c:v>0.313</c:v>
                </c:pt>
                <c:pt idx="4">
                  <c:v>0.32600000000000001</c:v>
                </c:pt>
                <c:pt idx="5">
                  <c:v>0.32600000000000001</c:v>
                </c:pt>
                <c:pt idx="6">
                  <c:v>0.34799999999999998</c:v>
                </c:pt>
                <c:pt idx="7">
                  <c:v>0.34399999999999997</c:v>
                </c:pt>
                <c:pt idx="8">
                  <c:v>0.34200000000000003</c:v>
                </c:pt>
                <c:pt idx="9">
                  <c:v>0.34799999999999998</c:v>
                </c:pt>
                <c:pt idx="10">
                  <c:v>0.34299999999999997</c:v>
                </c:pt>
                <c:pt idx="11">
                  <c:v>0.34799999999999998</c:v>
                </c:pt>
                <c:pt idx="12">
                  <c:v>0.36099999999999999</c:v>
                </c:pt>
                <c:pt idx="13">
                  <c:v>0.32600000000000001</c:v>
                </c:pt>
                <c:pt idx="14">
                  <c:v>0.38400000000000001</c:v>
                </c:pt>
                <c:pt idx="15">
                  <c:v>0.371</c:v>
                </c:pt>
                <c:pt idx="16">
                  <c:v>0.36700000000000005</c:v>
                </c:pt>
                <c:pt idx="17">
                  <c:v>0.36599999999999999</c:v>
                </c:pt>
                <c:pt idx="18">
                  <c:v>0.35700000000000004</c:v>
                </c:pt>
                <c:pt idx="19">
                  <c:v>0.44799999999999995</c:v>
                </c:pt>
                <c:pt idx="20">
                  <c:v>0.33299999999999996</c:v>
                </c:pt>
                <c:pt idx="21">
                  <c:v>0.36200000000000004</c:v>
                </c:pt>
                <c:pt idx="22">
                  <c:v>0.35200000000000004</c:v>
                </c:pt>
                <c:pt idx="23">
                  <c:v>0.36499999999999999</c:v>
                </c:pt>
                <c:pt idx="24">
                  <c:v>0.34399999999999997</c:v>
                </c:pt>
                <c:pt idx="25">
                  <c:v>0.36699999999999999</c:v>
                </c:pt>
                <c:pt idx="26">
                  <c:v>0.38600000000000001</c:v>
                </c:pt>
                <c:pt idx="27">
                  <c:v>0.37799999999999995</c:v>
                </c:pt>
                <c:pt idx="28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7-48A9-B3E5-BA55EB6A63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List1!$C$2:$C$30</c:f>
              <c:numCache>
                <c:formatCode>#\ ##0.0</c:formatCode>
                <c:ptCount val="29"/>
                <c:pt idx="0">
                  <c:v>0.105</c:v>
                </c:pt>
                <c:pt idx="1">
                  <c:v>0.14699999999999999</c:v>
                </c:pt>
                <c:pt idx="2">
                  <c:v>0.14400000000000002</c:v>
                </c:pt>
                <c:pt idx="3">
                  <c:v>0.151</c:v>
                </c:pt>
                <c:pt idx="4">
                  <c:v>0.13900000000000001</c:v>
                </c:pt>
                <c:pt idx="5">
                  <c:v>0.14300000000000002</c:v>
                </c:pt>
                <c:pt idx="6">
                  <c:v>0.129</c:v>
                </c:pt>
                <c:pt idx="7">
                  <c:v>0.13400000000000001</c:v>
                </c:pt>
                <c:pt idx="8">
                  <c:v>0.13699999999999998</c:v>
                </c:pt>
                <c:pt idx="9">
                  <c:v>0.154</c:v>
                </c:pt>
                <c:pt idx="10">
                  <c:v>0.16399999999999998</c:v>
                </c:pt>
                <c:pt idx="11">
                  <c:v>0.16200000000000001</c:v>
                </c:pt>
                <c:pt idx="12">
                  <c:v>0.161</c:v>
                </c:pt>
                <c:pt idx="13">
                  <c:v>0.19699999999999998</c:v>
                </c:pt>
                <c:pt idx="14">
                  <c:v>0.14400000000000002</c:v>
                </c:pt>
                <c:pt idx="15">
                  <c:v>0.159</c:v>
                </c:pt>
                <c:pt idx="16">
                  <c:v>0.16600000000000001</c:v>
                </c:pt>
                <c:pt idx="17">
                  <c:v>0.16699999999999998</c:v>
                </c:pt>
                <c:pt idx="18">
                  <c:v>0.17800000000000002</c:v>
                </c:pt>
                <c:pt idx="19">
                  <c:v>9.0999999999999998E-2</c:v>
                </c:pt>
                <c:pt idx="20">
                  <c:v>0.20600000000000002</c:v>
                </c:pt>
                <c:pt idx="21">
                  <c:v>0.182</c:v>
                </c:pt>
                <c:pt idx="22">
                  <c:v>0.19800000000000001</c:v>
                </c:pt>
                <c:pt idx="23">
                  <c:v>0.18600000000000003</c:v>
                </c:pt>
                <c:pt idx="24">
                  <c:v>0.20800000000000002</c:v>
                </c:pt>
                <c:pt idx="25">
                  <c:v>0.187</c:v>
                </c:pt>
                <c:pt idx="26">
                  <c:v>0.16899999999999998</c:v>
                </c:pt>
                <c:pt idx="27">
                  <c:v>0.18</c:v>
                </c:pt>
                <c:pt idx="28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7-48A9-B3E5-BA55EB6A63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List1!$A$2:$A$30</c:f>
              <c:strCache>
                <c:ptCount val="29"/>
                <c:pt idx="0">
                  <c:v>Italy</c:v>
                </c:pt>
                <c:pt idx="1">
                  <c:v>France</c:v>
                </c:pt>
                <c:pt idx="2">
                  <c:v>Denmark</c:v>
                </c:pt>
                <c:pt idx="3">
                  <c:v>Luxembourg</c:v>
                </c:pt>
                <c:pt idx="4">
                  <c:v>Cyprus</c:v>
                </c:pt>
                <c:pt idx="5">
                  <c:v>Austria</c:v>
                </c:pt>
                <c:pt idx="6">
                  <c:v>Netherlands</c:v>
                </c:pt>
                <c:pt idx="7">
                  <c:v>Sweden</c:v>
                </c:pt>
                <c:pt idx="8">
                  <c:v>Belgium</c:v>
                </c:pt>
                <c:pt idx="9">
                  <c:v>European Union (28)</c:v>
                </c:pt>
                <c:pt idx="10">
                  <c:v>Germany</c:v>
                </c:pt>
                <c:pt idx="11">
                  <c:v>Spain</c:v>
                </c:pt>
                <c:pt idx="12">
                  <c:v>Portugal</c:v>
                </c:pt>
                <c:pt idx="13">
                  <c:v>Estonia</c:v>
                </c:pt>
                <c:pt idx="14">
                  <c:v>Bulgaria</c:v>
                </c:pt>
                <c:pt idx="15">
                  <c:v>Slovakia</c:v>
                </c:pt>
                <c:pt idx="16">
                  <c:v>Lithuania</c:v>
                </c:pt>
                <c:pt idx="17">
                  <c:v>Poland</c:v>
                </c:pt>
                <c:pt idx="18">
                  <c:v>Finland</c:v>
                </c:pt>
                <c:pt idx="19">
                  <c:v>Romania</c:v>
                </c:pt>
                <c:pt idx="20">
                  <c:v>Hungary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Slovenia</c:v>
                </c:pt>
                <c:pt idx="24">
                  <c:v>Latvia</c:v>
                </c:pt>
                <c:pt idx="25">
                  <c:v>Czech Republic</c:v>
                </c:pt>
                <c:pt idx="26">
                  <c:v>Greece</c:v>
                </c:pt>
                <c:pt idx="27">
                  <c:v>Croatia</c:v>
                </c:pt>
                <c:pt idx="28">
                  <c:v>Malta</c:v>
                </c:pt>
              </c:strCache>
            </c:strRef>
          </c:cat>
          <c:val>
            <c:numRef>
              <c:f>List1!$D$2:$D$30</c:f>
              <c:numCache>
                <c:formatCode>#\ ##0.0</c:formatCode>
                <c:ptCount val="29"/>
                <c:pt idx="0">
                  <c:v>0.56200000000000006</c:v>
                </c:pt>
                <c:pt idx="1">
                  <c:v>0.54500000000000004</c:v>
                </c:pt>
                <c:pt idx="2">
                  <c:v>0.54</c:v>
                </c:pt>
                <c:pt idx="3">
                  <c:v>0.53600000000000003</c:v>
                </c:pt>
                <c:pt idx="4">
                  <c:v>0.53500000000000003</c:v>
                </c:pt>
                <c:pt idx="5">
                  <c:v>0.53100000000000003</c:v>
                </c:pt>
                <c:pt idx="6">
                  <c:v>0.52300000000000002</c:v>
                </c:pt>
                <c:pt idx="7">
                  <c:v>0.52199999999999991</c:v>
                </c:pt>
                <c:pt idx="8">
                  <c:v>0.52099999999999991</c:v>
                </c:pt>
                <c:pt idx="9">
                  <c:v>0.498</c:v>
                </c:pt>
                <c:pt idx="10">
                  <c:v>0.49399999999999999</c:v>
                </c:pt>
                <c:pt idx="11">
                  <c:v>0.49</c:v>
                </c:pt>
                <c:pt idx="12">
                  <c:v>0.47799999999999998</c:v>
                </c:pt>
                <c:pt idx="13">
                  <c:v>0.47700000000000004</c:v>
                </c:pt>
                <c:pt idx="14">
                  <c:v>0.47200000000000003</c:v>
                </c:pt>
                <c:pt idx="15">
                  <c:v>0.47</c:v>
                </c:pt>
                <c:pt idx="16">
                  <c:v>0.46699999999999997</c:v>
                </c:pt>
                <c:pt idx="17">
                  <c:v>0.46699999999999997</c:v>
                </c:pt>
                <c:pt idx="18">
                  <c:v>0.46500000000000002</c:v>
                </c:pt>
                <c:pt idx="19">
                  <c:v>0.46100000000000002</c:v>
                </c:pt>
                <c:pt idx="20">
                  <c:v>0.46</c:v>
                </c:pt>
                <c:pt idx="21">
                  <c:v>0.45500000000000002</c:v>
                </c:pt>
                <c:pt idx="22">
                  <c:v>0.45</c:v>
                </c:pt>
                <c:pt idx="23">
                  <c:v>0.44900000000000001</c:v>
                </c:pt>
                <c:pt idx="24">
                  <c:v>0.44799999999999995</c:v>
                </c:pt>
                <c:pt idx="25">
                  <c:v>0.44600000000000001</c:v>
                </c:pt>
                <c:pt idx="26">
                  <c:v>0.44500000000000001</c:v>
                </c:pt>
                <c:pt idx="27">
                  <c:v>0.44199999999999995</c:v>
                </c:pt>
                <c:pt idx="28">
                  <c:v>0.40399999999999997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7-48A9-B3E5-BA55EB6A6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6776"/>
        <c:axId val="338367168"/>
      </c:barChart>
      <c:catAx>
        <c:axId val="3383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7168"/>
        <c:crosses val="autoZero"/>
        <c:auto val="1"/>
        <c:lblAlgn val="ctr"/>
        <c:lblOffset val="100"/>
        <c:noMultiLvlLbl val="0"/>
      </c:catAx>
      <c:valAx>
        <c:axId val="3383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6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1152777777778"/>
          <c:y val="0.15690622657262915"/>
          <c:w val="0.85618569444444448"/>
          <c:h val="0.492992978491196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List1!$B$2:$B$16</c:f>
              <c:numCache>
                <c:formatCode>#,##0.0</c:formatCode>
                <c:ptCount val="15"/>
                <c:pt idx="0">
                  <c:v>0.33900000000000002</c:v>
                </c:pt>
                <c:pt idx="1">
                  <c:v>0.34599999999999997</c:v>
                </c:pt>
                <c:pt idx="2">
                  <c:v>0.34699999999999998</c:v>
                </c:pt>
                <c:pt idx="3">
                  <c:v>0.33100000000000002</c:v>
                </c:pt>
                <c:pt idx="4">
                  <c:v>0.372</c:v>
                </c:pt>
                <c:pt idx="5">
                  <c:v>0.36699999999999999</c:v>
                </c:pt>
                <c:pt idx="6">
                  <c:v>0.373</c:v>
                </c:pt>
                <c:pt idx="7">
                  <c:v>0.36199999999999999</c:v>
                </c:pt>
                <c:pt idx="8">
                  <c:v>0.36499999999999999</c:v>
                </c:pt>
                <c:pt idx="9">
                  <c:v>0.38600000000000001</c:v>
                </c:pt>
                <c:pt idx="10">
                  <c:v>0.39100000000000001</c:v>
                </c:pt>
                <c:pt idx="11">
                  <c:v>0.41299999999999998</c:v>
                </c:pt>
                <c:pt idx="12">
                  <c:v>0.36399999999999999</c:v>
                </c:pt>
                <c:pt idx="13">
                  <c:v>0.39700000000000002</c:v>
                </c:pt>
                <c:pt idx="14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D-4EAB-936C-FF6E6BA6331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List1!$C$2:$C$16</c:f>
              <c:numCache>
                <c:formatCode>#,##0.0</c:formatCode>
                <c:ptCount val="15"/>
                <c:pt idx="0">
                  <c:v>0.122</c:v>
                </c:pt>
                <c:pt idx="1">
                  <c:v>0.17399999999999999</c:v>
                </c:pt>
                <c:pt idx="2">
                  <c:v>0.187</c:v>
                </c:pt>
                <c:pt idx="3">
                  <c:v>0.214</c:v>
                </c:pt>
                <c:pt idx="4">
                  <c:v>0.18</c:v>
                </c:pt>
                <c:pt idx="5">
                  <c:v>0.187</c:v>
                </c:pt>
                <c:pt idx="6">
                  <c:v>0.187</c:v>
                </c:pt>
                <c:pt idx="7">
                  <c:v>0.19800000000000001</c:v>
                </c:pt>
                <c:pt idx="8">
                  <c:v>0.2</c:v>
                </c:pt>
                <c:pt idx="9">
                  <c:v>0.191</c:v>
                </c:pt>
                <c:pt idx="10">
                  <c:v>0.19</c:v>
                </c:pt>
                <c:pt idx="11">
                  <c:v>0.183</c:v>
                </c:pt>
                <c:pt idx="12">
                  <c:v>0.252</c:v>
                </c:pt>
                <c:pt idx="13">
                  <c:v>0.219</c:v>
                </c:pt>
                <c:pt idx="14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D-4EAB-936C-FF6E6BA6331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Pardubický kraj</c:v>
                </c:pt>
                <c:pt idx="3">
                  <c:v>Královéhradecký kraj</c:v>
                </c:pt>
                <c:pt idx="4">
                  <c:v>Zlínský kraj</c:v>
                </c:pt>
                <c:pt idx="5">
                  <c:v>Česká republika</c:v>
                </c:pt>
                <c:pt idx="6">
                  <c:v>Jihočeský kraj</c:v>
                </c:pt>
                <c:pt idx="7">
                  <c:v>Moravskoslezský kraj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Středočeský kraj</c:v>
                </c:pt>
                <c:pt idx="11">
                  <c:v>Olomoucký kraj</c:v>
                </c:pt>
                <c:pt idx="12">
                  <c:v>Karlovarský kraj</c:v>
                </c:pt>
                <c:pt idx="13">
                  <c:v>Plzeňský kraj</c:v>
                </c:pt>
                <c:pt idx="14">
                  <c:v>Kraj Vysočina</c:v>
                </c:pt>
              </c:strCache>
            </c:strRef>
          </c:cat>
          <c:val>
            <c:numRef>
              <c:f>List1!$D$2:$D$16</c:f>
              <c:numCache>
                <c:formatCode>#,##0.0</c:formatCode>
                <c:ptCount val="15"/>
                <c:pt idx="0">
                  <c:v>0.53900000000000003</c:v>
                </c:pt>
                <c:pt idx="1">
                  <c:v>0.48</c:v>
                </c:pt>
                <c:pt idx="2">
                  <c:v>0.46600000000000003</c:v>
                </c:pt>
                <c:pt idx="3">
                  <c:v>0.45500000000000002</c:v>
                </c:pt>
                <c:pt idx="4">
                  <c:v>0.44800000000000001</c:v>
                </c:pt>
                <c:pt idx="5">
                  <c:v>0.44600000000000001</c:v>
                </c:pt>
                <c:pt idx="6">
                  <c:v>0.44</c:v>
                </c:pt>
                <c:pt idx="7">
                  <c:v>0.44</c:v>
                </c:pt>
                <c:pt idx="8">
                  <c:v>0.435</c:v>
                </c:pt>
                <c:pt idx="9">
                  <c:v>0.42299999999999999</c:v>
                </c:pt>
                <c:pt idx="10">
                  <c:v>0.41899999999999998</c:v>
                </c:pt>
                <c:pt idx="11">
                  <c:v>0.40400000000000003</c:v>
                </c:pt>
                <c:pt idx="12">
                  <c:v>0.38400000000000001</c:v>
                </c:pt>
                <c:pt idx="13">
                  <c:v>0.38400000000000001</c:v>
                </c:pt>
                <c:pt idx="14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D-4EAB-936C-FF6E6BA63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5208"/>
        <c:axId val="335999184"/>
      </c:barChart>
      <c:catAx>
        <c:axId val="33836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999184"/>
        <c:crosses val="autoZero"/>
        <c:auto val="1"/>
        <c:lblAlgn val="ctr"/>
        <c:lblOffset val="100"/>
        <c:noMultiLvlLbl val="0"/>
      </c:catAx>
      <c:valAx>
        <c:axId val="3359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5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2E8EB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CZE</c:v>
                </c:pt>
                <c:pt idx="3">
                  <c:v>MLT</c:v>
                </c:pt>
                <c:pt idx="4">
                  <c:v>ISR</c:v>
                </c:pt>
                <c:pt idx="5">
                  <c:v>GBR</c:v>
                </c:pt>
                <c:pt idx="6">
                  <c:v>POL</c:v>
                </c:pt>
                <c:pt idx="7">
                  <c:v>ESP</c:v>
                </c:pt>
                <c:pt idx="8">
                  <c:v>GRC</c:v>
                </c:pt>
                <c:pt idx="9">
                  <c:v>SVN</c:v>
                </c:pt>
                <c:pt idx="10">
                  <c:v>SVK</c:v>
                </c:pt>
                <c:pt idx="11">
                  <c:v>CYP</c:v>
                </c:pt>
                <c:pt idx="12">
                  <c:v>FRA</c:v>
                </c:pt>
                <c:pt idx="13">
                  <c:v>IRL</c:v>
                </c:pt>
                <c:pt idx="14">
                  <c:v>HUN</c:v>
                </c:pt>
                <c:pt idx="15">
                  <c:v>LTU</c:v>
                </c:pt>
                <c:pt idx="16">
                  <c:v>ITA</c:v>
                </c:pt>
                <c:pt idx="17">
                  <c:v>BGR</c:v>
                </c:pt>
                <c:pt idx="18">
                  <c:v>NOR</c:v>
                </c:pt>
                <c:pt idx="19">
                  <c:v>HRV</c:v>
                </c:pt>
                <c:pt idx="20">
                  <c:v>RUS</c:v>
                </c:pt>
                <c:pt idx="21">
                  <c:v>ISL</c:v>
                </c:pt>
                <c:pt idx="22">
                  <c:v>KAZ</c:v>
                </c:pt>
                <c:pt idx="23">
                  <c:v>LVA</c:v>
                </c:pt>
                <c:pt idx="24">
                  <c:v>ROM</c:v>
                </c:pt>
                <c:pt idx="25">
                  <c:v>LUX</c:v>
                </c:pt>
                <c:pt idx="26">
                  <c:v>BEL</c:v>
                </c:pt>
                <c:pt idx="27">
                  <c:v>BLR</c:v>
                </c:pt>
                <c:pt idx="28">
                  <c:v>EST</c:v>
                </c:pt>
                <c:pt idx="29">
                  <c:v>MNE</c:v>
                </c:pt>
                <c:pt idx="30">
                  <c:v>AZE</c:v>
                </c:pt>
                <c:pt idx="31">
                  <c:v>SWE</c:v>
                </c:pt>
                <c:pt idx="32">
                  <c:v>PRT</c:v>
                </c:pt>
                <c:pt idx="33">
                  <c:v>NLD</c:v>
                </c:pt>
                <c:pt idx="34">
                  <c:v>FIN</c:v>
                </c:pt>
                <c:pt idx="35">
                  <c:v>MKD</c:v>
                </c:pt>
                <c:pt idx="36">
                  <c:v>DNK</c:v>
                </c:pt>
                <c:pt idx="37">
                  <c:v>CHE</c:v>
                </c:pt>
                <c:pt idx="38">
                  <c:v>DEU</c:v>
                </c:pt>
                <c:pt idx="39">
                  <c:v>ARM</c:v>
                </c:pt>
                <c:pt idx="40">
                  <c:v>GEO</c:v>
                </c:pt>
                <c:pt idx="41">
                  <c:v>SRB</c:v>
                </c:pt>
                <c:pt idx="42">
                  <c:v>UKR</c:v>
                </c:pt>
                <c:pt idx="43">
                  <c:v>TKM</c:v>
                </c:pt>
                <c:pt idx="44">
                  <c:v>AUT</c:v>
                </c:pt>
                <c:pt idx="45">
                  <c:v>BIH</c:v>
                </c:pt>
                <c:pt idx="46">
                  <c:v>ALB</c:v>
                </c:pt>
                <c:pt idx="47">
                  <c:v>UZB</c:v>
                </c:pt>
                <c:pt idx="48">
                  <c:v>KGZ</c:v>
                </c:pt>
                <c:pt idx="49">
                  <c:v>MDA</c:v>
                </c:pt>
                <c:pt idx="50">
                  <c:v>TJK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65.2</c:v>
                </c:pt>
                <c:pt idx="1">
                  <c:v>63.8</c:v>
                </c:pt>
                <c:pt idx="2">
                  <c:v>62.1</c:v>
                </c:pt>
                <c:pt idx="3">
                  <c:v>62.1</c:v>
                </c:pt>
                <c:pt idx="4">
                  <c:v>61.8</c:v>
                </c:pt>
                <c:pt idx="5">
                  <c:v>61.3</c:v>
                </c:pt>
                <c:pt idx="6">
                  <c:v>59.2</c:v>
                </c:pt>
                <c:pt idx="7">
                  <c:v>59.2</c:v>
                </c:pt>
                <c:pt idx="8">
                  <c:v>59.1</c:v>
                </c:pt>
                <c:pt idx="9">
                  <c:v>59</c:v>
                </c:pt>
                <c:pt idx="10">
                  <c:v>58.9</c:v>
                </c:pt>
                <c:pt idx="11">
                  <c:v>58.7</c:v>
                </c:pt>
                <c:pt idx="12">
                  <c:v>58.7</c:v>
                </c:pt>
                <c:pt idx="13">
                  <c:v>58.3</c:v>
                </c:pt>
                <c:pt idx="14">
                  <c:v>58.2</c:v>
                </c:pt>
                <c:pt idx="15">
                  <c:v>57.9</c:v>
                </c:pt>
                <c:pt idx="16">
                  <c:v>57.2</c:v>
                </c:pt>
                <c:pt idx="17">
                  <c:v>57.1</c:v>
                </c:pt>
                <c:pt idx="18">
                  <c:v>57.1</c:v>
                </c:pt>
                <c:pt idx="19">
                  <c:v>56.9</c:v>
                </c:pt>
                <c:pt idx="20">
                  <c:v>56.4</c:v>
                </c:pt>
                <c:pt idx="21">
                  <c:v>56.3</c:v>
                </c:pt>
                <c:pt idx="22">
                  <c:v>56.2</c:v>
                </c:pt>
                <c:pt idx="23">
                  <c:v>56.2</c:v>
                </c:pt>
                <c:pt idx="24">
                  <c:v>56</c:v>
                </c:pt>
                <c:pt idx="25">
                  <c:v>55.8</c:v>
                </c:pt>
                <c:pt idx="26">
                  <c:v>55.2</c:v>
                </c:pt>
                <c:pt idx="27">
                  <c:v>55.1</c:v>
                </c:pt>
                <c:pt idx="28">
                  <c:v>55.1</c:v>
                </c:pt>
                <c:pt idx="29">
                  <c:v>54.3</c:v>
                </c:pt>
                <c:pt idx="30">
                  <c:v>54.2</c:v>
                </c:pt>
                <c:pt idx="31">
                  <c:v>53.9</c:v>
                </c:pt>
                <c:pt idx="32">
                  <c:v>53.7</c:v>
                </c:pt>
                <c:pt idx="33">
                  <c:v>53.7</c:v>
                </c:pt>
                <c:pt idx="34">
                  <c:v>53.6</c:v>
                </c:pt>
                <c:pt idx="35">
                  <c:v>53.5</c:v>
                </c:pt>
                <c:pt idx="36">
                  <c:v>53.4</c:v>
                </c:pt>
                <c:pt idx="37">
                  <c:v>53.2</c:v>
                </c:pt>
                <c:pt idx="38">
                  <c:v>53.1</c:v>
                </c:pt>
                <c:pt idx="39">
                  <c:v>52.9</c:v>
                </c:pt>
                <c:pt idx="40">
                  <c:v>52.8</c:v>
                </c:pt>
                <c:pt idx="41">
                  <c:v>52.5</c:v>
                </c:pt>
                <c:pt idx="42">
                  <c:v>52.3</c:v>
                </c:pt>
                <c:pt idx="43">
                  <c:v>51.9</c:v>
                </c:pt>
                <c:pt idx="44">
                  <c:v>51.3</c:v>
                </c:pt>
                <c:pt idx="45">
                  <c:v>50.5</c:v>
                </c:pt>
                <c:pt idx="46">
                  <c:v>50.5</c:v>
                </c:pt>
                <c:pt idx="47">
                  <c:v>46.2</c:v>
                </c:pt>
                <c:pt idx="48">
                  <c:v>44.8</c:v>
                </c:pt>
                <c:pt idx="49">
                  <c:v>44.4</c:v>
                </c:pt>
                <c:pt idx="50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3-4DBA-AE6F-8EBC4D1D2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575D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CZE</c:v>
                </c:pt>
                <c:pt idx="3">
                  <c:v>MLT</c:v>
                </c:pt>
                <c:pt idx="4">
                  <c:v>ISR</c:v>
                </c:pt>
                <c:pt idx="5">
                  <c:v>GBR</c:v>
                </c:pt>
                <c:pt idx="6">
                  <c:v>POL</c:v>
                </c:pt>
                <c:pt idx="7">
                  <c:v>ESP</c:v>
                </c:pt>
                <c:pt idx="8">
                  <c:v>GRC</c:v>
                </c:pt>
                <c:pt idx="9">
                  <c:v>SVN</c:v>
                </c:pt>
                <c:pt idx="10">
                  <c:v>SVK</c:v>
                </c:pt>
                <c:pt idx="11">
                  <c:v>CYP</c:v>
                </c:pt>
                <c:pt idx="12">
                  <c:v>FRA</c:v>
                </c:pt>
                <c:pt idx="13">
                  <c:v>IRL</c:v>
                </c:pt>
                <c:pt idx="14">
                  <c:v>HUN</c:v>
                </c:pt>
                <c:pt idx="15">
                  <c:v>LTU</c:v>
                </c:pt>
                <c:pt idx="16">
                  <c:v>ITA</c:v>
                </c:pt>
                <c:pt idx="17">
                  <c:v>BGR</c:v>
                </c:pt>
                <c:pt idx="18">
                  <c:v>NOR</c:v>
                </c:pt>
                <c:pt idx="19">
                  <c:v>HRV</c:v>
                </c:pt>
                <c:pt idx="20">
                  <c:v>RUS</c:v>
                </c:pt>
                <c:pt idx="21">
                  <c:v>ISL</c:v>
                </c:pt>
                <c:pt idx="22">
                  <c:v>KAZ</c:v>
                </c:pt>
                <c:pt idx="23">
                  <c:v>LVA</c:v>
                </c:pt>
                <c:pt idx="24">
                  <c:v>ROM</c:v>
                </c:pt>
                <c:pt idx="25">
                  <c:v>LUX</c:v>
                </c:pt>
                <c:pt idx="26">
                  <c:v>BEL</c:v>
                </c:pt>
                <c:pt idx="27">
                  <c:v>BLR</c:v>
                </c:pt>
                <c:pt idx="28">
                  <c:v>EST</c:v>
                </c:pt>
                <c:pt idx="29">
                  <c:v>MNE</c:v>
                </c:pt>
                <c:pt idx="30">
                  <c:v>AZE</c:v>
                </c:pt>
                <c:pt idx="31">
                  <c:v>SWE</c:v>
                </c:pt>
                <c:pt idx="32">
                  <c:v>PRT</c:v>
                </c:pt>
                <c:pt idx="33">
                  <c:v>NLD</c:v>
                </c:pt>
                <c:pt idx="34">
                  <c:v>FIN</c:v>
                </c:pt>
                <c:pt idx="35">
                  <c:v>MKD</c:v>
                </c:pt>
                <c:pt idx="36">
                  <c:v>DNK</c:v>
                </c:pt>
                <c:pt idx="37">
                  <c:v>CHE</c:v>
                </c:pt>
                <c:pt idx="38">
                  <c:v>DEU</c:v>
                </c:pt>
                <c:pt idx="39">
                  <c:v>ARM</c:v>
                </c:pt>
                <c:pt idx="40">
                  <c:v>GEO</c:v>
                </c:pt>
                <c:pt idx="41">
                  <c:v>SRB</c:v>
                </c:pt>
                <c:pt idx="42">
                  <c:v>UKR</c:v>
                </c:pt>
                <c:pt idx="43">
                  <c:v>TKM</c:v>
                </c:pt>
                <c:pt idx="44">
                  <c:v>AUT</c:v>
                </c:pt>
                <c:pt idx="45">
                  <c:v>BIH</c:v>
                </c:pt>
                <c:pt idx="46">
                  <c:v>ALB</c:v>
                </c:pt>
                <c:pt idx="47">
                  <c:v>UZB</c:v>
                </c:pt>
                <c:pt idx="48">
                  <c:v>KGZ</c:v>
                </c:pt>
                <c:pt idx="49">
                  <c:v>MDA</c:v>
                </c:pt>
                <c:pt idx="50">
                  <c:v>TJK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66.900000000000006</c:v>
                </c:pt>
                <c:pt idx="1">
                  <c:v>66.3</c:v>
                </c:pt>
                <c:pt idx="2">
                  <c:v>63.4</c:v>
                </c:pt>
                <c:pt idx="3">
                  <c:v>64</c:v>
                </c:pt>
                <c:pt idx="4">
                  <c:v>66.2</c:v>
                </c:pt>
                <c:pt idx="5">
                  <c:v>63.4</c:v>
                </c:pt>
                <c:pt idx="6">
                  <c:v>61.1</c:v>
                </c:pt>
                <c:pt idx="7">
                  <c:v>60.9</c:v>
                </c:pt>
                <c:pt idx="8">
                  <c:v>60.5</c:v>
                </c:pt>
                <c:pt idx="9">
                  <c:v>60.6</c:v>
                </c:pt>
                <c:pt idx="10">
                  <c:v>61</c:v>
                </c:pt>
                <c:pt idx="11">
                  <c:v>60.3</c:v>
                </c:pt>
                <c:pt idx="12">
                  <c:v>60.7</c:v>
                </c:pt>
                <c:pt idx="13">
                  <c:v>60.3</c:v>
                </c:pt>
                <c:pt idx="14">
                  <c:v>59.6</c:v>
                </c:pt>
                <c:pt idx="15">
                  <c:v>60.1</c:v>
                </c:pt>
                <c:pt idx="16">
                  <c:v>58.8</c:v>
                </c:pt>
                <c:pt idx="17">
                  <c:v>59.1</c:v>
                </c:pt>
                <c:pt idx="18">
                  <c:v>58.5</c:v>
                </c:pt>
                <c:pt idx="19">
                  <c:v>58.8</c:v>
                </c:pt>
                <c:pt idx="20">
                  <c:v>58.7</c:v>
                </c:pt>
                <c:pt idx="21">
                  <c:v>57.9</c:v>
                </c:pt>
                <c:pt idx="22">
                  <c:v>58.8</c:v>
                </c:pt>
                <c:pt idx="23">
                  <c:v>57.9</c:v>
                </c:pt>
                <c:pt idx="24">
                  <c:v>57.6</c:v>
                </c:pt>
                <c:pt idx="25">
                  <c:v>58</c:v>
                </c:pt>
                <c:pt idx="26">
                  <c:v>56.9</c:v>
                </c:pt>
                <c:pt idx="27">
                  <c:v>58</c:v>
                </c:pt>
                <c:pt idx="28">
                  <c:v>56.7</c:v>
                </c:pt>
                <c:pt idx="29">
                  <c:v>55.8</c:v>
                </c:pt>
                <c:pt idx="30">
                  <c:v>58.1</c:v>
                </c:pt>
                <c:pt idx="31">
                  <c:v>55.9</c:v>
                </c:pt>
                <c:pt idx="32">
                  <c:v>55.6</c:v>
                </c:pt>
                <c:pt idx="33">
                  <c:v>55.9</c:v>
                </c:pt>
                <c:pt idx="34">
                  <c:v>55.2</c:v>
                </c:pt>
                <c:pt idx="35">
                  <c:v>55.2</c:v>
                </c:pt>
                <c:pt idx="36">
                  <c:v>55.2</c:v>
                </c:pt>
                <c:pt idx="37">
                  <c:v>54.7</c:v>
                </c:pt>
                <c:pt idx="38">
                  <c:v>54.8</c:v>
                </c:pt>
                <c:pt idx="39">
                  <c:v>55.5</c:v>
                </c:pt>
                <c:pt idx="40">
                  <c:v>55.2</c:v>
                </c:pt>
                <c:pt idx="41">
                  <c:v>54.5</c:v>
                </c:pt>
                <c:pt idx="42">
                  <c:v>54.2</c:v>
                </c:pt>
                <c:pt idx="43">
                  <c:v>55.2</c:v>
                </c:pt>
                <c:pt idx="44">
                  <c:v>53.1</c:v>
                </c:pt>
                <c:pt idx="45">
                  <c:v>51.8</c:v>
                </c:pt>
                <c:pt idx="46">
                  <c:v>52.7</c:v>
                </c:pt>
                <c:pt idx="47">
                  <c:v>49</c:v>
                </c:pt>
                <c:pt idx="48">
                  <c:v>47.2</c:v>
                </c:pt>
                <c:pt idx="49">
                  <c:v>46.6</c:v>
                </c:pt>
                <c:pt idx="50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3-4DBA-AE6F-8EBC4D1D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5752"/>
        <c:axId val="1178622224"/>
      </c:barChart>
      <c:catAx>
        <c:axId val="117862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2224"/>
        <c:crosses val="autoZero"/>
        <c:auto val="1"/>
        <c:lblAlgn val="ctr"/>
        <c:lblOffset val="100"/>
        <c:tickLblSkip val="1"/>
        <c:noMultiLvlLbl val="0"/>
      </c:catAx>
      <c:valAx>
        <c:axId val="117862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2E8EB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GBR</c:v>
                </c:pt>
                <c:pt idx="3">
                  <c:v>CZE</c:v>
                </c:pt>
                <c:pt idx="4">
                  <c:v>MLT</c:v>
                </c:pt>
                <c:pt idx="5">
                  <c:v>LTU</c:v>
                </c:pt>
                <c:pt idx="6">
                  <c:v>ISR</c:v>
                </c:pt>
                <c:pt idx="7">
                  <c:v>SVK</c:v>
                </c:pt>
                <c:pt idx="8">
                  <c:v>SVN</c:v>
                </c:pt>
                <c:pt idx="9">
                  <c:v>IRL</c:v>
                </c:pt>
                <c:pt idx="10">
                  <c:v>POL</c:v>
                </c:pt>
                <c:pt idx="11">
                  <c:v>HUN</c:v>
                </c:pt>
                <c:pt idx="12">
                  <c:v>LVA</c:v>
                </c:pt>
                <c:pt idx="13">
                  <c:v>RUS</c:v>
                </c:pt>
                <c:pt idx="14">
                  <c:v>ESP</c:v>
                </c:pt>
                <c:pt idx="15">
                  <c:v>CYP</c:v>
                </c:pt>
                <c:pt idx="16">
                  <c:v>FRA</c:v>
                </c:pt>
                <c:pt idx="17">
                  <c:v>NOR</c:v>
                </c:pt>
                <c:pt idx="18">
                  <c:v>HRV</c:v>
                </c:pt>
                <c:pt idx="19">
                  <c:v>GRC</c:v>
                </c:pt>
                <c:pt idx="20">
                  <c:v>ISL</c:v>
                </c:pt>
                <c:pt idx="21">
                  <c:v>BGR</c:v>
                </c:pt>
                <c:pt idx="22">
                  <c:v>EST</c:v>
                </c:pt>
                <c:pt idx="23">
                  <c:v>KAZ</c:v>
                </c:pt>
                <c:pt idx="24">
                  <c:v>BLR</c:v>
                </c:pt>
                <c:pt idx="25">
                  <c:v>ITA</c:v>
                </c:pt>
                <c:pt idx="26">
                  <c:v>LUX</c:v>
                </c:pt>
                <c:pt idx="27">
                  <c:v>ROM</c:v>
                </c:pt>
                <c:pt idx="28">
                  <c:v>AZE</c:v>
                </c:pt>
                <c:pt idx="29">
                  <c:v>FIN</c:v>
                </c:pt>
                <c:pt idx="30">
                  <c:v>SWE</c:v>
                </c:pt>
                <c:pt idx="31">
                  <c:v>BEL</c:v>
                </c:pt>
                <c:pt idx="32">
                  <c:v>MNE</c:v>
                </c:pt>
                <c:pt idx="33">
                  <c:v>UKR</c:v>
                </c:pt>
                <c:pt idx="34">
                  <c:v>GEO</c:v>
                </c:pt>
                <c:pt idx="35">
                  <c:v>DEU</c:v>
                </c:pt>
                <c:pt idx="36">
                  <c:v>PRT</c:v>
                </c:pt>
                <c:pt idx="37">
                  <c:v>MKD</c:v>
                </c:pt>
                <c:pt idx="38">
                  <c:v>NLD</c:v>
                </c:pt>
                <c:pt idx="39">
                  <c:v>SRB</c:v>
                </c:pt>
                <c:pt idx="40">
                  <c:v>ARM</c:v>
                </c:pt>
                <c:pt idx="41">
                  <c:v>CHE</c:v>
                </c:pt>
                <c:pt idx="42">
                  <c:v>DNK</c:v>
                </c:pt>
                <c:pt idx="43">
                  <c:v>TKM</c:v>
                </c:pt>
                <c:pt idx="44">
                  <c:v>BIH</c:v>
                </c:pt>
                <c:pt idx="45">
                  <c:v>AUT</c:v>
                </c:pt>
                <c:pt idx="46">
                  <c:v>ALB</c:v>
                </c:pt>
                <c:pt idx="47">
                  <c:v>MDA</c:v>
                </c:pt>
                <c:pt idx="48">
                  <c:v>UZB</c:v>
                </c:pt>
                <c:pt idx="49">
                  <c:v>KGZ</c:v>
                </c:pt>
                <c:pt idx="50">
                  <c:v>TJK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27.5</c:v>
                </c:pt>
                <c:pt idx="1">
                  <c:v>27</c:v>
                </c:pt>
                <c:pt idx="2">
                  <c:v>25.5</c:v>
                </c:pt>
                <c:pt idx="3">
                  <c:v>25.3</c:v>
                </c:pt>
                <c:pt idx="4">
                  <c:v>24.7</c:v>
                </c:pt>
                <c:pt idx="5">
                  <c:v>23.8</c:v>
                </c:pt>
                <c:pt idx="6">
                  <c:v>23.5</c:v>
                </c:pt>
                <c:pt idx="7">
                  <c:v>23.4</c:v>
                </c:pt>
                <c:pt idx="8">
                  <c:v>23.2</c:v>
                </c:pt>
                <c:pt idx="9">
                  <c:v>23.1</c:v>
                </c:pt>
                <c:pt idx="10">
                  <c:v>23.1</c:v>
                </c:pt>
                <c:pt idx="11">
                  <c:v>22.5</c:v>
                </c:pt>
                <c:pt idx="12">
                  <c:v>22.2</c:v>
                </c:pt>
                <c:pt idx="13">
                  <c:v>22.2</c:v>
                </c:pt>
                <c:pt idx="14">
                  <c:v>22.1</c:v>
                </c:pt>
                <c:pt idx="15">
                  <c:v>22</c:v>
                </c:pt>
                <c:pt idx="16">
                  <c:v>22</c:v>
                </c:pt>
                <c:pt idx="17">
                  <c:v>21.6</c:v>
                </c:pt>
                <c:pt idx="18">
                  <c:v>21.4</c:v>
                </c:pt>
                <c:pt idx="19">
                  <c:v>21.3</c:v>
                </c:pt>
                <c:pt idx="20">
                  <c:v>21.3</c:v>
                </c:pt>
                <c:pt idx="21">
                  <c:v>21.2</c:v>
                </c:pt>
                <c:pt idx="22">
                  <c:v>21.2</c:v>
                </c:pt>
                <c:pt idx="23">
                  <c:v>21.2</c:v>
                </c:pt>
                <c:pt idx="24">
                  <c:v>21</c:v>
                </c:pt>
                <c:pt idx="25">
                  <c:v>21</c:v>
                </c:pt>
                <c:pt idx="26">
                  <c:v>20.8</c:v>
                </c:pt>
                <c:pt idx="27">
                  <c:v>20.2</c:v>
                </c:pt>
                <c:pt idx="28">
                  <c:v>19.399999999999999</c:v>
                </c:pt>
                <c:pt idx="29">
                  <c:v>19</c:v>
                </c:pt>
                <c:pt idx="30">
                  <c:v>18.8</c:v>
                </c:pt>
                <c:pt idx="31">
                  <c:v>18.7</c:v>
                </c:pt>
                <c:pt idx="32">
                  <c:v>18.7</c:v>
                </c:pt>
                <c:pt idx="33">
                  <c:v>18.7</c:v>
                </c:pt>
                <c:pt idx="34">
                  <c:v>18.600000000000001</c:v>
                </c:pt>
                <c:pt idx="35">
                  <c:v>18.5</c:v>
                </c:pt>
                <c:pt idx="36">
                  <c:v>18.399999999999999</c:v>
                </c:pt>
                <c:pt idx="37">
                  <c:v>18.2</c:v>
                </c:pt>
                <c:pt idx="38">
                  <c:v>18</c:v>
                </c:pt>
                <c:pt idx="39">
                  <c:v>17.899999999999999</c:v>
                </c:pt>
                <c:pt idx="40">
                  <c:v>17.8</c:v>
                </c:pt>
                <c:pt idx="41">
                  <c:v>17.8</c:v>
                </c:pt>
                <c:pt idx="42">
                  <c:v>17.7</c:v>
                </c:pt>
                <c:pt idx="43">
                  <c:v>17.600000000000001</c:v>
                </c:pt>
                <c:pt idx="44">
                  <c:v>16.8</c:v>
                </c:pt>
                <c:pt idx="45">
                  <c:v>16.7</c:v>
                </c:pt>
                <c:pt idx="46">
                  <c:v>16.100000000000001</c:v>
                </c:pt>
                <c:pt idx="47">
                  <c:v>13.6</c:v>
                </c:pt>
                <c:pt idx="48">
                  <c:v>13.6</c:v>
                </c:pt>
                <c:pt idx="49">
                  <c:v>13</c:v>
                </c:pt>
                <c:pt idx="5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2-40D5-85DB-7FF895383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575D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AND</c:v>
                </c:pt>
                <c:pt idx="1">
                  <c:v>TUR</c:v>
                </c:pt>
                <c:pt idx="2">
                  <c:v>GBR</c:v>
                </c:pt>
                <c:pt idx="3">
                  <c:v>CZE</c:v>
                </c:pt>
                <c:pt idx="4">
                  <c:v>MLT</c:v>
                </c:pt>
                <c:pt idx="5">
                  <c:v>LTU</c:v>
                </c:pt>
                <c:pt idx="6">
                  <c:v>ISR</c:v>
                </c:pt>
                <c:pt idx="7">
                  <c:v>SVK</c:v>
                </c:pt>
                <c:pt idx="8">
                  <c:v>SVN</c:v>
                </c:pt>
                <c:pt idx="9">
                  <c:v>IRL</c:v>
                </c:pt>
                <c:pt idx="10">
                  <c:v>POL</c:v>
                </c:pt>
                <c:pt idx="11">
                  <c:v>HUN</c:v>
                </c:pt>
                <c:pt idx="12">
                  <c:v>LVA</c:v>
                </c:pt>
                <c:pt idx="13">
                  <c:v>RUS</c:v>
                </c:pt>
                <c:pt idx="14">
                  <c:v>ESP</c:v>
                </c:pt>
                <c:pt idx="15">
                  <c:v>CYP</c:v>
                </c:pt>
                <c:pt idx="16">
                  <c:v>FRA</c:v>
                </c:pt>
                <c:pt idx="17">
                  <c:v>NOR</c:v>
                </c:pt>
                <c:pt idx="18">
                  <c:v>HRV</c:v>
                </c:pt>
                <c:pt idx="19">
                  <c:v>GRC</c:v>
                </c:pt>
                <c:pt idx="20">
                  <c:v>ISL</c:v>
                </c:pt>
                <c:pt idx="21">
                  <c:v>BGR</c:v>
                </c:pt>
                <c:pt idx="22">
                  <c:v>EST</c:v>
                </c:pt>
                <c:pt idx="23">
                  <c:v>KAZ</c:v>
                </c:pt>
                <c:pt idx="24">
                  <c:v>BLR</c:v>
                </c:pt>
                <c:pt idx="25">
                  <c:v>ITA</c:v>
                </c:pt>
                <c:pt idx="26">
                  <c:v>LUX</c:v>
                </c:pt>
                <c:pt idx="27">
                  <c:v>ROM</c:v>
                </c:pt>
                <c:pt idx="28">
                  <c:v>AZE</c:v>
                </c:pt>
                <c:pt idx="29">
                  <c:v>FIN</c:v>
                </c:pt>
                <c:pt idx="30">
                  <c:v>SWE</c:v>
                </c:pt>
                <c:pt idx="31">
                  <c:v>BEL</c:v>
                </c:pt>
                <c:pt idx="32">
                  <c:v>MNE</c:v>
                </c:pt>
                <c:pt idx="33">
                  <c:v>UKR</c:v>
                </c:pt>
                <c:pt idx="34">
                  <c:v>GEO</c:v>
                </c:pt>
                <c:pt idx="35">
                  <c:v>DEU</c:v>
                </c:pt>
                <c:pt idx="36">
                  <c:v>PRT</c:v>
                </c:pt>
                <c:pt idx="37">
                  <c:v>MKD</c:v>
                </c:pt>
                <c:pt idx="38">
                  <c:v>NLD</c:v>
                </c:pt>
                <c:pt idx="39">
                  <c:v>SRB</c:v>
                </c:pt>
                <c:pt idx="40">
                  <c:v>ARM</c:v>
                </c:pt>
                <c:pt idx="41">
                  <c:v>CHE</c:v>
                </c:pt>
                <c:pt idx="42">
                  <c:v>DNK</c:v>
                </c:pt>
                <c:pt idx="43">
                  <c:v>TKM</c:v>
                </c:pt>
                <c:pt idx="44">
                  <c:v>BIH</c:v>
                </c:pt>
                <c:pt idx="45">
                  <c:v>AUT</c:v>
                </c:pt>
                <c:pt idx="46">
                  <c:v>ALB</c:v>
                </c:pt>
                <c:pt idx="47">
                  <c:v>MDA</c:v>
                </c:pt>
                <c:pt idx="48">
                  <c:v>UZB</c:v>
                </c:pt>
                <c:pt idx="49">
                  <c:v>KGZ</c:v>
                </c:pt>
                <c:pt idx="50">
                  <c:v>TJK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29.5</c:v>
                </c:pt>
                <c:pt idx="1">
                  <c:v>29.5</c:v>
                </c:pt>
                <c:pt idx="2">
                  <c:v>28.1</c:v>
                </c:pt>
                <c:pt idx="3">
                  <c:v>26.8</c:v>
                </c:pt>
                <c:pt idx="4">
                  <c:v>26.6</c:v>
                </c:pt>
                <c:pt idx="5">
                  <c:v>25.9</c:v>
                </c:pt>
                <c:pt idx="6">
                  <c:v>25.3</c:v>
                </c:pt>
                <c:pt idx="7">
                  <c:v>25.7</c:v>
                </c:pt>
                <c:pt idx="8">
                  <c:v>25.1</c:v>
                </c:pt>
                <c:pt idx="9">
                  <c:v>25.6</c:v>
                </c:pt>
                <c:pt idx="10">
                  <c:v>25.2</c:v>
                </c:pt>
                <c:pt idx="11">
                  <c:v>24</c:v>
                </c:pt>
                <c:pt idx="12">
                  <c:v>23.7</c:v>
                </c:pt>
                <c:pt idx="13">
                  <c:v>24.1</c:v>
                </c:pt>
                <c:pt idx="14">
                  <c:v>23.7</c:v>
                </c:pt>
                <c:pt idx="15">
                  <c:v>23.8</c:v>
                </c:pt>
                <c:pt idx="16">
                  <c:v>23.9</c:v>
                </c:pt>
                <c:pt idx="17">
                  <c:v>23.1</c:v>
                </c:pt>
                <c:pt idx="18">
                  <c:v>23.3</c:v>
                </c:pt>
                <c:pt idx="19">
                  <c:v>22.8</c:v>
                </c:pt>
                <c:pt idx="20">
                  <c:v>22.8</c:v>
                </c:pt>
                <c:pt idx="21">
                  <c:v>23.2</c:v>
                </c:pt>
                <c:pt idx="22">
                  <c:v>22.6</c:v>
                </c:pt>
                <c:pt idx="23">
                  <c:v>23.4</c:v>
                </c:pt>
                <c:pt idx="24">
                  <c:v>23.4</c:v>
                </c:pt>
                <c:pt idx="25">
                  <c:v>19.600000000000001</c:v>
                </c:pt>
                <c:pt idx="26">
                  <c:v>23.1</c:v>
                </c:pt>
                <c:pt idx="27">
                  <c:v>21.7</c:v>
                </c:pt>
                <c:pt idx="28">
                  <c:v>22.5</c:v>
                </c:pt>
                <c:pt idx="29">
                  <c:v>20.6</c:v>
                </c:pt>
                <c:pt idx="30">
                  <c:v>20.5</c:v>
                </c:pt>
                <c:pt idx="31">
                  <c:v>20.2</c:v>
                </c:pt>
                <c:pt idx="32">
                  <c:v>20</c:v>
                </c:pt>
                <c:pt idx="33">
                  <c:v>20.100000000000001</c:v>
                </c:pt>
                <c:pt idx="34">
                  <c:v>20.8</c:v>
                </c:pt>
                <c:pt idx="35">
                  <c:v>20.100000000000001</c:v>
                </c:pt>
                <c:pt idx="36">
                  <c:v>20.100000000000001</c:v>
                </c:pt>
                <c:pt idx="37">
                  <c:v>19.600000000000001</c:v>
                </c:pt>
                <c:pt idx="38">
                  <c:v>19.8</c:v>
                </c:pt>
                <c:pt idx="39">
                  <c:v>19.5</c:v>
                </c:pt>
                <c:pt idx="40">
                  <c:v>19.5</c:v>
                </c:pt>
                <c:pt idx="41">
                  <c:v>19.399999999999999</c:v>
                </c:pt>
                <c:pt idx="42">
                  <c:v>19.3</c:v>
                </c:pt>
                <c:pt idx="43">
                  <c:v>20.100000000000001</c:v>
                </c:pt>
                <c:pt idx="44">
                  <c:v>17.899999999999999</c:v>
                </c:pt>
                <c:pt idx="45">
                  <c:v>18.399999999999999</c:v>
                </c:pt>
                <c:pt idx="46">
                  <c:v>17.399999999999999</c:v>
                </c:pt>
                <c:pt idx="47">
                  <c:v>14.9</c:v>
                </c:pt>
                <c:pt idx="48">
                  <c:v>15.5</c:v>
                </c:pt>
                <c:pt idx="49">
                  <c:v>14.4</c:v>
                </c:pt>
                <c:pt idx="5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2-40D5-85DB-7FF895383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5360"/>
        <c:axId val="1178623008"/>
      </c:barChart>
      <c:catAx>
        <c:axId val="11786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3008"/>
        <c:crosses val="autoZero"/>
        <c:auto val="1"/>
        <c:lblAlgn val="ctr"/>
        <c:lblOffset val="100"/>
        <c:tickLblSkip val="1"/>
        <c:noMultiLvlLbl val="0"/>
      </c:catAx>
      <c:valAx>
        <c:axId val="117862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GRC</c:v>
                </c:pt>
                <c:pt idx="1">
                  <c:v>ITA**</c:v>
                </c:pt>
                <c:pt idx="2">
                  <c:v>ESP</c:v>
                </c:pt>
                <c:pt idx="3">
                  <c:v>MLT*</c:v>
                </c:pt>
                <c:pt idx="4">
                  <c:v>MKD</c:v>
                </c:pt>
                <c:pt idx="5">
                  <c:v>PRT</c:v>
                </c:pt>
                <c:pt idx="6">
                  <c:v>SVN</c:v>
                </c:pt>
                <c:pt idx="7">
                  <c:v>NOR**</c:v>
                </c:pt>
                <c:pt idx="8">
                  <c:v>BGR</c:v>
                </c:pt>
                <c:pt idx="9">
                  <c:v>IRL</c:v>
                </c:pt>
                <c:pt idx="10">
                  <c:v>HUN</c:v>
                </c:pt>
                <c:pt idx="11">
                  <c:v>LVA</c:v>
                </c:pt>
                <c:pt idx="12">
                  <c:v>LTU</c:v>
                </c:pt>
                <c:pt idx="13">
                  <c:v>CZE</c:v>
                </c:pt>
                <c:pt idx="14">
                  <c:v>SWE</c:v>
                </c:pt>
                <c:pt idx="15">
                  <c:v>BEL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</c:v>
                </c:pt>
                <c:pt idx="1">
                  <c:v>44.8</c:v>
                </c:pt>
                <c:pt idx="2">
                  <c:v>44.6</c:v>
                </c:pt>
                <c:pt idx="3">
                  <c:v>34.4</c:v>
                </c:pt>
                <c:pt idx="4">
                  <c:v>34</c:v>
                </c:pt>
                <c:pt idx="5">
                  <c:v>31.5</c:v>
                </c:pt>
                <c:pt idx="6">
                  <c:v>29.6</c:v>
                </c:pt>
                <c:pt idx="7">
                  <c:v>29.2</c:v>
                </c:pt>
                <c:pt idx="8">
                  <c:v>28.2</c:v>
                </c:pt>
                <c:pt idx="9">
                  <c:v>25.7</c:v>
                </c:pt>
                <c:pt idx="10">
                  <c:v>25.1</c:v>
                </c:pt>
                <c:pt idx="11">
                  <c:v>24.5</c:v>
                </c:pt>
                <c:pt idx="12">
                  <c:v>24.4</c:v>
                </c:pt>
                <c:pt idx="13">
                  <c:v>24.4</c:v>
                </c:pt>
                <c:pt idx="14">
                  <c:v>23.5</c:v>
                </c:pt>
                <c:pt idx="15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28496"/>
        <c:axId val="1178628888"/>
      </c:barChart>
      <c:catAx>
        <c:axId val="117862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8888"/>
        <c:crosses val="autoZero"/>
        <c:auto val="1"/>
        <c:lblAlgn val="ctr"/>
        <c:lblOffset val="100"/>
        <c:tickLblSkip val="1"/>
        <c:noMultiLvlLbl val="0"/>
      </c:catAx>
      <c:valAx>
        <c:axId val="117862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BBE0E3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Malta</c:v>
                </c:pt>
                <c:pt idx="18">
                  <c:v>Netherlands</c:v>
                </c:pt>
                <c:pt idx="19">
                  <c:v>Poland</c:v>
                </c:pt>
                <c:pt idx="20">
                  <c:v>Portugal</c:v>
                </c:pt>
                <c:pt idx="21">
                  <c:v>Romania</c:v>
                </c:pt>
                <c:pt idx="22">
                  <c:v>Slovakia</c:v>
                </c:pt>
                <c:pt idx="23">
                  <c:v>Slovenia</c:v>
                </c:pt>
                <c:pt idx="24">
                  <c:v>Spain</c:v>
                </c:pt>
                <c:pt idx="25">
                  <c:v>Sweden</c:v>
                </c:pt>
                <c:pt idx="26">
                  <c:v>UK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16.99604743083</c:v>
                </c:pt>
                <c:pt idx="1">
                  <c:v>11.9565217391304</c:v>
                </c:pt>
                <c:pt idx="2">
                  <c:v>12.2529644268774</c:v>
                </c:pt>
                <c:pt idx="3">
                  <c:v>16.897233201580999</c:v>
                </c:pt>
                <c:pt idx="4">
                  <c:v>21.936758893280601</c:v>
                </c:pt>
                <c:pt idx="5">
                  <c:v>15.019762845849799</c:v>
                </c:pt>
                <c:pt idx="6">
                  <c:v>18.774703557312201</c:v>
                </c:pt>
                <c:pt idx="7">
                  <c:v>17.9841897233201</c:v>
                </c:pt>
                <c:pt idx="8">
                  <c:v>13.932806324110601</c:v>
                </c:pt>
                <c:pt idx="9">
                  <c:v>16.99604743083</c:v>
                </c:pt>
                <c:pt idx="10">
                  <c:v>20.059288537549399</c:v>
                </c:pt>
                <c:pt idx="11">
                  <c:v>21.1462450592885</c:v>
                </c:pt>
                <c:pt idx="12">
                  <c:v>26.877470355731202</c:v>
                </c:pt>
                <c:pt idx="13">
                  <c:v>11.9565217391304</c:v>
                </c:pt>
                <c:pt idx="14">
                  <c:v>11.857707509881401</c:v>
                </c:pt>
                <c:pt idx="15">
                  <c:v>14.130434782608599</c:v>
                </c:pt>
                <c:pt idx="16">
                  <c:v>19.169960474308301</c:v>
                </c:pt>
                <c:pt idx="17">
                  <c:v>21.936758893280601</c:v>
                </c:pt>
                <c:pt idx="18">
                  <c:v>10.0790513833992</c:v>
                </c:pt>
                <c:pt idx="19">
                  <c:v>18.083003952569101</c:v>
                </c:pt>
                <c:pt idx="20">
                  <c:v>16.106719367588902</c:v>
                </c:pt>
                <c:pt idx="21">
                  <c:v>9.0909090909090793</c:v>
                </c:pt>
                <c:pt idx="22">
                  <c:v>18.083003952569101</c:v>
                </c:pt>
                <c:pt idx="23">
                  <c:v>21.047430830039499</c:v>
                </c:pt>
                <c:pt idx="24">
                  <c:v>19.0711462450592</c:v>
                </c:pt>
                <c:pt idx="25">
                  <c:v>14.0316205533596</c:v>
                </c:pt>
                <c:pt idx="26">
                  <c:v>25.9881422924901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1-45B4-BDAC-1D2DD3AB7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</c:v>
                </c:pt>
                <c:pt idx="9">
                  <c:v>Germany</c:v>
                </c:pt>
                <c:pt idx="10">
                  <c:v>Greece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Malta</c:v>
                </c:pt>
                <c:pt idx="18">
                  <c:v>Netherlands</c:v>
                </c:pt>
                <c:pt idx="19">
                  <c:v>Poland</c:v>
                </c:pt>
                <c:pt idx="20">
                  <c:v>Portugal</c:v>
                </c:pt>
                <c:pt idx="21">
                  <c:v>Romania</c:v>
                </c:pt>
                <c:pt idx="22">
                  <c:v>Slovakia</c:v>
                </c:pt>
                <c:pt idx="23">
                  <c:v>Slovenia</c:v>
                </c:pt>
                <c:pt idx="24">
                  <c:v>Spain</c:v>
                </c:pt>
                <c:pt idx="25">
                  <c:v>Sweden</c:v>
                </c:pt>
                <c:pt idx="26">
                  <c:v>UK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33.201581027667899</c:v>
                </c:pt>
                <c:pt idx="1">
                  <c:v>14.9209486166007</c:v>
                </c:pt>
                <c:pt idx="2">
                  <c:v>15.019762845849799</c:v>
                </c:pt>
                <c:pt idx="3">
                  <c:v>33.300395256917</c:v>
                </c:pt>
                <c:pt idx="4">
                  <c:v>36.166007905138301</c:v>
                </c:pt>
                <c:pt idx="5">
                  <c:v>26.976284584980199</c:v>
                </c:pt>
                <c:pt idx="6">
                  <c:v>35.079051383399197</c:v>
                </c:pt>
                <c:pt idx="7">
                  <c:v>28.853754940711401</c:v>
                </c:pt>
                <c:pt idx="8">
                  <c:v>25.098814229249001</c:v>
                </c:pt>
                <c:pt idx="9">
                  <c:v>24.209486166007899</c:v>
                </c:pt>
                <c:pt idx="10">
                  <c:v>43.972332015810203</c:v>
                </c:pt>
                <c:pt idx="11">
                  <c:v>20.1581027667984</c:v>
                </c:pt>
                <c:pt idx="12">
                  <c:v>47.035573122529598</c:v>
                </c:pt>
                <c:pt idx="13">
                  <c:v>20.059288537549399</c:v>
                </c:pt>
                <c:pt idx="14">
                  <c:v>14.0316205533596</c:v>
                </c:pt>
                <c:pt idx="15">
                  <c:v>9.9802371541501902</c:v>
                </c:pt>
                <c:pt idx="16">
                  <c:v>26.086956521739101</c:v>
                </c:pt>
                <c:pt idx="17">
                  <c:v>16.99604743083</c:v>
                </c:pt>
                <c:pt idx="18">
                  <c:v>8.0039525691699591</c:v>
                </c:pt>
                <c:pt idx="19">
                  <c:v>27.964426877470299</c:v>
                </c:pt>
                <c:pt idx="20">
                  <c:v>27.0750988142292</c:v>
                </c:pt>
                <c:pt idx="21">
                  <c:v>15.1185770750988</c:v>
                </c:pt>
                <c:pt idx="22">
                  <c:v>27.964426877470299</c:v>
                </c:pt>
                <c:pt idx="23">
                  <c:v>35.276679841897199</c:v>
                </c:pt>
                <c:pt idx="24">
                  <c:v>36.166007905138301</c:v>
                </c:pt>
                <c:pt idx="25">
                  <c:v>26.086956521739101</c:v>
                </c:pt>
                <c:pt idx="26">
                  <c:v>36.166007905138301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1-45B4-BDAC-1D2DD3AB7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093304"/>
        <c:axId val="1161091344"/>
      </c:barChart>
      <c:catAx>
        <c:axId val="116109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1344"/>
        <c:crosses val="autoZero"/>
        <c:auto val="1"/>
        <c:lblAlgn val="ctr"/>
        <c:lblOffset val="100"/>
        <c:tickLblSkip val="1"/>
        <c:noMultiLvlLbl val="0"/>
      </c:catAx>
      <c:valAx>
        <c:axId val="116109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konzumujících ovoce alespoň jednou denně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24943055555555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ovoce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4-4DAE-A50E-904158CF13BF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Bulgaria</c:v>
                </c:pt>
                <c:pt idx="2">
                  <c:v>Latvia</c:v>
                </c:pt>
                <c:pt idx="3">
                  <c:v>Netherlands</c:v>
                </c:pt>
                <c:pt idx="4">
                  <c:v>Finland</c:v>
                </c:pt>
                <c:pt idx="5">
                  <c:v>Czech Republic</c:v>
                </c:pt>
                <c:pt idx="6">
                  <c:v>Sweden</c:v>
                </c:pt>
                <c:pt idx="7">
                  <c:v>Germany</c:v>
                </c:pt>
                <c:pt idx="8">
                  <c:v>Slovakia</c:v>
                </c:pt>
                <c:pt idx="9">
                  <c:v>Lithuania</c:v>
                </c:pt>
                <c:pt idx="10">
                  <c:v>Luxembourg</c:v>
                </c:pt>
                <c:pt idx="11">
                  <c:v>Estonia</c:v>
                </c:pt>
                <c:pt idx="12">
                  <c:v>Denmark</c:v>
                </c:pt>
                <c:pt idx="13">
                  <c:v>Ireland</c:v>
                </c:pt>
                <c:pt idx="14">
                  <c:v>Belgium</c:v>
                </c:pt>
                <c:pt idx="15">
                  <c:v>Greece</c:v>
                </c:pt>
                <c:pt idx="16">
                  <c:v>France</c:v>
                </c:pt>
                <c:pt idx="17">
                  <c:v>European Union (28)</c:v>
                </c:pt>
                <c:pt idx="18">
                  <c:v>Austria</c:v>
                </c:pt>
                <c:pt idx="19">
                  <c:v>Malta</c:v>
                </c:pt>
                <c:pt idx="20">
                  <c:v>Croatia</c:v>
                </c:pt>
                <c:pt idx="21">
                  <c:v>Cyprus</c:v>
                </c:pt>
                <c:pt idx="22">
                  <c:v>Poland</c:v>
                </c:pt>
                <c:pt idx="23">
                  <c:v>Hungary</c:v>
                </c:pt>
                <c:pt idx="24">
                  <c:v>Slovenia</c:v>
                </c:pt>
                <c:pt idx="25">
                  <c:v>United Kingdom</c:v>
                </c:pt>
                <c:pt idx="26">
                  <c:v>Spain</c:v>
                </c:pt>
                <c:pt idx="27">
                  <c:v>Italy</c:v>
                </c:pt>
                <c:pt idx="28">
                  <c:v>Portugal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28.8</c:v>
                </c:pt>
                <c:pt idx="1">
                  <c:v>35.4</c:v>
                </c:pt>
                <c:pt idx="2">
                  <c:v>39.799999999999997</c:v>
                </c:pt>
                <c:pt idx="3">
                  <c:v>41</c:v>
                </c:pt>
                <c:pt idx="4">
                  <c:v>44</c:v>
                </c:pt>
                <c:pt idx="5">
                  <c:v>46.8</c:v>
                </c:pt>
                <c:pt idx="6">
                  <c:v>46.8</c:v>
                </c:pt>
                <c:pt idx="7">
                  <c:v>47.3</c:v>
                </c:pt>
                <c:pt idx="8">
                  <c:v>47.4</c:v>
                </c:pt>
                <c:pt idx="9">
                  <c:v>47.9</c:v>
                </c:pt>
                <c:pt idx="10">
                  <c:v>49.8</c:v>
                </c:pt>
                <c:pt idx="11">
                  <c:v>52.2</c:v>
                </c:pt>
                <c:pt idx="12">
                  <c:v>53</c:v>
                </c:pt>
                <c:pt idx="13">
                  <c:v>53.8</c:v>
                </c:pt>
                <c:pt idx="14">
                  <c:v>54</c:v>
                </c:pt>
                <c:pt idx="15">
                  <c:v>55</c:v>
                </c:pt>
                <c:pt idx="16">
                  <c:v>55.1</c:v>
                </c:pt>
                <c:pt idx="17">
                  <c:v>55.7</c:v>
                </c:pt>
                <c:pt idx="18">
                  <c:v>56</c:v>
                </c:pt>
                <c:pt idx="19">
                  <c:v>57.6</c:v>
                </c:pt>
                <c:pt idx="20">
                  <c:v>58.1</c:v>
                </c:pt>
                <c:pt idx="21">
                  <c:v>58.1</c:v>
                </c:pt>
                <c:pt idx="22">
                  <c:v>58.5</c:v>
                </c:pt>
                <c:pt idx="23">
                  <c:v>59.2</c:v>
                </c:pt>
                <c:pt idx="24">
                  <c:v>60.7</c:v>
                </c:pt>
                <c:pt idx="25">
                  <c:v>62.8</c:v>
                </c:pt>
                <c:pt idx="26">
                  <c:v>66.7</c:v>
                </c:pt>
                <c:pt idx="27">
                  <c:v>70.900000000000006</c:v>
                </c:pt>
                <c:pt idx="28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4-4DAE-A50E-904158CF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08778992"/>
        <c:axId val="408781736"/>
      </c:barChart>
      <c:catAx>
        <c:axId val="408778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81736"/>
        <c:crosses val="autoZero"/>
        <c:auto val="1"/>
        <c:lblAlgn val="ctr"/>
        <c:lblOffset val="100"/>
        <c:noMultiLvlLbl val="0"/>
      </c:catAx>
      <c:valAx>
        <c:axId val="40878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7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ovoce alespoň jednou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A-4080-BC23-7BBAFBD6D5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A-4080-BC23-7BBAFBD6D59D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0A-4080-BC23-7BBAFBD6D59D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Ústecký kraj</c:v>
                </c:pt>
                <c:pt idx="1">
                  <c:v>Olomoucký kraj</c:v>
                </c:pt>
                <c:pt idx="2">
                  <c:v>Liberecký kraj</c:v>
                </c:pt>
                <c:pt idx="3">
                  <c:v>Pardubický kraj</c:v>
                </c:pt>
                <c:pt idx="4">
                  <c:v>Karlovarský kraj</c:v>
                </c:pt>
                <c:pt idx="5">
                  <c:v>Hlavní město Praha</c:v>
                </c:pt>
                <c:pt idx="6">
                  <c:v>Česká republika</c:v>
                </c:pt>
                <c:pt idx="7">
                  <c:v>Moravskoslezský kraj</c:v>
                </c:pt>
                <c:pt idx="8">
                  <c:v>Plzeňský kraj</c:v>
                </c:pt>
                <c:pt idx="9">
                  <c:v>Jihočeský kraj</c:v>
                </c:pt>
                <c:pt idx="10">
                  <c:v>Středočeský kraj</c:v>
                </c:pt>
                <c:pt idx="11">
                  <c:v>Kraj Vysočina</c:v>
                </c:pt>
                <c:pt idx="12">
                  <c:v>Královéhradecký kraj</c:v>
                </c:pt>
                <c:pt idx="13">
                  <c:v>Jihomoravský kraj</c:v>
                </c:pt>
                <c:pt idx="14">
                  <c:v>Zlínský kraj</c:v>
                </c:pt>
              </c:strCache>
            </c:strRef>
          </c:cat>
          <c:val>
            <c:numRef>
              <c:f>List1!$B$2:$B$16</c:f>
              <c:numCache>
                <c:formatCode>#,##0.00</c:formatCode>
                <c:ptCount val="15"/>
                <c:pt idx="0">
                  <c:v>0.34599999999999997</c:v>
                </c:pt>
                <c:pt idx="1">
                  <c:v>0.38600000000000001</c:v>
                </c:pt>
                <c:pt idx="2">
                  <c:v>0.40100000000000002</c:v>
                </c:pt>
                <c:pt idx="3">
                  <c:v>0.433</c:v>
                </c:pt>
                <c:pt idx="4">
                  <c:v>0.44600000000000001</c:v>
                </c:pt>
                <c:pt idx="5">
                  <c:v>0.45300000000000001</c:v>
                </c:pt>
                <c:pt idx="6">
                  <c:v>0.46800000000000003</c:v>
                </c:pt>
                <c:pt idx="7">
                  <c:v>0.48199999999999998</c:v>
                </c:pt>
                <c:pt idx="8">
                  <c:v>0.48799999999999999</c:v>
                </c:pt>
                <c:pt idx="9">
                  <c:v>0.49199999999999999</c:v>
                </c:pt>
                <c:pt idx="10">
                  <c:v>0.49299999999999999</c:v>
                </c:pt>
                <c:pt idx="11">
                  <c:v>0.498</c:v>
                </c:pt>
                <c:pt idx="12">
                  <c:v>0.501</c:v>
                </c:pt>
                <c:pt idx="13">
                  <c:v>0.51500000000000001</c:v>
                </c:pt>
                <c:pt idx="14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0A-4080-BC23-7BBAFBD6D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8782128"/>
        <c:axId val="410196048"/>
      </c:barChart>
      <c:catAx>
        <c:axId val="40878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6048"/>
        <c:crosses val="autoZero"/>
        <c:auto val="1"/>
        <c:lblAlgn val="ctr"/>
        <c:lblOffset val="100"/>
        <c:noMultiLvlLbl val="0"/>
      </c:catAx>
      <c:valAx>
        <c:axId val="41019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konzumujících zeleninu alespoň jednou denně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720263888888885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zeleniny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F-447B-81F1-75212F868DC1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Netherlands</c:v>
                </c:pt>
                <c:pt idx="2">
                  <c:v>Germany</c:v>
                </c:pt>
                <c:pt idx="3">
                  <c:v>Bulgaria</c:v>
                </c:pt>
                <c:pt idx="4">
                  <c:v>Malta</c:v>
                </c:pt>
                <c:pt idx="5">
                  <c:v>Czech Republic</c:v>
                </c:pt>
                <c:pt idx="6">
                  <c:v>Latvia</c:v>
                </c:pt>
                <c:pt idx="7">
                  <c:v>Slovakia</c:v>
                </c:pt>
                <c:pt idx="8">
                  <c:v>Denmark</c:v>
                </c:pt>
                <c:pt idx="9">
                  <c:v>Spain</c:v>
                </c:pt>
                <c:pt idx="10">
                  <c:v>Finland</c:v>
                </c:pt>
                <c:pt idx="11">
                  <c:v>Hungary</c:v>
                </c:pt>
                <c:pt idx="12">
                  <c:v>Austria</c:v>
                </c:pt>
                <c:pt idx="13">
                  <c:v>European Union (28)</c:v>
                </c:pt>
                <c:pt idx="14">
                  <c:v>Sweden</c:v>
                </c:pt>
                <c:pt idx="15">
                  <c:v>Luxembourg</c:v>
                </c:pt>
                <c:pt idx="16">
                  <c:v>Cyprus</c:v>
                </c:pt>
                <c:pt idx="17">
                  <c:v>Ireland</c:v>
                </c:pt>
                <c:pt idx="18">
                  <c:v>Lithuania</c:v>
                </c:pt>
                <c:pt idx="19">
                  <c:v>Estonia</c:v>
                </c:pt>
                <c:pt idx="20">
                  <c:v>Portugal</c:v>
                </c:pt>
                <c:pt idx="21">
                  <c:v>Poland</c:v>
                </c:pt>
                <c:pt idx="22">
                  <c:v>France</c:v>
                </c:pt>
                <c:pt idx="23">
                  <c:v>Slovenia</c:v>
                </c:pt>
                <c:pt idx="24">
                  <c:v>Italy</c:v>
                </c:pt>
                <c:pt idx="25">
                  <c:v>Greece</c:v>
                </c:pt>
                <c:pt idx="26">
                  <c:v>Croatia</c:v>
                </c:pt>
                <c:pt idx="27">
                  <c:v>United Kingdom</c:v>
                </c:pt>
                <c:pt idx="28">
                  <c:v>Belgium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29.6</c:v>
                </c:pt>
                <c:pt idx="1">
                  <c:v>31.3</c:v>
                </c:pt>
                <c:pt idx="2">
                  <c:v>34.1</c:v>
                </c:pt>
                <c:pt idx="3">
                  <c:v>38.4</c:v>
                </c:pt>
                <c:pt idx="4">
                  <c:v>40</c:v>
                </c:pt>
                <c:pt idx="5">
                  <c:v>41.4</c:v>
                </c:pt>
                <c:pt idx="6">
                  <c:v>42.6</c:v>
                </c:pt>
                <c:pt idx="7">
                  <c:v>44</c:v>
                </c:pt>
                <c:pt idx="8">
                  <c:v>44.1</c:v>
                </c:pt>
                <c:pt idx="9">
                  <c:v>44.6</c:v>
                </c:pt>
                <c:pt idx="10">
                  <c:v>45.4</c:v>
                </c:pt>
                <c:pt idx="11">
                  <c:v>46.3</c:v>
                </c:pt>
                <c:pt idx="12">
                  <c:v>47.6</c:v>
                </c:pt>
                <c:pt idx="13">
                  <c:v>50.1</c:v>
                </c:pt>
                <c:pt idx="14">
                  <c:v>52.1</c:v>
                </c:pt>
                <c:pt idx="15">
                  <c:v>52.2</c:v>
                </c:pt>
                <c:pt idx="16">
                  <c:v>52.7</c:v>
                </c:pt>
                <c:pt idx="17">
                  <c:v>54.4</c:v>
                </c:pt>
                <c:pt idx="18">
                  <c:v>54.5</c:v>
                </c:pt>
                <c:pt idx="19">
                  <c:v>54.8</c:v>
                </c:pt>
                <c:pt idx="20">
                  <c:v>55.2</c:v>
                </c:pt>
                <c:pt idx="21">
                  <c:v>55.7</c:v>
                </c:pt>
                <c:pt idx="22">
                  <c:v>57.6</c:v>
                </c:pt>
                <c:pt idx="23">
                  <c:v>60.9</c:v>
                </c:pt>
                <c:pt idx="24">
                  <c:v>61.9</c:v>
                </c:pt>
                <c:pt idx="25">
                  <c:v>62.2</c:v>
                </c:pt>
                <c:pt idx="26">
                  <c:v>62.4</c:v>
                </c:pt>
                <c:pt idx="27">
                  <c:v>65.5</c:v>
                </c:pt>
                <c:pt idx="28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F-447B-81F1-75212F868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0196440"/>
        <c:axId val="410193696"/>
      </c:barChart>
      <c:catAx>
        <c:axId val="4101964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3696"/>
        <c:crosses val="autoZero"/>
        <c:auto val="1"/>
        <c:lblAlgn val="ctr"/>
        <c:lblOffset val="100"/>
        <c:noMultiLvlLbl val="0"/>
      </c:catAx>
      <c:valAx>
        <c:axId val="41019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zeleninu alespoň jednou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2-4FE5-B367-D11CB751488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2-4FE5-B367-D11CB751488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2-4FE5-B367-D11CB7514884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F2-4FE5-B367-D11CB7514884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Ústecký kraj</c:v>
                </c:pt>
                <c:pt idx="1">
                  <c:v>Liberecký kraj</c:v>
                </c:pt>
                <c:pt idx="2">
                  <c:v>Olomoucký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Moravskoslezský kraj</c:v>
                </c:pt>
                <c:pt idx="6">
                  <c:v>Pardubický kraj</c:v>
                </c:pt>
                <c:pt idx="7">
                  <c:v>Jihočeský kraj</c:v>
                </c:pt>
                <c:pt idx="8">
                  <c:v>Hlavní město Praha</c:v>
                </c:pt>
                <c:pt idx="9">
                  <c:v>Česká republika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Jihomoravský kraj</c:v>
                </c:pt>
                <c:pt idx="13">
                  <c:v>Královéhradecký kraj</c:v>
                </c:pt>
                <c:pt idx="14">
                  <c:v>Zlínský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0.22699999999999998</c:v>
                </c:pt>
                <c:pt idx="1">
                  <c:v>0.33900000000000008</c:v>
                </c:pt>
                <c:pt idx="2">
                  <c:v>0.38200000000000001</c:v>
                </c:pt>
                <c:pt idx="3">
                  <c:v>0.38700000000000001</c:v>
                </c:pt>
                <c:pt idx="4">
                  <c:v>0.38900000000000001</c:v>
                </c:pt>
                <c:pt idx="5">
                  <c:v>0.39300000000000002</c:v>
                </c:pt>
                <c:pt idx="6">
                  <c:v>0.40600000000000003</c:v>
                </c:pt>
                <c:pt idx="7">
                  <c:v>0.40600000000000003</c:v>
                </c:pt>
                <c:pt idx="8">
                  <c:v>0.41399999999999998</c:v>
                </c:pt>
                <c:pt idx="9">
                  <c:v>0.41399999999999998</c:v>
                </c:pt>
                <c:pt idx="10">
                  <c:v>0.45800000000000002</c:v>
                </c:pt>
                <c:pt idx="11">
                  <c:v>0.46500000000000002</c:v>
                </c:pt>
                <c:pt idx="12">
                  <c:v>0.48399999999999999</c:v>
                </c:pt>
                <c:pt idx="13">
                  <c:v>0.48599999999999999</c:v>
                </c:pt>
                <c:pt idx="14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F2-4FE5-B367-D11CB7514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0086128"/>
        <c:axId val="410086912"/>
      </c:barChart>
      <c:catAx>
        <c:axId val="41008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86912"/>
        <c:crosses val="autoZero"/>
        <c:auto val="1"/>
        <c:lblAlgn val="ctr"/>
        <c:lblOffset val="100"/>
        <c:noMultiLvlLbl val="0"/>
      </c:catAx>
      <c:valAx>
        <c:axId val="41008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8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oblastí</a:t>
            </a:r>
          </a:p>
        </c:rich>
      </c:tx>
      <c:layout>
        <c:manualLayout>
          <c:xMode val="edge"/>
          <c:yMode val="edge"/>
          <c:x val="0.20258873456790125"/>
          <c:y val="1.511904761904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5-4708-86D3-C9284CB6D9DB}"/>
              </c:ext>
            </c:extLst>
          </c:dPt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12.3</c:v>
                </c:pt>
                <c:pt idx="1">
                  <c:v>16.2</c:v>
                </c:pt>
                <c:pt idx="2">
                  <c:v>20.6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4-4EF2-B843-2A75DD573C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28.3</c:v>
                </c:pt>
                <c:pt idx="1">
                  <c:v>33.299999999999997</c:v>
                </c:pt>
                <c:pt idx="2">
                  <c:v>33.5</c:v>
                </c:pt>
                <c:pt idx="3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4-4EF2-B843-2A75DD573C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36.299999999999997</c:v>
                </c:pt>
                <c:pt idx="2">
                  <c:v>30.3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4-4EF2-B843-2A75DD573CE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Celkem</c:v>
                </c:pt>
                <c:pt idx="1">
                  <c:v>Zdravotní péče</c:v>
                </c:pt>
                <c:pt idx="2">
                  <c:v>Prevence nemocí</c:v>
                </c:pt>
                <c:pt idx="3">
                  <c:v>Podpora zdraví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14.2</c:v>
                </c:pt>
                <c:pt idx="2">
                  <c:v>15.6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4-4EF2-B843-2A75DD573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80839120"/>
        <c:axId val="1180843432"/>
      </c:barChart>
      <c:catAx>
        <c:axId val="118083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Oblast zdravotní gramotnosti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3432"/>
        <c:crosses val="autoZero"/>
        <c:auto val="1"/>
        <c:lblAlgn val="ctr"/>
        <c:lblOffset val="100"/>
        <c:noMultiLvlLbl val="0"/>
      </c:catAx>
      <c:valAx>
        <c:axId val="1180843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obyvatel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39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Sheet1!$A$2:$A$54</c:f>
              <c:strCache>
                <c:ptCount val="53"/>
                <c:pt idx="0">
                  <c:v>AND</c:v>
                </c:pt>
                <c:pt idx="1">
                  <c:v>MCO</c:v>
                </c:pt>
                <c:pt idx="2">
                  <c:v>SMR</c:v>
                </c:pt>
                <c:pt idx="3">
                  <c:v>GEO</c:v>
                </c:pt>
                <c:pt idx="4">
                  <c:v>BGR</c:v>
                </c:pt>
                <c:pt idx="5">
                  <c:v>LVA</c:v>
                </c:pt>
                <c:pt idx="6">
                  <c:v>CZE</c:v>
                </c:pt>
                <c:pt idx="7">
                  <c:v>MDA</c:v>
                </c:pt>
                <c:pt idx="8">
                  <c:v>SVK</c:v>
                </c:pt>
                <c:pt idx="9">
                  <c:v>LTU</c:v>
                </c:pt>
                <c:pt idx="10">
                  <c:v>FIN</c:v>
                </c:pt>
                <c:pt idx="11">
                  <c:v>TJK</c:v>
                </c:pt>
                <c:pt idx="12">
                  <c:v>DEU</c:v>
                </c:pt>
                <c:pt idx="13">
                  <c:v>POL</c:v>
                </c:pt>
                <c:pt idx="14">
                  <c:v>EST</c:v>
                </c:pt>
                <c:pt idx="15">
                  <c:v>KGZ</c:v>
                </c:pt>
                <c:pt idx="16">
                  <c:v>TKM</c:v>
                </c:pt>
                <c:pt idx="17">
                  <c:v>RUS</c:v>
                </c:pt>
                <c:pt idx="18">
                  <c:v>CHE</c:v>
                </c:pt>
                <c:pt idx="19">
                  <c:v>ISL</c:v>
                </c:pt>
                <c:pt idx="20">
                  <c:v>HRV</c:v>
                </c:pt>
                <c:pt idx="21">
                  <c:v>UKR</c:v>
                </c:pt>
                <c:pt idx="22">
                  <c:v>FRA</c:v>
                </c:pt>
                <c:pt idx="23">
                  <c:v>SWE</c:v>
                </c:pt>
                <c:pt idx="24">
                  <c:v>NOR</c:v>
                </c:pt>
                <c:pt idx="25">
                  <c:v>NLD</c:v>
                </c:pt>
                <c:pt idx="26">
                  <c:v>BLR</c:v>
                </c:pt>
                <c:pt idx="27">
                  <c:v>KAZ</c:v>
                </c:pt>
                <c:pt idx="28">
                  <c:v>GBR</c:v>
                </c:pt>
                <c:pt idx="29">
                  <c:v>HUN</c:v>
                </c:pt>
                <c:pt idx="30">
                  <c:v>BEL</c:v>
                </c:pt>
                <c:pt idx="31">
                  <c:v>SVN</c:v>
                </c:pt>
                <c:pt idx="32">
                  <c:v>CZYP</c:v>
                </c:pt>
                <c:pt idx="33">
                  <c:v>ROUU</c:v>
                </c:pt>
                <c:pt idx="34">
                  <c:v>AUT</c:v>
                </c:pt>
                <c:pt idx="35">
                  <c:v>ESP</c:v>
                </c:pt>
                <c:pt idx="36">
                  <c:v>AZE</c:v>
                </c:pt>
                <c:pt idx="37">
                  <c:v>DNK</c:v>
                </c:pt>
                <c:pt idx="38">
                  <c:v>SRB</c:v>
                </c:pt>
                <c:pt idx="39">
                  <c:v>IRL</c:v>
                </c:pt>
                <c:pt idx="40">
                  <c:v>UZB</c:v>
                </c:pt>
                <c:pt idx="41">
                  <c:v>LUX</c:v>
                </c:pt>
                <c:pt idx="42">
                  <c:v>MKD</c:v>
                </c:pt>
                <c:pt idx="43">
                  <c:v>BIH</c:v>
                </c:pt>
                <c:pt idx="44">
                  <c:v>MLT</c:v>
                </c:pt>
                <c:pt idx="45">
                  <c:v>ITA</c:v>
                </c:pt>
                <c:pt idx="46">
                  <c:v>ISR</c:v>
                </c:pt>
                <c:pt idx="47">
                  <c:v>PRT</c:v>
                </c:pt>
                <c:pt idx="48">
                  <c:v>ALB</c:v>
                </c:pt>
                <c:pt idx="49">
                  <c:v>TUR</c:v>
                </c:pt>
                <c:pt idx="50">
                  <c:v>GRC</c:v>
                </c:pt>
                <c:pt idx="51">
                  <c:v>ARM</c:v>
                </c:pt>
                <c:pt idx="52">
                  <c:v>MNE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3">
                  <c:v>278.23343848580402</c:v>
                </c:pt>
                <c:pt idx="4">
                  <c:v>283.91167192428998</c:v>
                </c:pt>
                <c:pt idx="5">
                  <c:v>412.61829652996801</c:v>
                </c:pt>
                <c:pt idx="6">
                  <c:v>418.29652996845402</c:v>
                </c:pt>
                <c:pt idx="7">
                  <c:v>429.652996845426</c:v>
                </c:pt>
                <c:pt idx="8">
                  <c:v>461.82965299684503</c:v>
                </c:pt>
                <c:pt idx="9">
                  <c:v>473.18611987381701</c:v>
                </c:pt>
                <c:pt idx="10">
                  <c:v>471.293375394321</c:v>
                </c:pt>
                <c:pt idx="11">
                  <c:v>478.864353312302</c:v>
                </c:pt>
                <c:pt idx="12">
                  <c:v>482.64984227129298</c:v>
                </c:pt>
                <c:pt idx="13">
                  <c:v>495.89905362776</c:v>
                </c:pt>
                <c:pt idx="14">
                  <c:v>503.47003154574099</c:v>
                </c:pt>
                <c:pt idx="15">
                  <c:v>507.25552050473101</c:v>
                </c:pt>
                <c:pt idx="16">
                  <c:v>511.04100946372199</c:v>
                </c:pt>
                <c:pt idx="17">
                  <c:v>511.04100946372199</c:v>
                </c:pt>
                <c:pt idx="18">
                  <c:v>529.96845425867502</c:v>
                </c:pt>
                <c:pt idx="19">
                  <c:v>533.75394321766498</c:v>
                </c:pt>
                <c:pt idx="20">
                  <c:v>556.46687697160803</c:v>
                </c:pt>
                <c:pt idx="21">
                  <c:v>558.35962145110398</c:v>
                </c:pt>
                <c:pt idx="22">
                  <c:v>567.82334384857995</c:v>
                </c:pt>
                <c:pt idx="23">
                  <c:v>567.82334384857995</c:v>
                </c:pt>
                <c:pt idx="24">
                  <c:v>567.82334384857995</c:v>
                </c:pt>
                <c:pt idx="25">
                  <c:v>581.07255520504702</c:v>
                </c:pt>
                <c:pt idx="26">
                  <c:v>584.85804416403698</c:v>
                </c:pt>
                <c:pt idx="27">
                  <c:v>586.75078864353304</c:v>
                </c:pt>
                <c:pt idx="28">
                  <c:v>586.75078864353304</c:v>
                </c:pt>
                <c:pt idx="29">
                  <c:v>596.21451104100902</c:v>
                </c:pt>
                <c:pt idx="30">
                  <c:v>598.10725552050405</c:v>
                </c:pt>
                <c:pt idx="31">
                  <c:v>615.14195583596199</c:v>
                </c:pt>
                <c:pt idx="32">
                  <c:v>611.35646687697101</c:v>
                </c:pt>
                <c:pt idx="33">
                  <c:v>617.03470031545703</c:v>
                </c:pt>
                <c:pt idx="34">
                  <c:v>622.71293375394305</c:v>
                </c:pt>
                <c:pt idx="35">
                  <c:v>632.17665615141902</c:v>
                </c:pt>
                <c:pt idx="36">
                  <c:v>639.74763406939996</c:v>
                </c:pt>
                <c:pt idx="37">
                  <c:v>643.53312302839095</c:v>
                </c:pt>
                <c:pt idx="38">
                  <c:v>651.104100946372</c:v>
                </c:pt>
                <c:pt idx="39">
                  <c:v>666.24605678233399</c:v>
                </c:pt>
                <c:pt idx="40">
                  <c:v>753.312302839116</c:v>
                </c:pt>
                <c:pt idx="41">
                  <c:v>758.99053627760202</c:v>
                </c:pt>
                <c:pt idx="42">
                  <c:v>810.09463722397402</c:v>
                </c:pt>
                <c:pt idx="43">
                  <c:v>819.55835962145102</c:v>
                </c:pt>
                <c:pt idx="44">
                  <c:v>832.80757097791798</c:v>
                </c:pt>
                <c:pt idx="45">
                  <c:v>853.62776025236599</c:v>
                </c:pt>
                <c:pt idx="46">
                  <c:v>851.73501577287004</c:v>
                </c:pt>
                <c:pt idx="47">
                  <c:v>855.52050473186102</c:v>
                </c:pt>
                <c:pt idx="48">
                  <c:v>878.23343848580396</c:v>
                </c:pt>
                <c:pt idx="49">
                  <c:v>989.90536277602496</c:v>
                </c:pt>
                <c:pt idx="50">
                  <c:v>1056.15141955835</c:v>
                </c:pt>
                <c:pt idx="51">
                  <c:v>1107.2555205047299</c:v>
                </c:pt>
                <c:pt idx="52">
                  <c:v>1118.6119873816999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1-4303-83CB-913A9B729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80848528"/>
        <c:axId val="1180855976"/>
      </c:barChart>
      <c:catAx>
        <c:axId val="11808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55976"/>
        <c:crosses val="autoZero"/>
        <c:auto val="1"/>
        <c:lblAlgn val="ctr"/>
        <c:lblOffset val="100"/>
        <c:tickLblSkip val="1"/>
        <c:noMultiLvlLbl val="0"/>
      </c:catAx>
      <c:valAx>
        <c:axId val="118085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MLT</c:v>
                </c:pt>
                <c:pt idx="1">
                  <c:v>GBR</c:v>
                </c:pt>
                <c:pt idx="2">
                  <c:v>IRL</c:v>
                </c:pt>
                <c:pt idx="3">
                  <c:v>PRT</c:v>
                </c:pt>
                <c:pt idx="4">
                  <c:v>CYP</c:v>
                </c:pt>
                <c:pt idx="5">
                  <c:v>BEL</c:v>
                </c:pt>
                <c:pt idx="6">
                  <c:v>ITA</c:v>
                </c:pt>
                <c:pt idx="7">
                  <c:v>ESP</c:v>
                </c:pt>
                <c:pt idx="8">
                  <c:v>SWE</c:v>
                </c:pt>
                <c:pt idx="9">
                  <c:v>LUX</c:v>
                </c:pt>
                <c:pt idx="10">
                  <c:v>NOR</c:v>
                </c:pt>
                <c:pt idx="11">
                  <c:v>ROM</c:v>
                </c:pt>
                <c:pt idx="12">
                  <c:v>DNK</c:v>
                </c:pt>
                <c:pt idx="13">
                  <c:v>AUT</c:v>
                </c:pt>
                <c:pt idx="14">
                  <c:v>CZE</c:v>
                </c:pt>
                <c:pt idx="15">
                  <c:v>FRA</c:v>
                </c:pt>
                <c:pt idx="16">
                  <c:v>FIN</c:v>
                </c:pt>
                <c:pt idx="17">
                  <c:v>LVA</c:v>
                </c:pt>
                <c:pt idx="18">
                  <c:v>SVN</c:v>
                </c:pt>
                <c:pt idx="19">
                  <c:v>DEU</c:v>
                </c:pt>
                <c:pt idx="20">
                  <c:v>BGR</c:v>
                </c:pt>
                <c:pt idx="21">
                  <c:v>POL</c:v>
                </c:pt>
                <c:pt idx="22">
                  <c:v>LTU</c:v>
                </c:pt>
                <c:pt idx="23">
                  <c:v>HUN</c:v>
                </c:pt>
                <c:pt idx="24">
                  <c:v>SVK</c:v>
                </c:pt>
                <c:pt idx="25">
                  <c:v>HRV</c:v>
                </c:pt>
                <c:pt idx="26">
                  <c:v>NDL</c:v>
                </c:pt>
                <c:pt idx="27">
                  <c:v>GRC</c:v>
                </c:pt>
                <c:pt idx="28">
                  <c:v>EST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42.9</c:v>
                </c:pt>
                <c:pt idx="1">
                  <c:v>37.299999999999997</c:v>
                </c:pt>
                <c:pt idx="2">
                  <c:v>35.1</c:v>
                </c:pt>
                <c:pt idx="3">
                  <c:v>34.9</c:v>
                </c:pt>
                <c:pt idx="4">
                  <c:v>34.700000000000003</c:v>
                </c:pt>
                <c:pt idx="5">
                  <c:v>33.200000000000003</c:v>
                </c:pt>
                <c:pt idx="6">
                  <c:v>33.200000000000003</c:v>
                </c:pt>
                <c:pt idx="7">
                  <c:v>30.5</c:v>
                </c:pt>
                <c:pt idx="8">
                  <c:v>28.7</c:v>
                </c:pt>
                <c:pt idx="9">
                  <c:v>28.5</c:v>
                </c:pt>
                <c:pt idx="10">
                  <c:v>25.8</c:v>
                </c:pt>
                <c:pt idx="11">
                  <c:v>25.3</c:v>
                </c:pt>
                <c:pt idx="12">
                  <c:v>24.3</c:v>
                </c:pt>
                <c:pt idx="13">
                  <c:v>23.8</c:v>
                </c:pt>
                <c:pt idx="14">
                  <c:v>23.8</c:v>
                </c:pt>
                <c:pt idx="15">
                  <c:v>23.8</c:v>
                </c:pt>
                <c:pt idx="16">
                  <c:v>23.5</c:v>
                </c:pt>
                <c:pt idx="17">
                  <c:v>22</c:v>
                </c:pt>
                <c:pt idx="18">
                  <c:v>21.3</c:v>
                </c:pt>
                <c:pt idx="19">
                  <c:v>21.1</c:v>
                </c:pt>
                <c:pt idx="20">
                  <c:v>21</c:v>
                </c:pt>
                <c:pt idx="21">
                  <c:v>18.7</c:v>
                </c:pt>
                <c:pt idx="22">
                  <c:v>18.399999999999999</c:v>
                </c:pt>
                <c:pt idx="23">
                  <c:v>18.100000000000001</c:v>
                </c:pt>
                <c:pt idx="24">
                  <c:v>17.8</c:v>
                </c:pt>
                <c:pt idx="25">
                  <c:v>16.2</c:v>
                </c:pt>
                <c:pt idx="26">
                  <c:v>15.5</c:v>
                </c:pt>
                <c:pt idx="27">
                  <c:v>12.9</c:v>
                </c:pt>
                <c:pt idx="2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80859504"/>
        <c:axId val="1180848920"/>
      </c:barChart>
      <c:catAx>
        <c:axId val="118085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8920"/>
        <c:crosses val="autoZero"/>
        <c:auto val="1"/>
        <c:lblAlgn val="ctr"/>
        <c:lblOffset val="100"/>
        <c:tickLblSkip val="1"/>
        <c:noMultiLvlLbl val="0"/>
      </c:catAx>
      <c:valAx>
        <c:axId val="118084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5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netrávících</a:t>
            </a:r>
            <a:r>
              <a:rPr lang="cs-CZ" baseline="0" dirty="0">
                <a:solidFill>
                  <a:schemeClr val="tx1"/>
                </a:solidFill>
              </a:rPr>
              <a:t> žádný čas aerobní fyzickou aktivitou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3831944444444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Zero minutes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1-4584-BAB9-DA58224BF11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D1-4584-BAB9-DA58224BF110}"/>
              </c:ext>
            </c:extLst>
          </c:dPt>
          <c:cat>
            <c:strRef>
              <c:f>List1!$A$2:$A$28</c:f>
              <c:strCache>
                <c:ptCount val="27"/>
                <c:pt idx="0">
                  <c:v>Denmark</c:v>
                </c:pt>
                <c:pt idx="1">
                  <c:v>Finland</c:v>
                </c:pt>
                <c:pt idx="2">
                  <c:v>Sweden</c:v>
                </c:pt>
                <c:pt idx="3">
                  <c:v>Austria</c:v>
                </c:pt>
                <c:pt idx="4">
                  <c:v>Germany</c:v>
                </c:pt>
                <c:pt idx="5">
                  <c:v>Luxembourg</c:v>
                </c:pt>
                <c:pt idx="6">
                  <c:v>Slovenia</c:v>
                </c:pt>
                <c:pt idx="7">
                  <c:v>United Kingdom</c:v>
                </c:pt>
                <c:pt idx="8">
                  <c:v>Hungary</c:v>
                </c:pt>
                <c:pt idx="9">
                  <c:v>Malta</c:v>
                </c:pt>
                <c:pt idx="10">
                  <c:v>Czech Republic</c:v>
                </c:pt>
                <c:pt idx="11">
                  <c:v>Slovakia</c:v>
                </c:pt>
                <c:pt idx="12">
                  <c:v>European Union (28)</c:v>
                </c:pt>
                <c:pt idx="13">
                  <c:v>France</c:v>
                </c:pt>
                <c:pt idx="14">
                  <c:v>Spain</c:v>
                </c:pt>
                <c:pt idx="15">
                  <c:v>Latvia</c:v>
                </c:pt>
                <c:pt idx="16">
                  <c:v>Estonia</c:v>
                </c:pt>
                <c:pt idx="17">
                  <c:v>Ireland</c:v>
                </c:pt>
                <c:pt idx="18">
                  <c:v>Croatia</c:v>
                </c:pt>
                <c:pt idx="19">
                  <c:v>Poland</c:v>
                </c:pt>
                <c:pt idx="20">
                  <c:v>Cyprus</c:v>
                </c:pt>
                <c:pt idx="21">
                  <c:v>Portugal</c:v>
                </c:pt>
                <c:pt idx="22">
                  <c:v>Lithuania</c:v>
                </c:pt>
                <c:pt idx="23">
                  <c:v>Italy</c:v>
                </c:pt>
                <c:pt idx="24">
                  <c:v>Greece</c:v>
                </c:pt>
                <c:pt idx="25">
                  <c:v>Bulgaria</c:v>
                </c:pt>
                <c:pt idx="26">
                  <c:v>Romania</c:v>
                </c:pt>
              </c:strCache>
            </c:strRef>
          </c:cat>
          <c:val>
            <c:numRef>
              <c:f>List1!$B$2:$B$28</c:f>
              <c:numCache>
                <c:formatCode>#,##0.0</c:formatCode>
                <c:ptCount val="27"/>
                <c:pt idx="0">
                  <c:v>18.7</c:v>
                </c:pt>
                <c:pt idx="1">
                  <c:v>23</c:v>
                </c:pt>
                <c:pt idx="2">
                  <c:v>24.6</c:v>
                </c:pt>
                <c:pt idx="3">
                  <c:v>25.1</c:v>
                </c:pt>
                <c:pt idx="4">
                  <c:v>28.8</c:v>
                </c:pt>
                <c:pt idx="5">
                  <c:v>36.5</c:v>
                </c:pt>
                <c:pt idx="6">
                  <c:v>39.1</c:v>
                </c:pt>
                <c:pt idx="7">
                  <c:v>41.2</c:v>
                </c:pt>
                <c:pt idx="8">
                  <c:v>43.4</c:v>
                </c:pt>
                <c:pt idx="9">
                  <c:v>47.3</c:v>
                </c:pt>
                <c:pt idx="10">
                  <c:v>47.4</c:v>
                </c:pt>
                <c:pt idx="11">
                  <c:v>47.7</c:v>
                </c:pt>
                <c:pt idx="12">
                  <c:v>48.8</c:v>
                </c:pt>
                <c:pt idx="13">
                  <c:v>49</c:v>
                </c:pt>
                <c:pt idx="14">
                  <c:v>51</c:v>
                </c:pt>
                <c:pt idx="15">
                  <c:v>51.4</c:v>
                </c:pt>
                <c:pt idx="16">
                  <c:v>52.3</c:v>
                </c:pt>
                <c:pt idx="17">
                  <c:v>52.5</c:v>
                </c:pt>
                <c:pt idx="18">
                  <c:v>58.6</c:v>
                </c:pt>
                <c:pt idx="19">
                  <c:v>58.8</c:v>
                </c:pt>
                <c:pt idx="20">
                  <c:v>60.2</c:v>
                </c:pt>
                <c:pt idx="21">
                  <c:v>62.8</c:v>
                </c:pt>
                <c:pt idx="22">
                  <c:v>63.7</c:v>
                </c:pt>
                <c:pt idx="23">
                  <c:v>65</c:v>
                </c:pt>
                <c:pt idx="24">
                  <c:v>74.099999999999994</c:v>
                </c:pt>
                <c:pt idx="25">
                  <c:v>82.7</c:v>
                </c:pt>
                <c:pt idx="26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1-4584-BAB9-DA58224BF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8404104"/>
        <c:axId val="338409592"/>
      </c:barChart>
      <c:catAx>
        <c:axId val="3384041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9592"/>
        <c:crosses val="autoZero"/>
        <c:auto val="1"/>
        <c:lblAlgn val="ctr"/>
        <c:lblOffset val="100"/>
        <c:noMultiLvlLbl val="0"/>
      </c:catAx>
      <c:valAx>
        <c:axId val="33840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netrávících žádný čas aerobní fyzickou aktivitou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E-4BB4-803B-8815BC51EA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E-4BB4-803B-8815BC51EA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E-4BB4-803B-8815BC51EAAC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7E-4BB4-803B-8815BC51EAAC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Jihomoravský</c:v>
                </c:pt>
                <c:pt idx="1">
                  <c:v>Olomoucký</c:v>
                </c:pt>
                <c:pt idx="2">
                  <c:v>Pardubický</c:v>
                </c:pt>
                <c:pt idx="3">
                  <c:v>Zlínský</c:v>
                </c:pt>
                <c:pt idx="4">
                  <c:v>Královéhradecký</c:v>
                </c:pt>
                <c:pt idx="5">
                  <c:v>Jihočeský</c:v>
                </c:pt>
                <c:pt idx="6">
                  <c:v>Česká republika</c:v>
                </c:pt>
                <c:pt idx="7">
                  <c:v>Středočeský</c:v>
                </c:pt>
                <c:pt idx="8">
                  <c:v>Moravskoslezský</c:v>
                </c:pt>
                <c:pt idx="9">
                  <c:v>Plzeňský</c:v>
                </c:pt>
                <c:pt idx="10">
                  <c:v>Hl.m.Praha</c:v>
                </c:pt>
                <c:pt idx="11">
                  <c:v>Vysočina</c:v>
                </c:pt>
                <c:pt idx="12">
                  <c:v>Ústecký</c:v>
                </c:pt>
                <c:pt idx="13">
                  <c:v>Liberecký</c:v>
                </c:pt>
                <c:pt idx="14">
                  <c:v>Karlovarský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0.39547985184029277</c:v>
                </c:pt>
                <c:pt idx="1">
                  <c:v>0.41299975411119233</c:v>
                </c:pt>
                <c:pt idx="2">
                  <c:v>0.42679726559615683</c:v>
                </c:pt>
                <c:pt idx="3">
                  <c:v>0.42812683569591736</c:v>
                </c:pt>
                <c:pt idx="4">
                  <c:v>0.43437200369795653</c:v>
                </c:pt>
                <c:pt idx="5">
                  <c:v>0.453178259247903</c:v>
                </c:pt>
                <c:pt idx="6">
                  <c:v>0.47422166356107626</c:v>
                </c:pt>
                <c:pt idx="7">
                  <c:v>0.47720948187944939</c:v>
                </c:pt>
                <c:pt idx="8">
                  <c:v>0.48072560308002255</c:v>
                </c:pt>
                <c:pt idx="9">
                  <c:v>0.49697592122946305</c:v>
                </c:pt>
                <c:pt idx="10">
                  <c:v>0.50363755526582343</c:v>
                </c:pt>
                <c:pt idx="11">
                  <c:v>0.53558762063885845</c:v>
                </c:pt>
                <c:pt idx="12">
                  <c:v>0.54489064727061376</c:v>
                </c:pt>
                <c:pt idx="13">
                  <c:v>0.56342796155545294</c:v>
                </c:pt>
                <c:pt idx="14">
                  <c:v>0.56493559347082656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7E-4BB4-803B-8815BC51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404888"/>
        <c:axId val="338409984"/>
      </c:barChart>
      <c:catAx>
        <c:axId val="33840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9984"/>
        <c:crosses val="autoZero"/>
        <c:auto val="1"/>
        <c:lblAlgn val="ctr"/>
        <c:lblOffset val="100"/>
        <c:noMultiLvlLbl val="0"/>
      </c:catAx>
      <c:valAx>
        <c:axId val="33840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trávících týdně</a:t>
            </a:r>
            <a:r>
              <a:rPr lang="cs-CZ" baseline="0" dirty="0">
                <a:solidFill>
                  <a:schemeClr val="tx1"/>
                </a:solidFill>
              </a:rPr>
              <a:t> 150 a více minut fyzickou aerobní aktivitou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38319444444444"/>
          <c:y val="2.212618671882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150 a více minut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8-40DF-8D2C-46C793CCE3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8-40DF-8D2C-46C793CCE3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78-40DF-8D2C-46C793CCE31C}"/>
              </c:ext>
            </c:extLst>
          </c:dPt>
          <c:cat>
            <c:strRef>
              <c:f>List1!$A$2:$A$28</c:f>
              <c:strCache>
                <c:ptCount val="27"/>
                <c:pt idx="0">
                  <c:v>Romania</c:v>
                </c:pt>
                <c:pt idx="1">
                  <c:v>Bulgaria</c:v>
                </c:pt>
                <c:pt idx="2">
                  <c:v>Greece</c:v>
                </c:pt>
                <c:pt idx="3">
                  <c:v>Poland</c:v>
                </c:pt>
                <c:pt idx="4">
                  <c:v>Italy</c:v>
                </c:pt>
                <c:pt idx="5">
                  <c:v>Portugal</c:v>
                </c:pt>
                <c:pt idx="6">
                  <c:v>Croatia</c:v>
                </c:pt>
                <c:pt idx="7">
                  <c:v>Lithuania</c:v>
                </c:pt>
                <c:pt idx="8">
                  <c:v>Estonia</c:v>
                </c:pt>
                <c:pt idx="9">
                  <c:v>Latvia</c:v>
                </c:pt>
                <c:pt idx="10">
                  <c:v>France</c:v>
                </c:pt>
                <c:pt idx="11">
                  <c:v>Cyprus</c:v>
                </c:pt>
                <c:pt idx="12">
                  <c:v>Czech Republic</c:v>
                </c:pt>
                <c:pt idx="13">
                  <c:v>Hungary</c:v>
                </c:pt>
                <c:pt idx="14">
                  <c:v>Ireland</c:v>
                </c:pt>
                <c:pt idx="15">
                  <c:v>Slovakia</c:v>
                </c:pt>
                <c:pt idx="16">
                  <c:v>European Union (28)</c:v>
                </c:pt>
                <c:pt idx="17">
                  <c:v>Spain</c:v>
                </c:pt>
                <c:pt idx="18">
                  <c:v>Malta</c:v>
                </c:pt>
                <c:pt idx="19">
                  <c:v>United Kingdom</c:v>
                </c:pt>
                <c:pt idx="20">
                  <c:v>Slovenia</c:v>
                </c:pt>
                <c:pt idx="21">
                  <c:v>Luxembourg</c:v>
                </c:pt>
                <c:pt idx="22">
                  <c:v>Germany</c:v>
                </c:pt>
                <c:pt idx="23">
                  <c:v>Austria</c:v>
                </c:pt>
                <c:pt idx="24">
                  <c:v>Sweden</c:v>
                </c:pt>
                <c:pt idx="25">
                  <c:v>Denmark</c:v>
                </c:pt>
                <c:pt idx="26">
                  <c:v>Finland</c:v>
                </c:pt>
              </c:strCache>
            </c:strRef>
          </c:cat>
          <c:val>
            <c:numRef>
              <c:f>List1!$B$2:$B$28</c:f>
              <c:numCache>
                <c:formatCode>#,##0.0</c:formatCode>
                <c:ptCount val="27"/>
                <c:pt idx="0">
                  <c:v>8.6</c:v>
                </c:pt>
                <c:pt idx="1">
                  <c:v>9.9</c:v>
                </c:pt>
                <c:pt idx="2">
                  <c:v>16.7</c:v>
                </c:pt>
                <c:pt idx="3">
                  <c:v>17.100000000000001</c:v>
                </c:pt>
                <c:pt idx="4">
                  <c:v>18.2</c:v>
                </c:pt>
                <c:pt idx="5">
                  <c:v>18.399999999999999</c:v>
                </c:pt>
                <c:pt idx="6">
                  <c:v>19.399999999999999</c:v>
                </c:pt>
                <c:pt idx="7">
                  <c:v>19.7</c:v>
                </c:pt>
                <c:pt idx="8">
                  <c:v>23.2</c:v>
                </c:pt>
                <c:pt idx="9">
                  <c:v>23.3</c:v>
                </c:pt>
                <c:pt idx="10">
                  <c:v>25</c:v>
                </c:pt>
                <c:pt idx="11">
                  <c:v>25.3</c:v>
                </c:pt>
                <c:pt idx="12">
                  <c:v>28.4</c:v>
                </c:pt>
                <c:pt idx="13">
                  <c:v>28.6</c:v>
                </c:pt>
                <c:pt idx="14">
                  <c:v>29.1</c:v>
                </c:pt>
                <c:pt idx="15">
                  <c:v>29.4</c:v>
                </c:pt>
                <c:pt idx="16">
                  <c:v>30.8</c:v>
                </c:pt>
                <c:pt idx="17">
                  <c:v>34</c:v>
                </c:pt>
                <c:pt idx="18">
                  <c:v>34.9</c:v>
                </c:pt>
                <c:pt idx="19">
                  <c:v>36.9</c:v>
                </c:pt>
                <c:pt idx="20">
                  <c:v>37.9</c:v>
                </c:pt>
                <c:pt idx="21">
                  <c:v>41.6</c:v>
                </c:pt>
                <c:pt idx="22">
                  <c:v>48.3</c:v>
                </c:pt>
                <c:pt idx="23">
                  <c:v>50.4</c:v>
                </c:pt>
                <c:pt idx="24">
                  <c:v>54.1</c:v>
                </c:pt>
                <c:pt idx="25">
                  <c:v>54.6</c:v>
                </c:pt>
                <c:pt idx="26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78-40DF-8D2C-46C793CCE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8408808"/>
        <c:axId val="338411944"/>
      </c:barChart>
      <c:catAx>
        <c:axId val="3384088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11944"/>
        <c:crosses val="autoZero"/>
        <c:auto val="1"/>
        <c:lblAlgn val="ctr"/>
        <c:lblOffset val="100"/>
        <c:noMultiLvlLbl val="0"/>
      </c:catAx>
      <c:valAx>
        <c:axId val="33841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 dirty="0">
                <a:effectLst/>
              </a:rPr>
              <a:t>Podíl osob trávících týdně 150 a více minut fyzickou aerobní aktivitou</a:t>
            </a:r>
            <a:endParaRPr lang="cs-CZ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F-4C45-827C-8E6903A334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F-4C45-827C-8E6903A3346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F-4C45-827C-8E6903A334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F-4C45-827C-8E6903A33464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BDF-4C45-827C-8E6903A33464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Vysočina</c:v>
                </c:pt>
                <c:pt idx="1">
                  <c:v>Pardubický</c:v>
                </c:pt>
                <c:pt idx="2">
                  <c:v>Ústecký</c:v>
                </c:pt>
                <c:pt idx="3">
                  <c:v>Moravskoslezský</c:v>
                </c:pt>
                <c:pt idx="4">
                  <c:v>Liberecký</c:v>
                </c:pt>
                <c:pt idx="5">
                  <c:v>Hl.m.Praha</c:v>
                </c:pt>
                <c:pt idx="6">
                  <c:v>Karlovarský</c:v>
                </c:pt>
                <c:pt idx="7">
                  <c:v>Středočeský</c:v>
                </c:pt>
                <c:pt idx="8">
                  <c:v>Česká republika</c:v>
                </c:pt>
                <c:pt idx="9">
                  <c:v>Zlínský</c:v>
                </c:pt>
                <c:pt idx="10">
                  <c:v>Jihočeský</c:v>
                </c:pt>
                <c:pt idx="11">
                  <c:v>Plzeňský</c:v>
                </c:pt>
                <c:pt idx="12">
                  <c:v>Královéhradecký</c:v>
                </c:pt>
                <c:pt idx="13">
                  <c:v>Olomoucký</c:v>
                </c:pt>
                <c:pt idx="14">
                  <c:v>Jihomoravský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0.19624288579079363</c:v>
                </c:pt>
                <c:pt idx="1">
                  <c:v>0.23576265040508471</c:v>
                </c:pt>
                <c:pt idx="2">
                  <c:v>0.23911076360124914</c:v>
                </c:pt>
                <c:pt idx="3">
                  <c:v>0.25336299745564239</c:v>
                </c:pt>
                <c:pt idx="4">
                  <c:v>0.25518786137597205</c:v>
                </c:pt>
                <c:pt idx="5">
                  <c:v>0.25978396642026991</c:v>
                </c:pt>
                <c:pt idx="6">
                  <c:v>0.2616034670142432</c:v>
                </c:pt>
                <c:pt idx="7">
                  <c:v>0.2818056567313072</c:v>
                </c:pt>
                <c:pt idx="8">
                  <c:v>0.28398365114725305</c:v>
                </c:pt>
                <c:pt idx="9">
                  <c:v>0.29710910211294583</c:v>
                </c:pt>
                <c:pt idx="10">
                  <c:v>0.30599729114456042</c:v>
                </c:pt>
                <c:pt idx="11">
                  <c:v>0.31441442201133152</c:v>
                </c:pt>
                <c:pt idx="12">
                  <c:v>0.31902139160266801</c:v>
                </c:pt>
                <c:pt idx="13">
                  <c:v>0.32023961455004757</c:v>
                </c:pt>
                <c:pt idx="14">
                  <c:v>0.38304326350013784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DF-4C45-827C-8E6903A33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401752"/>
        <c:axId val="338415864"/>
      </c:barChart>
      <c:catAx>
        <c:axId val="33840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15864"/>
        <c:crosses val="autoZero"/>
        <c:auto val="1"/>
        <c:lblAlgn val="ctr"/>
        <c:lblOffset val="100"/>
        <c:noMultiLvlLbl val="0"/>
      </c:catAx>
      <c:valAx>
        <c:axId val="33841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0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ITA</c:v>
                </c:pt>
                <c:pt idx="1">
                  <c:v>DNK</c:v>
                </c:pt>
                <c:pt idx="2">
                  <c:v>FRA</c:v>
                </c:pt>
                <c:pt idx="3">
                  <c:v>CHE</c:v>
                </c:pt>
                <c:pt idx="4">
                  <c:v>PRT</c:v>
                </c:pt>
                <c:pt idx="5">
                  <c:v>SWE</c:v>
                </c:pt>
                <c:pt idx="6">
                  <c:v>EST</c:v>
                </c:pt>
                <c:pt idx="7">
                  <c:v>GRC</c:v>
                </c:pt>
                <c:pt idx="8">
                  <c:v>NOR</c:v>
                </c:pt>
                <c:pt idx="9">
                  <c:v>LTU</c:v>
                </c:pt>
                <c:pt idx="10">
                  <c:v>DEU</c:v>
                </c:pt>
                <c:pt idx="11">
                  <c:v>BEL</c:v>
                </c:pt>
                <c:pt idx="12">
                  <c:v>MLT</c:v>
                </c:pt>
                <c:pt idx="13">
                  <c:v>NLD</c:v>
                </c:pt>
                <c:pt idx="14">
                  <c:v>HUN</c:v>
                </c:pt>
                <c:pt idx="15">
                  <c:v>ROM</c:v>
                </c:pt>
                <c:pt idx="16">
                  <c:v>SVN</c:v>
                </c:pt>
                <c:pt idx="17">
                  <c:v>LVA</c:v>
                </c:pt>
                <c:pt idx="18">
                  <c:v>POL</c:v>
                </c:pt>
                <c:pt idx="19">
                  <c:v>HRV</c:v>
                </c:pt>
                <c:pt idx="20">
                  <c:v>GBR</c:v>
                </c:pt>
                <c:pt idx="21">
                  <c:v>LUX</c:v>
                </c:pt>
                <c:pt idx="22">
                  <c:v>SVK</c:v>
                </c:pt>
                <c:pt idx="23">
                  <c:v>ESP</c:v>
                </c:pt>
                <c:pt idx="24">
                  <c:v>FIN</c:v>
                </c:pt>
                <c:pt idx="25">
                  <c:v>CZE</c:v>
                </c:pt>
                <c:pt idx="26">
                  <c:v>AUT</c:v>
                </c:pt>
                <c:pt idx="27">
                  <c:v>BGR</c:v>
                </c:pt>
                <c:pt idx="28">
                  <c:v>IRL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91.8</c:v>
                </c:pt>
                <c:pt idx="1">
                  <c:v>88.3</c:v>
                </c:pt>
                <c:pt idx="2">
                  <c:v>88.1</c:v>
                </c:pt>
                <c:pt idx="3">
                  <c:v>88</c:v>
                </c:pt>
                <c:pt idx="4">
                  <c:v>86.7</c:v>
                </c:pt>
                <c:pt idx="5">
                  <c:v>86.1</c:v>
                </c:pt>
                <c:pt idx="6">
                  <c:v>86</c:v>
                </c:pt>
                <c:pt idx="7">
                  <c:v>85.9</c:v>
                </c:pt>
                <c:pt idx="8">
                  <c:v>85</c:v>
                </c:pt>
                <c:pt idx="9">
                  <c:v>83.4</c:v>
                </c:pt>
                <c:pt idx="10">
                  <c:v>83.1</c:v>
                </c:pt>
                <c:pt idx="11">
                  <c:v>82.5</c:v>
                </c:pt>
                <c:pt idx="12">
                  <c:v>81.400000000000006</c:v>
                </c:pt>
                <c:pt idx="13">
                  <c:v>81.099999999999994</c:v>
                </c:pt>
                <c:pt idx="14">
                  <c:v>80.8</c:v>
                </c:pt>
                <c:pt idx="15">
                  <c:v>80.7</c:v>
                </c:pt>
                <c:pt idx="16">
                  <c:v>79.8</c:v>
                </c:pt>
                <c:pt idx="17">
                  <c:v>79.7</c:v>
                </c:pt>
                <c:pt idx="18">
                  <c:v>79.599999999999994</c:v>
                </c:pt>
                <c:pt idx="19">
                  <c:v>79.3</c:v>
                </c:pt>
                <c:pt idx="20">
                  <c:v>79</c:v>
                </c:pt>
                <c:pt idx="21">
                  <c:v>77.599999999999994</c:v>
                </c:pt>
                <c:pt idx="22">
                  <c:v>77.400000000000006</c:v>
                </c:pt>
                <c:pt idx="23">
                  <c:v>77.2</c:v>
                </c:pt>
                <c:pt idx="24">
                  <c:v>77</c:v>
                </c:pt>
                <c:pt idx="25">
                  <c:v>76.900000000000006</c:v>
                </c:pt>
                <c:pt idx="26">
                  <c:v>75.400000000000006</c:v>
                </c:pt>
                <c:pt idx="27">
                  <c:v>74.099999999999994</c:v>
                </c:pt>
                <c:pt idx="28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44960"/>
        <c:axId val="1178641432"/>
      </c:barChart>
      <c:catAx>
        <c:axId val="117864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41432"/>
        <c:crosses val="autoZero"/>
        <c:auto val="1"/>
        <c:lblAlgn val="ctr"/>
        <c:lblOffset val="100"/>
        <c:tickLblSkip val="1"/>
        <c:noMultiLvlLbl val="0"/>
      </c:catAx>
      <c:valAx>
        <c:axId val="117864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Ireland</c:v>
                </c:pt>
                <c:pt idx="1">
                  <c:v>Austria</c:v>
                </c:pt>
                <c:pt idx="2">
                  <c:v>Spain</c:v>
                </c:pt>
                <c:pt idx="3">
                  <c:v>Finland</c:v>
                </c:pt>
                <c:pt idx="4">
                  <c:v>MKD</c:v>
                </c:pt>
                <c:pt idx="5">
                  <c:v>Ukraine</c:v>
                </c:pt>
                <c:pt idx="6">
                  <c:v>Greenland</c:v>
                </c:pt>
                <c:pt idx="7">
                  <c:v>Armenia</c:v>
                </c:pt>
                <c:pt idx="8">
                  <c:v>United States</c:v>
                </c:pt>
                <c:pt idx="9">
                  <c:v>Poland</c:v>
                </c:pt>
                <c:pt idx="10">
                  <c:v>Canada</c:v>
                </c:pt>
                <c:pt idx="11">
                  <c:v>Hungary</c:v>
                </c:pt>
                <c:pt idx="12">
                  <c:v>England</c:v>
                </c:pt>
                <c:pt idx="13">
                  <c:v>Romania</c:v>
                </c:pt>
                <c:pt idx="14">
                  <c:v>Slovakia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Croatia</c:v>
                </c:pt>
                <c:pt idx="18">
                  <c:v>Luxembourg</c:v>
                </c:pt>
                <c:pt idx="19">
                  <c:v>Wales</c:v>
                </c:pt>
                <c:pt idx="20">
                  <c:v>Belgium (French)</c:v>
                </c:pt>
                <c:pt idx="21">
                  <c:v>Turkey</c:v>
                </c:pt>
                <c:pt idx="22">
                  <c:v>Germany</c:v>
                </c:pt>
                <c:pt idx="23">
                  <c:v>Norway</c:v>
                </c:pt>
                <c:pt idx="24">
                  <c:v>Latvia</c:v>
                </c:pt>
                <c:pt idx="25">
                  <c:v>Netherlands</c:v>
                </c:pt>
                <c:pt idx="26">
                  <c:v>Iceland</c:v>
                </c:pt>
                <c:pt idx="27">
                  <c:v>Belgium (Flemish)</c:v>
                </c:pt>
                <c:pt idx="28">
                  <c:v>Scotland</c:v>
                </c:pt>
                <c:pt idx="29">
                  <c:v>Lithuania</c:v>
                </c:pt>
                <c:pt idx="30">
                  <c:v>Portugal</c:v>
                </c:pt>
                <c:pt idx="31">
                  <c:v>Sweden</c:v>
                </c:pt>
                <c:pt idx="32">
                  <c:v>Estonia</c:v>
                </c:pt>
                <c:pt idx="33">
                  <c:v>Greece</c:v>
                </c:pt>
                <c:pt idx="34">
                  <c:v>Switzerland</c:v>
                </c:pt>
                <c:pt idx="35">
                  <c:v>France</c:v>
                </c:pt>
                <c:pt idx="36">
                  <c:v>Russian Federation</c:v>
                </c:pt>
                <c:pt idx="37">
                  <c:v>Denmark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31</c:v>
                </c:pt>
                <c:pt idx="1">
                  <c:v>30</c:v>
                </c:pt>
                <c:pt idx="2">
                  <c:v>26</c:v>
                </c:pt>
                <c:pt idx="3">
                  <c:v>25</c:v>
                </c:pt>
                <c:pt idx="4">
                  <c:v>28</c:v>
                </c:pt>
                <c:pt idx="5">
                  <c:v>25</c:v>
                </c:pt>
                <c:pt idx="6">
                  <c:v>27</c:v>
                </c:pt>
                <c:pt idx="7">
                  <c:v>21</c:v>
                </c:pt>
                <c:pt idx="8">
                  <c:v>24</c:v>
                </c:pt>
                <c:pt idx="9">
                  <c:v>23</c:v>
                </c:pt>
                <c:pt idx="10">
                  <c:v>21</c:v>
                </c:pt>
                <c:pt idx="11">
                  <c:v>22</c:v>
                </c:pt>
                <c:pt idx="12">
                  <c:v>20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20</c:v>
                </c:pt>
                <c:pt idx="17">
                  <c:v>19</c:v>
                </c:pt>
                <c:pt idx="18">
                  <c:v>18</c:v>
                </c:pt>
                <c:pt idx="19">
                  <c:v>19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17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14</c:v>
                </c:pt>
                <c:pt idx="31">
                  <c:v>17</c:v>
                </c:pt>
                <c:pt idx="32">
                  <c:v>16</c:v>
                </c:pt>
                <c:pt idx="33">
                  <c:v>12</c:v>
                </c:pt>
                <c:pt idx="34">
                  <c:v>11</c:v>
                </c:pt>
                <c:pt idx="35">
                  <c:v>9</c:v>
                </c:pt>
                <c:pt idx="36">
                  <c:v>11</c:v>
                </c:pt>
                <c:pt idx="37">
                  <c:v>10</c:v>
                </c:pt>
                <c:pt idx="38">
                  <c:v>7</c:v>
                </c:pt>
                <c:pt idx="39">
                  <c:v>19</c:v>
                </c:pt>
                <c:pt idx="4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Ireland</c:v>
                </c:pt>
                <c:pt idx="1">
                  <c:v>Austria</c:v>
                </c:pt>
                <c:pt idx="2">
                  <c:v>Spain</c:v>
                </c:pt>
                <c:pt idx="3">
                  <c:v>Finland</c:v>
                </c:pt>
                <c:pt idx="4">
                  <c:v>MKD</c:v>
                </c:pt>
                <c:pt idx="5">
                  <c:v>Ukraine</c:v>
                </c:pt>
                <c:pt idx="6">
                  <c:v>Greenland</c:v>
                </c:pt>
                <c:pt idx="7">
                  <c:v>Armenia</c:v>
                </c:pt>
                <c:pt idx="8">
                  <c:v>United States</c:v>
                </c:pt>
                <c:pt idx="9">
                  <c:v>Poland</c:v>
                </c:pt>
                <c:pt idx="10">
                  <c:v>Canada</c:v>
                </c:pt>
                <c:pt idx="11">
                  <c:v>Hungary</c:v>
                </c:pt>
                <c:pt idx="12">
                  <c:v>England</c:v>
                </c:pt>
                <c:pt idx="13">
                  <c:v>Romania</c:v>
                </c:pt>
                <c:pt idx="14">
                  <c:v>Slovakia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Croatia</c:v>
                </c:pt>
                <c:pt idx="18">
                  <c:v>Luxembourg</c:v>
                </c:pt>
                <c:pt idx="19">
                  <c:v>Wales</c:v>
                </c:pt>
                <c:pt idx="20">
                  <c:v>Belgium (French)</c:v>
                </c:pt>
                <c:pt idx="21">
                  <c:v>Turkey</c:v>
                </c:pt>
                <c:pt idx="22">
                  <c:v>Germany</c:v>
                </c:pt>
                <c:pt idx="23">
                  <c:v>Norway</c:v>
                </c:pt>
                <c:pt idx="24">
                  <c:v>Latvia</c:v>
                </c:pt>
                <c:pt idx="25">
                  <c:v>Netherlands</c:v>
                </c:pt>
                <c:pt idx="26">
                  <c:v>Iceland</c:v>
                </c:pt>
                <c:pt idx="27">
                  <c:v>Belgium (Flemish)</c:v>
                </c:pt>
                <c:pt idx="28">
                  <c:v>Scotland</c:v>
                </c:pt>
                <c:pt idx="29">
                  <c:v>Lithuania</c:v>
                </c:pt>
                <c:pt idx="30">
                  <c:v>Portugal</c:v>
                </c:pt>
                <c:pt idx="31">
                  <c:v>Sweden</c:v>
                </c:pt>
                <c:pt idx="32">
                  <c:v>Estonia</c:v>
                </c:pt>
                <c:pt idx="33">
                  <c:v>Greece</c:v>
                </c:pt>
                <c:pt idx="34">
                  <c:v>Switzerland</c:v>
                </c:pt>
                <c:pt idx="35">
                  <c:v>France</c:v>
                </c:pt>
                <c:pt idx="36">
                  <c:v>Russian Federation</c:v>
                </c:pt>
                <c:pt idx="37">
                  <c:v>Denmark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43</c:v>
                </c:pt>
                <c:pt idx="1">
                  <c:v>40</c:v>
                </c:pt>
                <c:pt idx="2">
                  <c:v>41</c:v>
                </c:pt>
                <c:pt idx="3">
                  <c:v>38</c:v>
                </c:pt>
                <c:pt idx="4">
                  <c:v>32</c:v>
                </c:pt>
                <c:pt idx="5">
                  <c:v>34</c:v>
                </c:pt>
                <c:pt idx="6">
                  <c:v>30</c:v>
                </c:pt>
                <c:pt idx="7">
                  <c:v>34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  <c:pt idx="11">
                  <c:v>30</c:v>
                </c:pt>
                <c:pt idx="12">
                  <c:v>33</c:v>
                </c:pt>
                <c:pt idx="13">
                  <c:v>32</c:v>
                </c:pt>
                <c:pt idx="14">
                  <c:v>30</c:v>
                </c:pt>
                <c:pt idx="15">
                  <c:v>28</c:v>
                </c:pt>
                <c:pt idx="16">
                  <c:v>31</c:v>
                </c:pt>
                <c:pt idx="17">
                  <c:v>31</c:v>
                </c:pt>
                <c:pt idx="18">
                  <c:v>32</c:v>
                </c:pt>
                <c:pt idx="19">
                  <c:v>29</c:v>
                </c:pt>
                <c:pt idx="20">
                  <c:v>30</c:v>
                </c:pt>
                <c:pt idx="21">
                  <c:v>27</c:v>
                </c:pt>
                <c:pt idx="22">
                  <c:v>25</c:v>
                </c:pt>
                <c:pt idx="23">
                  <c:v>27</c:v>
                </c:pt>
                <c:pt idx="24">
                  <c:v>26</c:v>
                </c:pt>
                <c:pt idx="25">
                  <c:v>24</c:v>
                </c:pt>
                <c:pt idx="26">
                  <c:v>25</c:v>
                </c:pt>
                <c:pt idx="27">
                  <c:v>25</c:v>
                </c:pt>
                <c:pt idx="28">
                  <c:v>24</c:v>
                </c:pt>
                <c:pt idx="29">
                  <c:v>23</c:v>
                </c:pt>
                <c:pt idx="30">
                  <c:v>23</c:v>
                </c:pt>
                <c:pt idx="31">
                  <c:v>19</c:v>
                </c:pt>
                <c:pt idx="32">
                  <c:v>19</c:v>
                </c:pt>
                <c:pt idx="33">
                  <c:v>21</c:v>
                </c:pt>
                <c:pt idx="34">
                  <c:v>20</c:v>
                </c:pt>
                <c:pt idx="35">
                  <c:v>21</c:v>
                </c:pt>
                <c:pt idx="36">
                  <c:v>17</c:v>
                </c:pt>
                <c:pt idx="37">
                  <c:v>16</c:v>
                </c:pt>
                <c:pt idx="38">
                  <c:v>10</c:v>
                </c:pt>
                <c:pt idx="3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60288"/>
        <c:axId val="1180852840"/>
      </c:barChart>
      <c:catAx>
        <c:axId val="118086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52840"/>
        <c:crosses val="autoZero"/>
        <c:auto val="1"/>
        <c:lblAlgn val="ctr"/>
        <c:lblOffset val="100"/>
        <c:tickLblSkip val="1"/>
        <c:noMultiLvlLbl val="0"/>
      </c:catAx>
      <c:valAx>
        <c:axId val="11808528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United States</c:v>
                </c:pt>
                <c:pt idx="1">
                  <c:v>Greenland</c:v>
                </c:pt>
                <c:pt idx="2">
                  <c:v>Austria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Canada</c:v>
                </c:pt>
                <c:pt idx="7">
                  <c:v>Croatia</c:v>
                </c:pt>
                <c:pt idx="8">
                  <c:v>Ukraine</c:v>
                </c:pt>
                <c:pt idx="9">
                  <c:v>Slovakia</c:v>
                </c:pt>
                <c:pt idx="10">
                  <c:v>Armenia</c:v>
                </c:pt>
                <c:pt idx="11">
                  <c:v>MKD</c:v>
                </c:pt>
                <c:pt idx="12">
                  <c:v>Spain</c:v>
                </c:pt>
                <c:pt idx="13">
                  <c:v>Latvia</c:v>
                </c:pt>
                <c:pt idx="14">
                  <c:v>England</c:v>
                </c:pt>
                <c:pt idx="15">
                  <c:v>Romania</c:v>
                </c:pt>
                <c:pt idx="16">
                  <c:v>Slovenia</c:v>
                </c:pt>
                <c:pt idx="17">
                  <c:v>Netherlands</c:v>
                </c:pt>
                <c:pt idx="18">
                  <c:v>Hungary</c:v>
                </c:pt>
                <c:pt idx="19">
                  <c:v>Wales</c:v>
                </c:pt>
                <c:pt idx="20">
                  <c:v>Poland</c:v>
                </c:pt>
                <c:pt idx="21">
                  <c:v>Turkey</c:v>
                </c:pt>
                <c:pt idx="22">
                  <c:v>Germany</c:v>
                </c:pt>
                <c:pt idx="23">
                  <c:v>Belgium (French)</c:v>
                </c:pt>
                <c:pt idx="24">
                  <c:v>Iceland</c:v>
                </c:pt>
                <c:pt idx="25">
                  <c:v>Lithuania</c:v>
                </c:pt>
                <c:pt idx="26">
                  <c:v>Belgium (Flemish)</c:v>
                </c:pt>
                <c:pt idx="27">
                  <c:v>Scotland</c:v>
                </c:pt>
                <c:pt idx="28">
                  <c:v>Greece</c:v>
                </c:pt>
                <c:pt idx="29">
                  <c:v>Estonia</c:v>
                </c:pt>
                <c:pt idx="30">
                  <c:v>Russian Federation</c:v>
                </c:pt>
                <c:pt idx="31">
                  <c:v>Portugal</c:v>
                </c:pt>
                <c:pt idx="32">
                  <c:v>Sweden</c:v>
                </c:pt>
                <c:pt idx="33">
                  <c:v>Norway</c:v>
                </c:pt>
                <c:pt idx="34">
                  <c:v>Switzerland</c:v>
                </c:pt>
                <c:pt idx="35">
                  <c:v>France</c:v>
                </c:pt>
                <c:pt idx="36">
                  <c:v>Denmark</c:v>
                </c:pt>
                <c:pt idx="37">
                  <c:v>Italy</c:v>
                </c:pt>
                <c:pt idx="38">
                  <c:v>HBSC average(gender)</c:v>
                </c:pt>
                <c:pt idx="39">
                  <c:v>HBSC average(total)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19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19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17</c:v>
                </c:pt>
                <c:pt idx="9">
                  <c:v>15</c:v>
                </c:pt>
                <c:pt idx="10">
                  <c:v>17</c:v>
                </c:pt>
                <c:pt idx="11">
                  <c:v>15</c:v>
                </c:pt>
                <c:pt idx="12">
                  <c:v>15</c:v>
                </c:pt>
                <c:pt idx="13">
                  <c:v>18</c:v>
                </c:pt>
                <c:pt idx="14">
                  <c:v>15</c:v>
                </c:pt>
                <c:pt idx="15">
                  <c:v>13</c:v>
                </c:pt>
                <c:pt idx="16">
                  <c:v>15</c:v>
                </c:pt>
                <c:pt idx="17">
                  <c:v>15</c:v>
                </c:pt>
                <c:pt idx="18">
                  <c:v>11</c:v>
                </c:pt>
                <c:pt idx="19">
                  <c:v>13</c:v>
                </c:pt>
                <c:pt idx="20">
                  <c:v>14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11</c:v>
                </c:pt>
                <c:pt idx="25">
                  <c:v>12</c:v>
                </c:pt>
                <c:pt idx="26">
                  <c:v>11</c:v>
                </c:pt>
                <c:pt idx="27">
                  <c:v>10</c:v>
                </c:pt>
                <c:pt idx="28">
                  <c:v>8</c:v>
                </c:pt>
                <c:pt idx="29">
                  <c:v>11</c:v>
                </c:pt>
                <c:pt idx="30">
                  <c:v>9</c:v>
                </c:pt>
                <c:pt idx="31">
                  <c:v>7</c:v>
                </c:pt>
                <c:pt idx="32">
                  <c:v>11</c:v>
                </c:pt>
                <c:pt idx="33">
                  <c:v>6</c:v>
                </c:pt>
                <c:pt idx="34">
                  <c:v>8</c:v>
                </c:pt>
                <c:pt idx="35">
                  <c:v>6</c:v>
                </c:pt>
                <c:pt idx="36">
                  <c:v>10</c:v>
                </c:pt>
                <c:pt idx="37">
                  <c:v>5</c:v>
                </c:pt>
                <c:pt idx="38">
                  <c:v>13</c:v>
                </c:pt>
                <c:pt idx="3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36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United States</c:v>
                </c:pt>
                <c:pt idx="1">
                  <c:v>Greenland</c:v>
                </c:pt>
                <c:pt idx="2">
                  <c:v>Austria</c:v>
                </c:pt>
                <c:pt idx="3">
                  <c:v>Finland</c:v>
                </c:pt>
                <c:pt idx="4">
                  <c:v>Czech Republic</c:v>
                </c:pt>
                <c:pt idx="5">
                  <c:v>Luxembourg</c:v>
                </c:pt>
                <c:pt idx="6">
                  <c:v>Canada</c:v>
                </c:pt>
                <c:pt idx="7">
                  <c:v>Croatia</c:v>
                </c:pt>
                <c:pt idx="8">
                  <c:v>Ukraine</c:v>
                </c:pt>
                <c:pt idx="9">
                  <c:v>Slovakia</c:v>
                </c:pt>
                <c:pt idx="10">
                  <c:v>Armenia</c:v>
                </c:pt>
                <c:pt idx="11">
                  <c:v>MKD</c:v>
                </c:pt>
                <c:pt idx="12">
                  <c:v>Spain</c:v>
                </c:pt>
                <c:pt idx="13">
                  <c:v>Latvia</c:v>
                </c:pt>
                <c:pt idx="14">
                  <c:v>England</c:v>
                </c:pt>
                <c:pt idx="15">
                  <c:v>Romania</c:v>
                </c:pt>
                <c:pt idx="16">
                  <c:v>Slovenia</c:v>
                </c:pt>
                <c:pt idx="17">
                  <c:v>Netherlands</c:v>
                </c:pt>
                <c:pt idx="18">
                  <c:v>Hungary</c:v>
                </c:pt>
                <c:pt idx="19">
                  <c:v>Wales</c:v>
                </c:pt>
                <c:pt idx="20">
                  <c:v>Poland</c:v>
                </c:pt>
                <c:pt idx="21">
                  <c:v>Turkey</c:v>
                </c:pt>
                <c:pt idx="22">
                  <c:v>Germany</c:v>
                </c:pt>
                <c:pt idx="23">
                  <c:v>Belgium (French)</c:v>
                </c:pt>
                <c:pt idx="24">
                  <c:v>Iceland</c:v>
                </c:pt>
                <c:pt idx="25">
                  <c:v>Lithuania</c:v>
                </c:pt>
                <c:pt idx="26">
                  <c:v>Belgium (Flemish)</c:v>
                </c:pt>
                <c:pt idx="27">
                  <c:v>Scotland</c:v>
                </c:pt>
                <c:pt idx="28">
                  <c:v>Greece</c:v>
                </c:pt>
                <c:pt idx="29">
                  <c:v>Estonia</c:v>
                </c:pt>
                <c:pt idx="30">
                  <c:v>Russian Federation</c:v>
                </c:pt>
                <c:pt idx="31">
                  <c:v>Portugal</c:v>
                </c:pt>
                <c:pt idx="32">
                  <c:v>Sweden</c:v>
                </c:pt>
                <c:pt idx="33">
                  <c:v>Norway</c:v>
                </c:pt>
                <c:pt idx="34">
                  <c:v>Switzerland</c:v>
                </c:pt>
                <c:pt idx="35">
                  <c:v>France</c:v>
                </c:pt>
                <c:pt idx="36">
                  <c:v>Denmark</c:v>
                </c:pt>
                <c:pt idx="37">
                  <c:v>Italy</c:v>
                </c:pt>
                <c:pt idx="38">
                  <c:v>HBSC average(gender)</c:v>
                </c:pt>
                <c:pt idx="39">
                  <c:v>HBSC average(total)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34</c:v>
                </c:pt>
                <c:pt idx="1">
                  <c:v>31</c:v>
                </c:pt>
                <c:pt idx="2">
                  <c:v>34</c:v>
                </c:pt>
                <c:pt idx="3">
                  <c:v>32</c:v>
                </c:pt>
                <c:pt idx="4">
                  <c:v>30</c:v>
                </c:pt>
                <c:pt idx="5">
                  <c:v>32</c:v>
                </c:pt>
                <c:pt idx="6">
                  <c:v>30</c:v>
                </c:pt>
                <c:pt idx="7">
                  <c:v>31</c:v>
                </c:pt>
                <c:pt idx="8">
                  <c:v>29</c:v>
                </c:pt>
                <c:pt idx="9">
                  <c:v>30</c:v>
                </c:pt>
                <c:pt idx="10">
                  <c:v>27</c:v>
                </c:pt>
                <c:pt idx="11">
                  <c:v>28</c:v>
                </c:pt>
                <c:pt idx="12">
                  <c:v>27</c:v>
                </c:pt>
                <c:pt idx="13">
                  <c:v>25</c:v>
                </c:pt>
                <c:pt idx="14">
                  <c:v>27</c:v>
                </c:pt>
                <c:pt idx="15">
                  <c:v>28</c:v>
                </c:pt>
                <c:pt idx="16">
                  <c:v>25</c:v>
                </c:pt>
                <c:pt idx="17">
                  <c:v>24</c:v>
                </c:pt>
                <c:pt idx="18">
                  <c:v>25</c:v>
                </c:pt>
                <c:pt idx="19">
                  <c:v>23</c:v>
                </c:pt>
                <c:pt idx="20">
                  <c:v>22</c:v>
                </c:pt>
                <c:pt idx="21">
                  <c:v>23</c:v>
                </c:pt>
                <c:pt idx="22">
                  <c:v>21</c:v>
                </c:pt>
                <c:pt idx="23">
                  <c:v>20</c:v>
                </c:pt>
                <c:pt idx="24">
                  <c:v>20</c:v>
                </c:pt>
                <c:pt idx="25">
                  <c:v>18</c:v>
                </c:pt>
                <c:pt idx="26">
                  <c:v>18</c:v>
                </c:pt>
                <c:pt idx="27">
                  <c:v>19</c:v>
                </c:pt>
                <c:pt idx="28">
                  <c:v>21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14</c:v>
                </c:pt>
                <c:pt idx="33">
                  <c:v>18</c:v>
                </c:pt>
                <c:pt idx="34">
                  <c:v>16</c:v>
                </c:pt>
                <c:pt idx="35">
                  <c:v>17</c:v>
                </c:pt>
                <c:pt idx="36">
                  <c:v>12</c:v>
                </c:pt>
                <c:pt idx="37">
                  <c:v>10</c:v>
                </c:pt>
                <c:pt idx="3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436296"/>
        <c:axId val="1148445704"/>
      </c:barChart>
      <c:catAx>
        <c:axId val="1148436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45704"/>
        <c:crosses val="autoZero"/>
        <c:auto val="1"/>
        <c:lblAlgn val="ctr"/>
        <c:lblOffset val="100"/>
        <c:tickLblSkip val="1"/>
        <c:noMultiLvlLbl val="0"/>
      </c:catAx>
      <c:valAx>
        <c:axId val="114844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3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United States</c:v>
                </c:pt>
                <c:pt idx="1">
                  <c:v>Greenland</c:v>
                </c:pt>
                <c:pt idx="2">
                  <c:v>Armenia</c:v>
                </c:pt>
                <c:pt idx="3">
                  <c:v>Canada</c:v>
                </c:pt>
                <c:pt idx="4">
                  <c:v>Ireland</c:v>
                </c:pt>
                <c:pt idx="5">
                  <c:v>Czech Republic</c:v>
                </c:pt>
                <c:pt idx="6">
                  <c:v>Slovakia</c:v>
                </c:pt>
                <c:pt idx="7">
                  <c:v>Luxembourg</c:v>
                </c:pt>
                <c:pt idx="8">
                  <c:v>England</c:v>
                </c:pt>
                <c:pt idx="9">
                  <c:v>MKD</c:v>
                </c:pt>
                <c:pt idx="10">
                  <c:v>Latvia</c:v>
                </c:pt>
                <c:pt idx="11">
                  <c:v>Spain</c:v>
                </c:pt>
                <c:pt idx="12">
                  <c:v>Poland</c:v>
                </c:pt>
                <c:pt idx="13">
                  <c:v>Ukraine</c:v>
                </c:pt>
                <c:pt idx="14">
                  <c:v>Netherlands</c:v>
                </c:pt>
                <c:pt idx="15">
                  <c:v>Slovenia</c:v>
                </c:pt>
                <c:pt idx="16">
                  <c:v>Croatia</c:v>
                </c:pt>
                <c:pt idx="17">
                  <c:v>Hungary</c:v>
                </c:pt>
                <c:pt idx="18">
                  <c:v>Lithuania</c:v>
                </c:pt>
                <c:pt idx="19">
                  <c:v>Wales</c:v>
                </c:pt>
                <c:pt idx="20">
                  <c:v>Austria</c:v>
                </c:pt>
                <c:pt idx="21">
                  <c:v>Finland</c:v>
                </c:pt>
                <c:pt idx="22">
                  <c:v>Belgium (Flemish)</c:v>
                </c:pt>
                <c:pt idx="23">
                  <c:v>Turkey</c:v>
                </c:pt>
                <c:pt idx="24">
                  <c:v>Iceland</c:v>
                </c:pt>
                <c:pt idx="25">
                  <c:v>Belgium (French)</c:v>
                </c:pt>
                <c:pt idx="26">
                  <c:v>Greece</c:v>
                </c:pt>
                <c:pt idx="27">
                  <c:v>Romania</c:v>
                </c:pt>
                <c:pt idx="28">
                  <c:v>Estonia</c:v>
                </c:pt>
                <c:pt idx="29">
                  <c:v>Sweden</c:v>
                </c:pt>
                <c:pt idx="30">
                  <c:v>Denmark</c:v>
                </c:pt>
                <c:pt idx="31">
                  <c:v>Germany</c:v>
                </c:pt>
                <c:pt idx="32">
                  <c:v>Norway</c:v>
                </c:pt>
                <c:pt idx="33">
                  <c:v>Scotland</c:v>
                </c:pt>
                <c:pt idx="34">
                  <c:v>Russian Federation</c:v>
                </c:pt>
                <c:pt idx="35">
                  <c:v>Portugal</c:v>
                </c:pt>
                <c:pt idx="36">
                  <c:v>France</c:v>
                </c:pt>
                <c:pt idx="37">
                  <c:v>Switzerland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17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12</c:v>
                </c:pt>
                <c:pt idx="7">
                  <c:v>13</c:v>
                </c:pt>
                <c:pt idx="8">
                  <c:v>12</c:v>
                </c:pt>
                <c:pt idx="9">
                  <c:v>13</c:v>
                </c:pt>
                <c:pt idx="10">
                  <c:v>13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13</c:v>
                </c:pt>
                <c:pt idx="15">
                  <c:v>10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5</c:v>
                </c:pt>
                <c:pt idx="27">
                  <c:v>7</c:v>
                </c:pt>
                <c:pt idx="28">
                  <c:v>9</c:v>
                </c:pt>
                <c:pt idx="29">
                  <c:v>9</c:v>
                </c:pt>
                <c:pt idx="30">
                  <c:v>8</c:v>
                </c:pt>
                <c:pt idx="31">
                  <c:v>9</c:v>
                </c:pt>
                <c:pt idx="32">
                  <c:v>9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  <c:pt idx="36">
                  <c:v>5</c:v>
                </c:pt>
                <c:pt idx="37">
                  <c:v>6</c:v>
                </c:pt>
                <c:pt idx="38">
                  <c:v>5</c:v>
                </c:pt>
                <c:pt idx="39">
                  <c:v>10</c:v>
                </c:pt>
                <c:pt idx="4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Sheet1!$A$2:$A$42</c:f>
              <c:strCache>
                <c:ptCount val="41"/>
                <c:pt idx="0">
                  <c:v>United States</c:v>
                </c:pt>
                <c:pt idx="1">
                  <c:v>Greenland</c:v>
                </c:pt>
                <c:pt idx="2">
                  <c:v>Armenia</c:v>
                </c:pt>
                <c:pt idx="3">
                  <c:v>Canada</c:v>
                </c:pt>
                <c:pt idx="4">
                  <c:v>Ireland</c:v>
                </c:pt>
                <c:pt idx="5">
                  <c:v>Czech Republic</c:v>
                </c:pt>
                <c:pt idx="6">
                  <c:v>Slovakia</c:v>
                </c:pt>
                <c:pt idx="7">
                  <c:v>Luxembourg</c:v>
                </c:pt>
                <c:pt idx="8">
                  <c:v>England</c:v>
                </c:pt>
                <c:pt idx="9">
                  <c:v>MKD</c:v>
                </c:pt>
                <c:pt idx="10">
                  <c:v>Latvia</c:v>
                </c:pt>
                <c:pt idx="11">
                  <c:v>Spain</c:v>
                </c:pt>
                <c:pt idx="12">
                  <c:v>Poland</c:v>
                </c:pt>
                <c:pt idx="13">
                  <c:v>Ukraine</c:v>
                </c:pt>
                <c:pt idx="14">
                  <c:v>Netherlands</c:v>
                </c:pt>
                <c:pt idx="15">
                  <c:v>Slovenia</c:v>
                </c:pt>
                <c:pt idx="16">
                  <c:v>Croatia</c:v>
                </c:pt>
                <c:pt idx="17">
                  <c:v>Hungary</c:v>
                </c:pt>
                <c:pt idx="18">
                  <c:v>Lithuania</c:v>
                </c:pt>
                <c:pt idx="19">
                  <c:v>Wales</c:v>
                </c:pt>
                <c:pt idx="20">
                  <c:v>Austria</c:v>
                </c:pt>
                <c:pt idx="21">
                  <c:v>Finland</c:v>
                </c:pt>
                <c:pt idx="22">
                  <c:v>Belgium (Flemish)</c:v>
                </c:pt>
                <c:pt idx="23">
                  <c:v>Turkey</c:v>
                </c:pt>
                <c:pt idx="24">
                  <c:v>Iceland</c:v>
                </c:pt>
                <c:pt idx="25">
                  <c:v>Belgium (French)</c:v>
                </c:pt>
                <c:pt idx="26">
                  <c:v>Greece</c:v>
                </c:pt>
                <c:pt idx="27">
                  <c:v>Romania</c:v>
                </c:pt>
                <c:pt idx="28">
                  <c:v>Estonia</c:v>
                </c:pt>
                <c:pt idx="29">
                  <c:v>Sweden</c:v>
                </c:pt>
                <c:pt idx="30">
                  <c:v>Denmark</c:v>
                </c:pt>
                <c:pt idx="31">
                  <c:v>Germany</c:v>
                </c:pt>
                <c:pt idx="32">
                  <c:v>Norway</c:v>
                </c:pt>
                <c:pt idx="33">
                  <c:v>Scotland</c:v>
                </c:pt>
                <c:pt idx="34">
                  <c:v>Russian Federation</c:v>
                </c:pt>
                <c:pt idx="35">
                  <c:v>Portugal</c:v>
                </c:pt>
                <c:pt idx="36">
                  <c:v>France</c:v>
                </c:pt>
                <c:pt idx="37">
                  <c:v>Switzerland</c:v>
                </c:pt>
                <c:pt idx="38">
                  <c:v>Italy</c:v>
                </c:pt>
                <c:pt idx="39">
                  <c:v>HBSC average(gender)</c:v>
                </c:pt>
                <c:pt idx="40">
                  <c:v>HBSC average(total)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</c:v>
                </c:pt>
                <c:pt idx="1">
                  <c:v>25</c:v>
                </c:pt>
                <c:pt idx="2">
                  <c:v>29</c:v>
                </c:pt>
                <c:pt idx="3">
                  <c:v>25</c:v>
                </c:pt>
                <c:pt idx="4">
                  <c:v>28</c:v>
                </c:pt>
                <c:pt idx="5">
                  <c:v>25</c:v>
                </c:pt>
                <c:pt idx="6">
                  <c:v>27</c:v>
                </c:pt>
                <c:pt idx="7">
                  <c:v>24</c:v>
                </c:pt>
                <c:pt idx="8">
                  <c:v>25</c:v>
                </c:pt>
                <c:pt idx="9">
                  <c:v>22</c:v>
                </c:pt>
                <c:pt idx="10">
                  <c:v>22</c:v>
                </c:pt>
                <c:pt idx="11">
                  <c:v>25</c:v>
                </c:pt>
                <c:pt idx="12">
                  <c:v>23</c:v>
                </c:pt>
                <c:pt idx="13">
                  <c:v>24</c:v>
                </c:pt>
                <c:pt idx="14">
                  <c:v>19</c:v>
                </c:pt>
                <c:pt idx="15">
                  <c:v>20</c:v>
                </c:pt>
                <c:pt idx="16">
                  <c:v>22</c:v>
                </c:pt>
                <c:pt idx="17">
                  <c:v>21</c:v>
                </c:pt>
                <c:pt idx="18">
                  <c:v>18</c:v>
                </c:pt>
                <c:pt idx="19">
                  <c:v>21</c:v>
                </c:pt>
                <c:pt idx="20">
                  <c:v>20</c:v>
                </c:pt>
                <c:pt idx="21">
                  <c:v>17</c:v>
                </c:pt>
                <c:pt idx="22">
                  <c:v>17</c:v>
                </c:pt>
                <c:pt idx="23">
                  <c:v>18</c:v>
                </c:pt>
                <c:pt idx="24">
                  <c:v>15</c:v>
                </c:pt>
                <c:pt idx="25">
                  <c:v>15</c:v>
                </c:pt>
                <c:pt idx="26">
                  <c:v>18</c:v>
                </c:pt>
                <c:pt idx="27">
                  <c:v>16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13</c:v>
                </c:pt>
                <c:pt idx="32">
                  <c:v>12</c:v>
                </c:pt>
                <c:pt idx="33">
                  <c:v>13</c:v>
                </c:pt>
                <c:pt idx="34">
                  <c:v>13</c:v>
                </c:pt>
                <c:pt idx="35">
                  <c:v>14</c:v>
                </c:pt>
                <c:pt idx="36">
                  <c:v>14</c:v>
                </c:pt>
                <c:pt idx="37">
                  <c:v>12</c:v>
                </c:pt>
                <c:pt idx="38">
                  <c:v>12</c:v>
                </c:pt>
                <c:pt idx="3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444528"/>
        <c:axId val="1148444920"/>
      </c:barChart>
      <c:catAx>
        <c:axId val="114844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44920"/>
        <c:crosses val="autoZero"/>
        <c:auto val="1"/>
        <c:lblAlgn val="ctr"/>
        <c:lblOffset val="100"/>
        <c:tickLblSkip val="1"/>
        <c:noMultiLvlLbl val="0"/>
      </c:catAx>
      <c:valAx>
        <c:axId val="11484449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věku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D-4EFD-A4D8-B4C6198774BF}"/>
              </c:ext>
            </c:extLst>
          </c:dPt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3">
                  <c:v>0.34</c:v>
                </c:pt>
                <c:pt idx="4">
                  <c:v>0.96</c:v>
                </c:pt>
                <c:pt idx="5">
                  <c:v>1.20192307692308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4-4EF2-B843-2A75DD573C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11-15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3">
                  <c:v>0.82</c:v>
                </c:pt>
                <c:pt idx="4">
                  <c:v>0.96</c:v>
                </c:pt>
                <c:pt idx="5">
                  <c:v>2.6442307692307496</c:v>
                </c:pt>
                <c:pt idx="6">
                  <c:v>10.817307692307599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4-4EF2-B843-2A75DD573C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16-20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4.3269230769230598</c:v>
                </c:pt>
                <c:pt idx="1">
                  <c:v>3.3653846153845901</c:v>
                </c:pt>
                <c:pt idx="2">
                  <c:v>1.9230769230769</c:v>
                </c:pt>
                <c:pt idx="3">
                  <c:v>5.39</c:v>
                </c:pt>
                <c:pt idx="4">
                  <c:v>3.8499999999999996</c:v>
                </c:pt>
                <c:pt idx="5">
                  <c:v>13.461538461538471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4-4EF2-B843-2A75DD573CE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8.6538461538461391</c:v>
                </c:pt>
                <c:pt idx="1">
                  <c:v>11.53846153846151</c:v>
                </c:pt>
                <c:pt idx="2">
                  <c:v>8.6538461538461</c:v>
                </c:pt>
                <c:pt idx="3">
                  <c:v>12.36</c:v>
                </c:pt>
                <c:pt idx="4">
                  <c:v>15.86</c:v>
                </c:pt>
                <c:pt idx="5">
                  <c:v>27.524038461538403</c:v>
                </c:pt>
                <c:pt idx="6">
                  <c:v>22.596153846153896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4-4EF2-B843-2A75DD573CE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  <c:pt idx="0">
                  <c:v>21.153846153846104</c:v>
                </c:pt>
                <c:pt idx="1">
                  <c:v>19.951923076923098</c:v>
                </c:pt>
                <c:pt idx="2">
                  <c:v>24.038461538461597</c:v>
                </c:pt>
                <c:pt idx="3">
                  <c:v>25.25</c:v>
                </c:pt>
                <c:pt idx="4">
                  <c:v>25.24</c:v>
                </c:pt>
                <c:pt idx="5">
                  <c:v>23.677884615384599</c:v>
                </c:pt>
                <c:pt idx="6">
                  <c:v>38.942307692307701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A-45C0-8564-9214D59DA00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31-35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List1!$G$2:$G$8</c:f>
              <c:numCache>
                <c:formatCode>General</c:formatCode>
                <c:ptCount val="7"/>
                <c:pt idx="0">
                  <c:v>25.961538461538495</c:v>
                </c:pt>
                <c:pt idx="1">
                  <c:v>21.394230769230802</c:v>
                </c:pt>
                <c:pt idx="2">
                  <c:v>32.932692307692307</c:v>
                </c:pt>
                <c:pt idx="3">
                  <c:v>23.94</c:v>
                </c:pt>
                <c:pt idx="4">
                  <c:v>28.85</c:v>
                </c:pt>
                <c:pt idx="5">
                  <c:v>18.75</c:v>
                </c:pt>
                <c:pt idx="6">
                  <c:v>22.836538461538495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A-45C0-8564-9214D59DA00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36-40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List1!$H$2:$H$8</c:f>
              <c:numCache>
                <c:formatCode>General</c:formatCode>
                <c:ptCount val="7"/>
                <c:pt idx="0">
                  <c:v>17.067307692307708</c:v>
                </c:pt>
                <c:pt idx="1">
                  <c:v>19.230769230769198</c:v>
                </c:pt>
                <c:pt idx="2">
                  <c:v>16.105769230769198</c:v>
                </c:pt>
                <c:pt idx="3">
                  <c:v>16.350000000000001</c:v>
                </c:pt>
                <c:pt idx="4">
                  <c:v>13.939999999999998</c:v>
                </c:pt>
                <c:pt idx="5">
                  <c:v>5.2884615384616041</c:v>
                </c:pt>
                <c:pt idx="6">
                  <c:v>4.7636923076923097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A-45C0-8564-9214D59DA007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41-45</c:v>
                </c:pt>
              </c:strCache>
            </c:strRef>
          </c:tx>
          <c:spPr>
            <a:solidFill>
              <a:srgbClr val="7F0506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List1!$I$2:$I$8</c:f>
              <c:numCache>
                <c:formatCode>General</c:formatCode>
                <c:ptCount val="7"/>
                <c:pt idx="0">
                  <c:v>13.701923076923094</c:v>
                </c:pt>
                <c:pt idx="1">
                  <c:v>12.5</c:v>
                </c:pt>
                <c:pt idx="2">
                  <c:v>10.096153846153896</c:v>
                </c:pt>
                <c:pt idx="3">
                  <c:v>9.5299999999999994</c:v>
                </c:pt>
                <c:pt idx="4">
                  <c:v>6.25</c:v>
                </c:pt>
                <c:pt idx="5">
                  <c:v>2.4038461538460894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4A-45C0-8564-9214D59DA007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46-50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≤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&gt; 75</c:v>
                </c:pt>
              </c:strCache>
            </c:strRef>
          </c:cat>
          <c:val>
            <c:numRef>
              <c:f>List1!$J$2:$J$8</c:f>
              <c:numCache>
                <c:formatCode>General</c:formatCode>
                <c:ptCount val="7"/>
                <c:pt idx="0">
                  <c:v>9.134615384615401</c:v>
                </c:pt>
                <c:pt idx="1">
                  <c:v>12.019230769230802</c:v>
                </c:pt>
                <c:pt idx="2">
                  <c:v>6.25</c:v>
                </c:pt>
                <c:pt idx="3">
                  <c:v>6.02</c:v>
                </c:pt>
                <c:pt idx="4">
                  <c:v>4.0900000000000034</c:v>
                </c:pt>
                <c:pt idx="5">
                  <c:v>5.0480769230770051</c:v>
                </c:pt>
                <c:pt idx="6">
                  <c:v>4.399999999999693E-2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A-45C0-8564-9214D59D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8439824"/>
        <c:axId val="1148432376"/>
      </c:barChart>
      <c:catAx>
        <c:axId val="114843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Věková kategorie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32376"/>
        <c:crosses val="autoZero"/>
        <c:auto val="1"/>
        <c:lblAlgn val="ctr"/>
        <c:lblOffset val="100"/>
        <c:noMultiLvlLbl val="0"/>
      </c:catAx>
      <c:valAx>
        <c:axId val="1148432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podle počtu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39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 s vysokým krevním tlakem</a:t>
            </a:r>
            <a:endParaRPr lang="en-US" dirty="0"/>
          </a:p>
        </c:rich>
      </c:tx>
      <c:layout>
        <c:manualLayout>
          <c:xMode val="edge"/>
          <c:yMode val="edge"/>
          <c:x val="0.2759665277777778"/>
          <c:y val="8.082944415562703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66-4A64-B54D-B787DDD16616}"/>
              </c:ext>
            </c:extLst>
          </c:dPt>
          <c:cat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cat>
          <c:val>
            <c:numRef>
              <c:f>List1!$D$2:$D$30</c:f>
              <c:numCache>
                <c:formatCode>General</c:formatCode>
                <c:ptCount val="29"/>
                <c:pt idx="0">
                  <c:v>28.8</c:v>
                </c:pt>
                <c:pt idx="1">
                  <c:v>30.9</c:v>
                </c:pt>
                <c:pt idx="2">
                  <c:v>32.4</c:v>
                </c:pt>
                <c:pt idx="3">
                  <c:v>32.700000000000003</c:v>
                </c:pt>
                <c:pt idx="4">
                  <c:v>32.9</c:v>
                </c:pt>
                <c:pt idx="5">
                  <c:v>33</c:v>
                </c:pt>
                <c:pt idx="6">
                  <c:v>33.6</c:v>
                </c:pt>
                <c:pt idx="7">
                  <c:v>34</c:v>
                </c:pt>
                <c:pt idx="8">
                  <c:v>34.700000000000003</c:v>
                </c:pt>
                <c:pt idx="9">
                  <c:v>35.4</c:v>
                </c:pt>
                <c:pt idx="10">
                  <c:v>37.400000000000006</c:v>
                </c:pt>
                <c:pt idx="11">
                  <c:v>41.2</c:v>
                </c:pt>
                <c:pt idx="12">
                  <c:v>41.6</c:v>
                </c:pt>
                <c:pt idx="13">
                  <c:v>41.9</c:v>
                </c:pt>
                <c:pt idx="14">
                  <c:v>42.2</c:v>
                </c:pt>
                <c:pt idx="15">
                  <c:v>42.8</c:v>
                </c:pt>
                <c:pt idx="16">
                  <c:v>45.400000000000006</c:v>
                </c:pt>
                <c:pt idx="17">
                  <c:v>45.9</c:v>
                </c:pt>
                <c:pt idx="18">
                  <c:v>47.4</c:v>
                </c:pt>
                <c:pt idx="19">
                  <c:v>49</c:v>
                </c:pt>
                <c:pt idx="20">
                  <c:v>49.5</c:v>
                </c:pt>
                <c:pt idx="21">
                  <c:v>49.9</c:v>
                </c:pt>
                <c:pt idx="22">
                  <c:v>50.2</c:v>
                </c:pt>
                <c:pt idx="23">
                  <c:v>51.5</c:v>
                </c:pt>
                <c:pt idx="24">
                  <c:v>55.1</c:v>
                </c:pt>
                <c:pt idx="25">
                  <c:v>57</c:v>
                </c:pt>
                <c:pt idx="26">
                  <c:v>57.599999999999994</c:v>
                </c:pt>
                <c:pt idx="27">
                  <c:v>59</c:v>
                </c:pt>
                <c:pt idx="28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6-4A64-B54D-B787DDD1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410197224"/>
        <c:axId val="410198792"/>
      </c:ba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66-4A64-B54D-B787DDD16616}"/>
              </c:ext>
            </c:extLst>
          </c:dPt>
          <c:xVal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xVal>
          <c:yVal>
            <c:numRef>
              <c:f>List1!$B$2:$B$30</c:f>
              <c:numCache>
                <c:formatCode>General</c:formatCode>
                <c:ptCount val="2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666-4A64-B54D-B787DDD1661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List1!$A$2:$A$30</c:f>
              <c:strCache>
                <c:ptCount val="29"/>
                <c:pt idx="0">
                  <c:v>France</c:v>
                </c:pt>
                <c:pt idx="1">
                  <c:v>Ireland</c:v>
                </c:pt>
                <c:pt idx="2">
                  <c:v>Sweden</c:v>
                </c:pt>
                <c:pt idx="3">
                  <c:v>United Kingdom</c:v>
                </c:pt>
                <c:pt idx="4">
                  <c:v>Belgium</c:v>
                </c:pt>
                <c:pt idx="5">
                  <c:v>Luxembourg</c:v>
                </c:pt>
                <c:pt idx="6">
                  <c:v>Netherlands</c:v>
                </c:pt>
                <c:pt idx="7">
                  <c:v>Romania</c:v>
                </c:pt>
                <c:pt idx="8">
                  <c:v>Cyprus</c:v>
                </c:pt>
                <c:pt idx="9">
                  <c:v>Denmark</c:v>
                </c:pt>
                <c:pt idx="10">
                  <c:v>Spain</c:v>
                </c:pt>
                <c:pt idx="11">
                  <c:v>Italy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Austria</c:v>
                </c:pt>
                <c:pt idx="15">
                  <c:v>Malta</c:v>
                </c:pt>
                <c:pt idx="16">
                  <c:v>Estonia</c:v>
                </c:pt>
                <c:pt idx="17">
                  <c:v>Poland</c:v>
                </c:pt>
                <c:pt idx="18">
                  <c:v>Czech Republic</c:v>
                </c:pt>
                <c:pt idx="19">
                  <c:v>Croatia</c:v>
                </c:pt>
                <c:pt idx="20">
                  <c:v>Slovenia</c:v>
                </c:pt>
                <c:pt idx="21">
                  <c:v>Finland</c:v>
                </c:pt>
                <c:pt idx="22">
                  <c:v>Portugal</c:v>
                </c:pt>
                <c:pt idx="23">
                  <c:v>Slovakia</c:v>
                </c:pt>
                <c:pt idx="24">
                  <c:v>Lithuania</c:v>
                </c:pt>
                <c:pt idx="25">
                  <c:v>Germany</c:v>
                </c:pt>
                <c:pt idx="26">
                  <c:v>Latvia</c:v>
                </c:pt>
                <c:pt idx="27">
                  <c:v>Bulgaria</c:v>
                </c:pt>
                <c:pt idx="28">
                  <c:v>Hungary</c:v>
                </c:pt>
              </c:strCache>
            </c:strRef>
          </c:xVal>
          <c:yVal>
            <c:numRef>
              <c:f>List1!$C$2:$C$30</c:f>
              <c:numCache>
                <c:formatCode>General</c:formatCode>
                <c:ptCount val="2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666-4A64-B54D-B787DDD1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97224"/>
        <c:axId val="410198792"/>
      </c:scatterChart>
      <c:catAx>
        <c:axId val="410197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8792"/>
        <c:crosses val="autoZero"/>
        <c:auto val="1"/>
        <c:lblAlgn val="ctr"/>
        <c:lblOffset val="100"/>
        <c:noMultiLvlLbl val="0"/>
      </c:catAx>
      <c:valAx>
        <c:axId val="41019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s vysokým krevním tlakem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A-4F25-A8DF-F552B7347D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A-4F25-A8DF-F552B7347DE2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3A-4F25-A8DF-F552B7347DE2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Ústecký kraj</c:v>
                </c:pt>
                <c:pt idx="2">
                  <c:v>Olomoucký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Česká republika</c:v>
                </c:pt>
                <c:pt idx="7">
                  <c:v>Liberecký kraj</c:v>
                </c:pt>
                <c:pt idx="8">
                  <c:v>Hlavní město Praha</c:v>
                </c:pt>
                <c:pt idx="9">
                  <c:v>Jihočeský kraj</c:v>
                </c:pt>
                <c:pt idx="10">
                  <c:v>Zlínský kraj</c:v>
                </c:pt>
                <c:pt idx="11">
                  <c:v>Moravskoslezský kraj</c:v>
                </c:pt>
                <c:pt idx="12">
                  <c:v>Plzeňský kraj</c:v>
                </c:pt>
                <c:pt idx="13">
                  <c:v>Kraj Vysočina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0.191</c:v>
                </c:pt>
                <c:pt idx="1">
                  <c:v>0.19399999999999998</c:v>
                </c:pt>
                <c:pt idx="2">
                  <c:v>0.19800000000000001</c:v>
                </c:pt>
                <c:pt idx="3">
                  <c:v>0.21199999999999999</c:v>
                </c:pt>
                <c:pt idx="4">
                  <c:v>0.23</c:v>
                </c:pt>
                <c:pt idx="5">
                  <c:v>0.23399999999999999</c:v>
                </c:pt>
                <c:pt idx="6">
                  <c:v>0.23600000000000002</c:v>
                </c:pt>
                <c:pt idx="7">
                  <c:v>0.24399999999999999</c:v>
                </c:pt>
                <c:pt idx="8">
                  <c:v>0.25</c:v>
                </c:pt>
                <c:pt idx="9">
                  <c:v>0.254</c:v>
                </c:pt>
                <c:pt idx="10">
                  <c:v>0.26100000000000001</c:v>
                </c:pt>
                <c:pt idx="11">
                  <c:v>0.26100000000000001</c:v>
                </c:pt>
                <c:pt idx="12">
                  <c:v>0.27500000000000002</c:v>
                </c:pt>
                <c:pt idx="13">
                  <c:v>0.29699999999999999</c:v>
                </c:pt>
                <c:pt idx="14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A-4F25-A8DF-F552B7347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8782520"/>
        <c:axId val="408781344"/>
      </c:barChart>
      <c:catAx>
        <c:axId val="408782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81344"/>
        <c:crosses val="autoZero"/>
        <c:auto val="1"/>
        <c:lblAlgn val="ctr"/>
        <c:lblOffset val="100"/>
        <c:noMultiLvlLbl val="0"/>
      </c:catAx>
      <c:valAx>
        <c:axId val="40878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8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Sheet1!$A$2:$A$53</c:f>
              <c:strCache>
                <c:ptCount val="52"/>
                <c:pt idx="0">
                  <c:v>TUR</c:v>
                </c:pt>
                <c:pt idx="1">
                  <c:v>HUN</c:v>
                </c:pt>
                <c:pt idx="2">
                  <c:v>HVR</c:v>
                </c:pt>
                <c:pt idx="3">
                  <c:v>MKD</c:v>
                </c:pt>
                <c:pt idx="4">
                  <c:v>CZE</c:v>
                </c:pt>
                <c:pt idx="5">
                  <c:v>BGR</c:v>
                </c:pt>
                <c:pt idx="6">
                  <c:v>SVN</c:v>
                </c:pt>
                <c:pt idx="7">
                  <c:v>PRT</c:v>
                </c:pt>
                <c:pt idx="8">
                  <c:v>ROU</c:v>
                </c:pt>
                <c:pt idx="9">
                  <c:v>SWE</c:v>
                </c:pt>
                <c:pt idx="10">
                  <c:v>EST</c:v>
                </c:pt>
                <c:pt idx="11">
                  <c:v>ESP</c:v>
                </c:pt>
                <c:pt idx="12">
                  <c:v>ITA</c:v>
                </c:pt>
                <c:pt idx="13">
                  <c:v>LUX</c:v>
                </c:pt>
                <c:pt idx="14">
                  <c:v>FRA</c:v>
                </c:pt>
                <c:pt idx="15">
                  <c:v>CHE</c:v>
                </c:pt>
                <c:pt idx="16">
                  <c:v>LTU</c:v>
                </c:pt>
                <c:pt idx="17">
                  <c:v>IRL</c:v>
                </c:pt>
                <c:pt idx="18">
                  <c:v>GBR</c:v>
                </c:pt>
                <c:pt idx="19">
                  <c:v>DKN</c:v>
                </c:pt>
                <c:pt idx="20">
                  <c:v>NOR</c:v>
                </c:pt>
                <c:pt idx="21">
                  <c:v>AUT</c:v>
                </c:pt>
                <c:pt idx="22">
                  <c:v>NLD</c:v>
                </c:pt>
                <c:pt idx="23">
                  <c:v>SVK</c:v>
                </c:pt>
                <c:pt idx="24">
                  <c:v>FIN</c:v>
                </c:pt>
                <c:pt idx="25">
                  <c:v>ISL</c:v>
                </c:pt>
                <c:pt idx="26">
                  <c:v>DEU</c:v>
                </c:pt>
                <c:pt idx="27">
                  <c:v>AND</c:v>
                </c:pt>
                <c:pt idx="28">
                  <c:v>LVA</c:v>
                </c:pt>
                <c:pt idx="29">
                  <c:v>BEL</c:v>
                </c:pt>
                <c:pt idx="30">
                  <c:v>ISR</c:v>
                </c:pt>
                <c:pt idx="31">
                  <c:v>POL</c:v>
                </c:pt>
                <c:pt idx="32">
                  <c:v>CZYP</c:v>
                </c:pt>
                <c:pt idx="33">
                  <c:v>ALB</c:v>
                </c:pt>
                <c:pt idx="34">
                  <c:v>ARM</c:v>
                </c:pt>
                <c:pt idx="35">
                  <c:v>AZE</c:v>
                </c:pt>
                <c:pt idx="36">
                  <c:v>BLR</c:v>
                </c:pt>
                <c:pt idx="37">
                  <c:v>BIH</c:v>
                </c:pt>
                <c:pt idx="38">
                  <c:v>GEO</c:v>
                </c:pt>
                <c:pt idx="39">
                  <c:v>GRC</c:v>
                </c:pt>
                <c:pt idx="40">
                  <c:v>KAZ</c:v>
                </c:pt>
                <c:pt idx="41">
                  <c:v>MLT</c:v>
                </c:pt>
                <c:pt idx="42">
                  <c:v>MCO</c:v>
                </c:pt>
                <c:pt idx="43">
                  <c:v>MNE</c:v>
                </c:pt>
                <c:pt idx="44">
                  <c:v>MDA</c:v>
                </c:pt>
                <c:pt idx="45">
                  <c:v>RUS</c:v>
                </c:pt>
                <c:pt idx="46">
                  <c:v>SMR</c:v>
                </c:pt>
                <c:pt idx="47">
                  <c:v>SRB</c:v>
                </c:pt>
                <c:pt idx="48">
                  <c:v>TJK</c:v>
                </c:pt>
                <c:pt idx="49">
                  <c:v>TKM</c:v>
                </c:pt>
                <c:pt idx="50">
                  <c:v>UKR</c:v>
                </c:pt>
                <c:pt idx="51">
                  <c:v>UZB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18.046181172291298</c:v>
                </c:pt>
                <c:pt idx="1">
                  <c:v>14.8134991119005</c:v>
                </c:pt>
                <c:pt idx="2">
                  <c:v>14.49378330373</c:v>
                </c:pt>
                <c:pt idx="3">
                  <c:v>14.031971580817</c:v>
                </c:pt>
                <c:pt idx="4">
                  <c:v>13.570159857904001</c:v>
                </c:pt>
                <c:pt idx="5">
                  <c:v>13.357015985790399</c:v>
                </c:pt>
                <c:pt idx="6">
                  <c:v>12.4333925399644</c:v>
                </c:pt>
                <c:pt idx="7">
                  <c:v>12.291296625222</c:v>
                </c:pt>
                <c:pt idx="8">
                  <c:v>11.261101243339199</c:v>
                </c:pt>
                <c:pt idx="9">
                  <c:v>11.012433392539901</c:v>
                </c:pt>
                <c:pt idx="10">
                  <c:v>10.0177619893428</c:v>
                </c:pt>
                <c:pt idx="11">
                  <c:v>9.7690941385435099</c:v>
                </c:pt>
                <c:pt idx="12">
                  <c:v>9.5204262877442201</c:v>
                </c:pt>
                <c:pt idx="13">
                  <c:v>9.0230905861456492</c:v>
                </c:pt>
                <c:pt idx="14">
                  <c:v>8.98756660746003</c:v>
                </c:pt>
                <c:pt idx="15">
                  <c:v>8.9520426287744197</c:v>
                </c:pt>
                <c:pt idx="16">
                  <c:v>8.8454706927175799</c:v>
                </c:pt>
                <c:pt idx="17">
                  <c:v>8.8454706927175799</c:v>
                </c:pt>
                <c:pt idx="18">
                  <c:v>8.6678507992895195</c:v>
                </c:pt>
                <c:pt idx="19">
                  <c:v>8.5257548845470694</c:v>
                </c:pt>
                <c:pt idx="20">
                  <c:v>8.5257548845470694</c:v>
                </c:pt>
                <c:pt idx="21">
                  <c:v>8.4547069271758399</c:v>
                </c:pt>
                <c:pt idx="22">
                  <c:v>8.4547069271758399</c:v>
                </c:pt>
                <c:pt idx="23">
                  <c:v>8.4191829484902296</c:v>
                </c:pt>
                <c:pt idx="24">
                  <c:v>8.0284191829484897</c:v>
                </c:pt>
                <c:pt idx="25">
                  <c:v>7.9928952042628696</c:v>
                </c:pt>
                <c:pt idx="26">
                  <c:v>7.7797513321491998</c:v>
                </c:pt>
                <c:pt idx="27">
                  <c:v>7.4955595026642996</c:v>
                </c:pt>
                <c:pt idx="28">
                  <c:v>7.1758436944937802</c:v>
                </c:pt>
                <c:pt idx="29">
                  <c:v>7.0337477797513301</c:v>
                </c:pt>
                <c:pt idx="30">
                  <c:v>7.0337477797513301</c:v>
                </c:pt>
                <c:pt idx="31">
                  <c:v>7.0337477797513301</c:v>
                </c:pt>
                <c:pt idx="32">
                  <c:v>4.9733570159857896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8662600"/>
        <c:axId val="1178668088"/>
      </c:barChart>
      <c:catAx>
        <c:axId val="117866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68088"/>
        <c:crosses val="autoZero"/>
        <c:auto val="1"/>
        <c:lblAlgn val="ctr"/>
        <c:lblOffset val="100"/>
        <c:tickLblSkip val="1"/>
        <c:noMultiLvlLbl val="0"/>
      </c:catAx>
      <c:valAx>
        <c:axId val="117866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626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Sheet1!$A$2:$A$38</c:f>
              <c:strCache>
                <c:ptCount val="37"/>
                <c:pt idx="0">
                  <c:v>AND</c:v>
                </c:pt>
                <c:pt idx="1">
                  <c:v>AUR</c:v>
                </c:pt>
                <c:pt idx="2">
                  <c:v>BEL</c:v>
                </c:pt>
                <c:pt idx="3">
                  <c:v>BGR</c:v>
                </c:pt>
                <c:pt idx="4">
                  <c:v>CHE</c:v>
                </c:pt>
                <c:pt idx="5">
                  <c:v>CYP</c:v>
                </c:pt>
                <c:pt idx="6">
                  <c:v>CZE</c:v>
                </c:pt>
                <c:pt idx="7">
                  <c:v>DEU</c:v>
                </c:pt>
                <c:pt idx="8">
                  <c:v>DNK</c:v>
                </c:pt>
                <c:pt idx="9">
                  <c:v>ESP</c:v>
                </c:pt>
                <c:pt idx="10">
                  <c:v>EST</c:v>
                </c:pt>
                <c:pt idx="11">
                  <c:v>FIN</c:v>
                </c:pt>
                <c:pt idx="12">
                  <c:v>FRA</c:v>
                </c:pt>
                <c:pt idx="13">
                  <c:v>GEO</c:v>
                </c:pt>
                <c:pt idx="14">
                  <c:v>GRC</c:v>
                </c:pt>
                <c:pt idx="15">
                  <c:v>HRV</c:v>
                </c:pt>
                <c:pt idx="16">
                  <c:v>HUN</c:v>
                </c:pt>
                <c:pt idx="17">
                  <c:v>IRL</c:v>
                </c:pt>
                <c:pt idx="18">
                  <c:v>ISL</c:v>
                </c:pt>
                <c:pt idx="19">
                  <c:v>ISR</c:v>
                </c:pt>
                <c:pt idx="20">
                  <c:v>ITA</c:v>
                </c:pt>
                <c:pt idx="21">
                  <c:v>LTU</c:v>
                </c:pt>
                <c:pt idx="22">
                  <c:v>LUX</c:v>
                </c:pt>
                <c:pt idx="23">
                  <c:v>LVA</c:v>
                </c:pt>
                <c:pt idx="24">
                  <c:v>MLT</c:v>
                </c:pt>
                <c:pt idx="25">
                  <c:v>MNE</c:v>
                </c:pt>
                <c:pt idx="26">
                  <c:v>NLD</c:v>
                </c:pt>
                <c:pt idx="27">
                  <c:v>NOR</c:v>
                </c:pt>
                <c:pt idx="28">
                  <c:v>POL</c:v>
                </c:pt>
                <c:pt idx="29">
                  <c:v>PRT</c:v>
                </c:pt>
                <c:pt idx="30">
                  <c:v>ROU</c:v>
                </c:pt>
                <c:pt idx="31">
                  <c:v>SRB</c:v>
                </c:pt>
                <c:pt idx="32">
                  <c:v>SVK</c:v>
                </c:pt>
                <c:pt idx="33">
                  <c:v>SVN</c:v>
                </c:pt>
                <c:pt idx="34">
                  <c:v>SWE</c:v>
                </c:pt>
                <c:pt idx="35">
                  <c:v>TUR</c:v>
                </c:pt>
                <c:pt idx="36">
                  <c:v>UZB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7.0000382837896797</c:v>
                </c:pt>
                <c:pt idx="1">
                  <c:v>8.2414873578641998</c:v>
                </c:pt>
                <c:pt idx="2">
                  <c:v>6.5331150619375196</c:v>
                </c:pt>
                <c:pt idx="3">
                  <c:v>14.44026601236</c:v>
                </c:pt>
                <c:pt idx="4">
                  <c:v>8.9890980510329399</c:v>
                </c:pt>
                <c:pt idx="5">
                  <c:v>4.2956626618319298</c:v>
                </c:pt>
                <c:pt idx="6">
                  <c:v>14.4350654869137</c:v>
                </c:pt>
                <c:pt idx="7">
                  <c:v>7.5095222277912201</c:v>
                </c:pt>
                <c:pt idx="8">
                  <c:v>8.5417309865530999</c:v>
                </c:pt>
                <c:pt idx="9">
                  <c:v>10.0090360221984</c:v>
                </c:pt>
                <c:pt idx="10">
                  <c:v>10.297380576630699</c:v>
                </c:pt>
                <c:pt idx="11">
                  <c:v>7.8802433095157598</c:v>
                </c:pt>
                <c:pt idx="12">
                  <c:v>9.0820012378739392</c:v>
                </c:pt>
                <c:pt idx="13">
                  <c:v>4.2138192992198702</c:v>
                </c:pt>
                <c:pt idx="14">
                  <c:v>4.2810633044528403</c:v>
                </c:pt>
                <c:pt idx="15">
                  <c:v>4.2293186561796396</c:v>
                </c:pt>
                <c:pt idx="16">
                  <c:v>15.8282482249416</c:v>
                </c:pt>
                <c:pt idx="17">
                  <c:v>8.6953020887789894</c:v>
                </c:pt>
                <c:pt idx="18">
                  <c:v>7.7060471116424996</c:v>
                </c:pt>
                <c:pt idx="19">
                  <c:v>6.5546873270165404</c:v>
                </c:pt>
                <c:pt idx="20">
                  <c:v>9.42141282311621</c:v>
                </c:pt>
                <c:pt idx="21">
                  <c:v>8.7325011311135299</c:v>
                </c:pt>
                <c:pt idx="22">
                  <c:v>4.1165918368958501</c:v>
                </c:pt>
                <c:pt idx="23">
                  <c:v>6.6391085783529897</c:v>
                </c:pt>
                <c:pt idx="24">
                  <c:v>4.2138192992198702</c:v>
                </c:pt>
                <c:pt idx="25">
                  <c:v>4.13346885240402</c:v>
                </c:pt>
                <c:pt idx="26">
                  <c:v>8.3849721367983001</c:v>
                </c:pt>
                <c:pt idx="27">
                  <c:v>8.4954288212060796</c:v>
                </c:pt>
                <c:pt idx="28">
                  <c:v>6.5397791216367702</c:v>
                </c:pt>
                <c:pt idx="29">
                  <c:v>12.895565473526901</c:v>
                </c:pt>
                <c:pt idx="30">
                  <c:v>11.6208705139196</c:v>
                </c:pt>
                <c:pt idx="31">
                  <c:v>4.0792918804696896</c:v>
                </c:pt>
                <c:pt idx="32">
                  <c:v>8.1212648731908903</c:v>
                </c:pt>
                <c:pt idx="33">
                  <c:v>13.2662115715612</c:v>
                </c:pt>
                <c:pt idx="34">
                  <c:v>11.1904168495428</c:v>
                </c:pt>
                <c:pt idx="35">
                  <c:v>19.519160105081099</c:v>
                </c:pt>
                <c:pt idx="36">
                  <c:v>4.0641538992722497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F59-8664-661555070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098008"/>
        <c:axId val="1161097224"/>
      </c:radarChart>
      <c:catAx>
        <c:axId val="11610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7224"/>
        <c:crosses val="autoZero"/>
        <c:auto val="1"/>
        <c:lblAlgn val="ctr"/>
        <c:lblOffset val="100"/>
        <c:noMultiLvlLbl val="0"/>
      </c:catAx>
      <c:valAx>
        <c:axId val="116109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8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současných</a:t>
            </a:r>
            <a:r>
              <a:rPr lang="cs-CZ" baseline="0" dirty="0"/>
              <a:t> denních kuřáků</a:t>
            </a:r>
            <a:endParaRPr lang="en-US" dirty="0"/>
          </a:p>
        </c:rich>
      </c:tx>
      <c:layout>
        <c:manualLayout>
          <c:xMode val="edge"/>
          <c:yMode val="edge"/>
          <c:x val="0.28302208333333334"/>
          <c:y val="8.08351220092384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9-4C59-A349-BBE25D5166A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9-4C59-A349-BBE25D5166A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9-4C59-A349-BBE25D5166A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E9-4C59-A349-BBE25D5166AA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Finland</c:v>
                </c:pt>
                <c:pt idx="2">
                  <c:v>Denmark</c:v>
                </c:pt>
                <c:pt idx="3">
                  <c:v>United Kingdom</c:v>
                </c:pt>
                <c:pt idx="4">
                  <c:v>Ireland</c:v>
                </c:pt>
                <c:pt idx="5">
                  <c:v>Luxembourg</c:v>
                </c:pt>
                <c:pt idx="6">
                  <c:v>Germany</c:v>
                </c:pt>
                <c:pt idx="7">
                  <c:v>Portugal</c:v>
                </c:pt>
                <c:pt idx="8">
                  <c:v>Italy</c:v>
                </c:pt>
                <c:pt idx="9">
                  <c:v>Belgium</c:v>
                </c:pt>
                <c:pt idx="10">
                  <c:v>Slovenia</c:v>
                </c:pt>
                <c:pt idx="11">
                  <c:v>Netherlands</c:v>
                </c:pt>
                <c:pt idx="12">
                  <c:v>European Union (28)</c:v>
                </c:pt>
                <c:pt idx="13">
                  <c:v>Romania</c:v>
                </c:pt>
                <c:pt idx="14">
                  <c:v>Malta</c:v>
                </c:pt>
                <c:pt idx="15">
                  <c:v>Lithuania</c:v>
                </c:pt>
                <c:pt idx="16">
                  <c:v>Czech Republic</c:v>
                </c:pt>
                <c:pt idx="17">
                  <c:v>France</c:v>
                </c:pt>
                <c:pt idx="18">
                  <c:v>Poland</c:v>
                </c:pt>
                <c:pt idx="19">
                  <c:v>Slovakia</c:v>
                </c:pt>
                <c:pt idx="20">
                  <c:v>Spain</c:v>
                </c:pt>
                <c:pt idx="21">
                  <c:v>Estonia</c:v>
                </c:pt>
                <c:pt idx="22">
                  <c:v>Austria</c:v>
                </c:pt>
                <c:pt idx="23">
                  <c:v>Latvia</c:v>
                </c:pt>
                <c:pt idx="24">
                  <c:v>Croatia</c:v>
                </c:pt>
                <c:pt idx="25">
                  <c:v>Cyprus</c:v>
                </c:pt>
                <c:pt idx="26">
                  <c:v>Hungary</c:v>
                </c:pt>
                <c:pt idx="27">
                  <c:v>Greece</c:v>
                </c:pt>
                <c:pt idx="28">
                  <c:v>Bulgaria</c:v>
                </c:pt>
              </c:strCache>
            </c:strRef>
          </c:cat>
          <c:val>
            <c:numRef>
              <c:f>List1!$B$2:$B$30</c:f>
              <c:numCache>
                <c:formatCode>#\ ##0.0</c:formatCode>
                <c:ptCount val="29"/>
                <c:pt idx="0">
                  <c:v>9.8000000000000007</c:v>
                </c:pt>
                <c:pt idx="1">
                  <c:v>12.6</c:v>
                </c:pt>
                <c:pt idx="2">
                  <c:v>13.8</c:v>
                </c:pt>
                <c:pt idx="3">
                  <c:v>14.2</c:v>
                </c:pt>
                <c:pt idx="4">
                  <c:v>14.6</c:v>
                </c:pt>
                <c:pt idx="5">
                  <c:v>14.6</c:v>
                </c:pt>
                <c:pt idx="6">
                  <c:v>15.9</c:v>
                </c:pt>
                <c:pt idx="7">
                  <c:v>16.8</c:v>
                </c:pt>
                <c:pt idx="8">
                  <c:v>17.8</c:v>
                </c:pt>
                <c:pt idx="9">
                  <c:v>18.899999999999999</c:v>
                </c:pt>
                <c:pt idx="10">
                  <c:v>18.899999999999999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19.8</c:v>
                </c:pt>
                <c:pt idx="14">
                  <c:v>20.100000000000001</c:v>
                </c:pt>
                <c:pt idx="15">
                  <c:v>20.399999999999999</c:v>
                </c:pt>
                <c:pt idx="16">
                  <c:v>21.5</c:v>
                </c:pt>
                <c:pt idx="17">
                  <c:v>22.4</c:v>
                </c:pt>
                <c:pt idx="18">
                  <c:v>22.7</c:v>
                </c:pt>
                <c:pt idx="19">
                  <c:v>22.9</c:v>
                </c:pt>
                <c:pt idx="20">
                  <c:v>23</c:v>
                </c:pt>
                <c:pt idx="21">
                  <c:v>23.5</c:v>
                </c:pt>
                <c:pt idx="22">
                  <c:v>24.3</c:v>
                </c:pt>
                <c:pt idx="23">
                  <c:v>24.6</c:v>
                </c:pt>
                <c:pt idx="24">
                  <c:v>25</c:v>
                </c:pt>
                <c:pt idx="25">
                  <c:v>25.7</c:v>
                </c:pt>
                <c:pt idx="26">
                  <c:v>25.8</c:v>
                </c:pt>
                <c:pt idx="27">
                  <c:v>27.3</c:v>
                </c:pt>
                <c:pt idx="28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9-4C59-A349-BBE25D516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3343056"/>
        <c:axId val="413337960"/>
      </c:barChart>
      <c:catAx>
        <c:axId val="4133430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37960"/>
        <c:crosses val="autoZero"/>
        <c:auto val="1"/>
        <c:lblAlgn val="ctr"/>
        <c:lblOffset val="100"/>
        <c:noMultiLvlLbl val="0"/>
      </c:catAx>
      <c:valAx>
        <c:axId val="4133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4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současných kuřáků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B-44E0-810B-E468E688E7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B-44E0-810B-E468E688E793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8B-44E0-810B-E468E688E793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Liberecký kraj</c:v>
                </c:pt>
                <c:pt idx="1">
                  <c:v>Plzeňský kraj</c:v>
                </c:pt>
                <c:pt idx="2">
                  <c:v>Zlínský kraj</c:v>
                </c:pt>
                <c:pt idx="3">
                  <c:v>Kraj Vysočina</c:v>
                </c:pt>
                <c:pt idx="4">
                  <c:v>Pardubický kraj</c:v>
                </c:pt>
                <c:pt idx="5">
                  <c:v>Jihomoravský kraj</c:v>
                </c:pt>
                <c:pt idx="6">
                  <c:v>Jihočeský kraj</c:v>
                </c:pt>
                <c:pt idx="7">
                  <c:v>Královéhradecký kraj</c:v>
                </c:pt>
                <c:pt idx="8">
                  <c:v>Česká republika</c:v>
                </c:pt>
                <c:pt idx="9">
                  <c:v>Středočeský kraj</c:v>
                </c:pt>
                <c:pt idx="10">
                  <c:v>Hlavní město Praha</c:v>
                </c:pt>
                <c:pt idx="11">
                  <c:v>Karlovarský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Ústecký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0.21600000000000003</c:v>
                </c:pt>
                <c:pt idx="1">
                  <c:v>0.23199999999999998</c:v>
                </c:pt>
                <c:pt idx="2">
                  <c:v>0.23699999999999999</c:v>
                </c:pt>
                <c:pt idx="3">
                  <c:v>0.24</c:v>
                </c:pt>
                <c:pt idx="4">
                  <c:v>0.26500000000000001</c:v>
                </c:pt>
                <c:pt idx="5">
                  <c:v>0.26600000000000001</c:v>
                </c:pt>
                <c:pt idx="6">
                  <c:v>0.28600000000000003</c:v>
                </c:pt>
                <c:pt idx="7">
                  <c:v>0.28600000000000003</c:v>
                </c:pt>
                <c:pt idx="8">
                  <c:v>0.28699999999999998</c:v>
                </c:pt>
                <c:pt idx="9">
                  <c:v>0.29799999999999999</c:v>
                </c:pt>
                <c:pt idx="10">
                  <c:v>0.30199999999999999</c:v>
                </c:pt>
                <c:pt idx="11">
                  <c:v>0.309</c:v>
                </c:pt>
                <c:pt idx="12">
                  <c:v>0.311</c:v>
                </c:pt>
                <c:pt idx="13">
                  <c:v>0.32700000000000001</c:v>
                </c:pt>
                <c:pt idx="14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8B-44E0-810B-E468E688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3333256"/>
        <c:axId val="413340704"/>
      </c:barChart>
      <c:catAx>
        <c:axId val="41333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40704"/>
        <c:crosses val="autoZero"/>
        <c:auto val="1"/>
        <c:lblAlgn val="ctr"/>
        <c:lblOffset val="100"/>
        <c:noMultiLvlLbl val="0"/>
      </c:catAx>
      <c:valAx>
        <c:axId val="41334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3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současných</a:t>
            </a:r>
            <a:r>
              <a:rPr lang="cs-CZ" baseline="0" dirty="0"/>
              <a:t> denních kuřáků ve věku 15–19 let</a:t>
            </a:r>
            <a:endParaRPr lang="en-US" dirty="0"/>
          </a:p>
        </c:rich>
      </c:tx>
      <c:layout>
        <c:manualLayout>
          <c:xMode val="edge"/>
          <c:yMode val="edge"/>
          <c:x val="0.18071652777777777"/>
          <c:y val="8.08351220092383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F-4CBE-9064-C65EE89F26A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FF-4CBE-9064-C65EE89F26A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FF-4CBE-9064-C65EE89F26A4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Sweden</c:v>
                </c:pt>
                <c:pt idx="2">
                  <c:v>Denmark</c:v>
                </c:pt>
                <c:pt idx="3">
                  <c:v>Germany</c:v>
                </c:pt>
                <c:pt idx="4">
                  <c:v>Italy</c:v>
                </c:pt>
                <c:pt idx="5">
                  <c:v>Lithuania</c:v>
                </c:pt>
                <c:pt idx="6">
                  <c:v>Poland</c:v>
                </c:pt>
                <c:pt idx="7">
                  <c:v>Portugal</c:v>
                </c:pt>
                <c:pt idx="8">
                  <c:v>Ireland</c:v>
                </c:pt>
                <c:pt idx="9">
                  <c:v>Greece</c:v>
                </c:pt>
                <c:pt idx="10">
                  <c:v>United Kingdom</c:v>
                </c:pt>
                <c:pt idx="11">
                  <c:v>Bulgaria</c:v>
                </c:pt>
                <c:pt idx="12">
                  <c:v>European Union (28)</c:v>
                </c:pt>
                <c:pt idx="13">
                  <c:v>Estonia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Spain</c:v>
                </c:pt>
                <c:pt idx="17">
                  <c:v>Luxembourg</c:v>
                </c:pt>
                <c:pt idx="18">
                  <c:v>Latvia</c:v>
                </c:pt>
                <c:pt idx="19">
                  <c:v>Finland</c:v>
                </c:pt>
                <c:pt idx="20">
                  <c:v>Cyprus</c:v>
                </c:pt>
                <c:pt idx="21">
                  <c:v>Slovakia</c:v>
                </c:pt>
                <c:pt idx="22">
                  <c:v>Malta</c:v>
                </c:pt>
                <c:pt idx="23">
                  <c:v>Netherlands</c:v>
                </c:pt>
                <c:pt idx="24">
                  <c:v>Belgium</c:v>
                </c:pt>
                <c:pt idx="25">
                  <c:v>Croatia</c:v>
                </c:pt>
                <c:pt idx="26">
                  <c:v>France</c:v>
                </c:pt>
                <c:pt idx="27">
                  <c:v>Hungary</c:v>
                </c:pt>
                <c:pt idx="28">
                  <c:v>Austria</c:v>
                </c:pt>
              </c:strCache>
            </c:strRef>
          </c:cat>
          <c:val>
            <c:numRef>
              <c:f>List1!$B$2:$B$30</c:f>
              <c:numCache>
                <c:formatCode>#,##0.0</c:formatCode>
                <c:ptCount val="29"/>
                <c:pt idx="0">
                  <c:v>4.0999999999999996</c:v>
                </c:pt>
                <c:pt idx="1">
                  <c:v>5.8</c:v>
                </c:pt>
                <c:pt idx="2">
                  <c:v>6.3</c:v>
                </c:pt>
                <c:pt idx="3">
                  <c:v>7</c:v>
                </c:pt>
                <c:pt idx="4">
                  <c:v>7.1</c:v>
                </c:pt>
                <c:pt idx="5">
                  <c:v>7.3</c:v>
                </c:pt>
                <c:pt idx="6">
                  <c:v>7.5</c:v>
                </c:pt>
                <c:pt idx="7">
                  <c:v>8</c:v>
                </c:pt>
                <c:pt idx="8">
                  <c:v>8.3000000000000007</c:v>
                </c:pt>
                <c:pt idx="9">
                  <c:v>8.6</c:v>
                </c:pt>
                <c:pt idx="10">
                  <c:v>8.8000000000000007</c:v>
                </c:pt>
                <c:pt idx="11">
                  <c:v>9.6</c:v>
                </c:pt>
                <c:pt idx="12">
                  <c:v>9.6999999999999993</c:v>
                </c:pt>
                <c:pt idx="13">
                  <c:v>9.9</c:v>
                </c:pt>
                <c:pt idx="14">
                  <c:v>9.9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10.4</c:v>
                </c:pt>
                <c:pt idx="18">
                  <c:v>10.5</c:v>
                </c:pt>
                <c:pt idx="19">
                  <c:v>10.8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12.1</c:v>
                </c:pt>
                <c:pt idx="24">
                  <c:v>12.5</c:v>
                </c:pt>
                <c:pt idx="25">
                  <c:v>14.2</c:v>
                </c:pt>
                <c:pt idx="26">
                  <c:v>15.3</c:v>
                </c:pt>
                <c:pt idx="27">
                  <c:v>19.899999999999999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F-4CBE-9064-C65EE89F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4452848"/>
        <c:axId val="414441480"/>
      </c:barChart>
      <c:catAx>
        <c:axId val="414452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41480"/>
        <c:crosses val="autoZero"/>
        <c:auto val="1"/>
        <c:lblAlgn val="ctr"/>
        <c:lblOffset val="100"/>
        <c:noMultiLvlLbl val="0"/>
      </c:catAx>
      <c:valAx>
        <c:axId val="41444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5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2.4</c:v>
                </c:pt>
                <c:pt idx="1">
                  <c:v>8.9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4F5-B552-BA9CD11725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Dívky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0.9</c:v>
                </c:pt>
                <c:pt idx="1">
                  <c:v>10.3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4F5-B552-BA9CD1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78664168"/>
        <c:axId val="1178666912"/>
      </c:barChart>
      <c:catAx>
        <c:axId val="1178664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66912"/>
        <c:crosses val="autoZero"/>
        <c:auto val="1"/>
        <c:lblAlgn val="ctr"/>
        <c:lblOffset val="100"/>
        <c:noMultiLvlLbl val="0"/>
      </c:catAx>
      <c:valAx>
        <c:axId val="11786669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6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Russian Federation</c:v>
                </c:pt>
                <c:pt idx="2">
                  <c:v>Romania</c:v>
                </c:pt>
                <c:pt idx="3">
                  <c:v>Slovakia</c:v>
                </c:pt>
                <c:pt idx="4">
                  <c:v>Czech Republic</c:v>
                </c:pt>
                <c:pt idx="5">
                  <c:v>Latvia</c:v>
                </c:pt>
                <c:pt idx="6">
                  <c:v>MKD</c:v>
                </c:pt>
                <c:pt idx="7">
                  <c:v>Ukraine</c:v>
                </c:pt>
                <c:pt idx="8">
                  <c:v>Hungary</c:v>
                </c:pt>
                <c:pt idx="9">
                  <c:v>France</c:v>
                </c:pt>
                <c:pt idx="10">
                  <c:v>Luxembourg</c:v>
                </c:pt>
                <c:pt idx="11">
                  <c:v>Poland</c:v>
                </c:pt>
                <c:pt idx="12">
                  <c:v>Armenia</c:v>
                </c:pt>
                <c:pt idx="13">
                  <c:v>Lithuania</c:v>
                </c:pt>
                <c:pt idx="14">
                  <c:v>Italy</c:v>
                </c:pt>
                <c:pt idx="15">
                  <c:v>Belgium (French)</c:v>
                </c:pt>
                <c:pt idx="16">
                  <c:v>Spain</c:v>
                </c:pt>
                <c:pt idx="17">
                  <c:v>Portugal</c:v>
                </c:pt>
                <c:pt idx="18">
                  <c:v>United States</c:v>
                </c:pt>
                <c:pt idx="19">
                  <c:v>England</c:v>
                </c:pt>
                <c:pt idx="20">
                  <c:v>Estonia</c:v>
                </c:pt>
                <c:pt idx="21">
                  <c:v>Croatia</c:v>
                </c:pt>
                <c:pt idx="22">
                  <c:v>Canada </c:v>
                </c:pt>
                <c:pt idx="23">
                  <c:v>Greece</c:v>
                </c:pt>
                <c:pt idx="24">
                  <c:v>Switzerland</c:v>
                </c:pt>
                <c:pt idx="25">
                  <c:v>Germany</c:v>
                </c:pt>
                <c:pt idx="26">
                  <c:v>Ireland</c:v>
                </c:pt>
                <c:pt idx="27">
                  <c:v>Finland</c:v>
                </c:pt>
                <c:pt idx="28">
                  <c:v>Austria</c:v>
                </c:pt>
                <c:pt idx="29">
                  <c:v>Norway</c:v>
                </c:pt>
                <c:pt idx="30">
                  <c:v>Wales</c:v>
                </c:pt>
                <c:pt idx="31">
                  <c:v>Sweden</c:v>
                </c:pt>
                <c:pt idx="32">
                  <c:v>Denmark</c:v>
                </c:pt>
                <c:pt idx="33">
                  <c:v>Iceland</c:v>
                </c:pt>
                <c:pt idx="34">
                  <c:v>Scotland</c:v>
                </c:pt>
                <c:pt idx="35">
                  <c:v>Slovenia</c:v>
                </c:pt>
                <c:pt idx="36">
                  <c:v>Belgium (Flemish)</c:v>
                </c:pt>
                <c:pt idx="37">
                  <c:v>Netherlands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Russian Federation</c:v>
                </c:pt>
                <c:pt idx="2">
                  <c:v>Romania</c:v>
                </c:pt>
                <c:pt idx="3">
                  <c:v>Slovakia</c:v>
                </c:pt>
                <c:pt idx="4">
                  <c:v>Czech Republic</c:v>
                </c:pt>
                <c:pt idx="5">
                  <c:v>Latvia</c:v>
                </c:pt>
                <c:pt idx="6">
                  <c:v>MKD</c:v>
                </c:pt>
                <c:pt idx="7">
                  <c:v>Ukraine</c:v>
                </c:pt>
                <c:pt idx="8">
                  <c:v>Hungary</c:v>
                </c:pt>
                <c:pt idx="9">
                  <c:v>France</c:v>
                </c:pt>
                <c:pt idx="10">
                  <c:v>Luxembourg</c:v>
                </c:pt>
                <c:pt idx="11">
                  <c:v>Poland</c:v>
                </c:pt>
                <c:pt idx="12">
                  <c:v>Armenia</c:v>
                </c:pt>
                <c:pt idx="13">
                  <c:v>Lithuania</c:v>
                </c:pt>
                <c:pt idx="14">
                  <c:v>Italy</c:v>
                </c:pt>
                <c:pt idx="15">
                  <c:v>Belgium (French)</c:v>
                </c:pt>
                <c:pt idx="16">
                  <c:v>Spain</c:v>
                </c:pt>
                <c:pt idx="17">
                  <c:v>Portugal</c:v>
                </c:pt>
                <c:pt idx="18">
                  <c:v>United States</c:v>
                </c:pt>
                <c:pt idx="19">
                  <c:v>England</c:v>
                </c:pt>
                <c:pt idx="20">
                  <c:v>Estonia</c:v>
                </c:pt>
                <c:pt idx="21">
                  <c:v>Croatia</c:v>
                </c:pt>
                <c:pt idx="22">
                  <c:v>Canada </c:v>
                </c:pt>
                <c:pt idx="23">
                  <c:v>Greece</c:v>
                </c:pt>
                <c:pt idx="24">
                  <c:v>Switzerland</c:v>
                </c:pt>
                <c:pt idx="25">
                  <c:v>Germany</c:v>
                </c:pt>
                <c:pt idx="26">
                  <c:v>Ireland</c:v>
                </c:pt>
                <c:pt idx="27">
                  <c:v>Finland</c:v>
                </c:pt>
                <c:pt idx="28">
                  <c:v>Austria</c:v>
                </c:pt>
                <c:pt idx="29">
                  <c:v>Norway</c:v>
                </c:pt>
                <c:pt idx="30">
                  <c:v>Wales</c:v>
                </c:pt>
                <c:pt idx="31">
                  <c:v>Sweden</c:v>
                </c:pt>
                <c:pt idx="32">
                  <c:v>Denmark</c:v>
                </c:pt>
                <c:pt idx="33">
                  <c:v>Iceland</c:v>
                </c:pt>
                <c:pt idx="34">
                  <c:v>Scotland</c:v>
                </c:pt>
                <c:pt idx="35">
                  <c:v>Slovenia</c:v>
                </c:pt>
                <c:pt idx="36">
                  <c:v>Belgium (Flemish)</c:v>
                </c:pt>
                <c:pt idx="37">
                  <c:v>Netherlands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3376"/>
        <c:axId val="1148392000"/>
      </c:barChart>
      <c:catAx>
        <c:axId val="114838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92000"/>
        <c:crosses val="autoZero"/>
        <c:auto val="1"/>
        <c:lblAlgn val="ctr"/>
        <c:lblOffset val="100"/>
        <c:tickLblSkip val="1"/>
        <c:noMultiLvlLbl val="0"/>
      </c:catAx>
      <c:valAx>
        <c:axId val="1148392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Czech Republic</c:v>
                </c:pt>
                <c:pt idx="2">
                  <c:v>Latvia</c:v>
                </c:pt>
                <c:pt idx="3">
                  <c:v>Estonia</c:v>
                </c:pt>
                <c:pt idx="4">
                  <c:v>Slovakia</c:v>
                </c:pt>
                <c:pt idx="5">
                  <c:v>Romania</c:v>
                </c:pt>
                <c:pt idx="6">
                  <c:v>Lithuania</c:v>
                </c:pt>
                <c:pt idx="7">
                  <c:v>Poland</c:v>
                </c:pt>
                <c:pt idx="8">
                  <c:v>Russian Federation</c:v>
                </c:pt>
                <c:pt idx="9">
                  <c:v>Croatia</c:v>
                </c:pt>
                <c:pt idx="10">
                  <c:v>Hungary</c:v>
                </c:pt>
                <c:pt idx="11">
                  <c:v>Austria</c:v>
                </c:pt>
                <c:pt idx="12">
                  <c:v>ukraine</c:v>
                </c:pt>
                <c:pt idx="13">
                  <c:v>Luxembourg</c:v>
                </c:pt>
                <c:pt idx="14">
                  <c:v>Finland</c:v>
                </c:pt>
                <c:pt idx="15">
                  <c:v>France</c:v>
                </c:pt>
                <c:pt idx="16">
                  <c:v>Spain</c:v>
                </c:pt>
                <c:pt idx="17">
                  <c:v>Belgium (French)</c:v>
                </c:pt>
                <c:pt idx="18">
                  <c:v>Italy</c:v>
                </c:pt>
                <c:pt idx="19">
                  <c:v>Switzerland</c:v>
                </c:pt>
                <c:pt idx="20">
                  <c:v>Scotland</c:v>
                </c:pt>
                <c:pt idx="21">
                  <c:v>Wales</c:v>
                </c:pt>
                <c:pt idx="22">
                  <c:v>Netherlands</c:v>
                </c:pt>
                <c:pt idx="23">
                  <c:v>Belgium (Flemish)</c:v>
                </c:pt>
                <c:pt idx="24">
                  <c:v>Denmark</c:v>
                </c:pt>
                <c:pt idx="25">
                  <c:v>England</c:v>
                </c:pt>
                <c:pt idx="26">
                  <c:v>Ireland</c:v>
                </c:pt>
                <c:pt idx="27">
                  <c:v>Canada </c:v>
                </c:pt>
                <c:pt idx="28">
                  <c:v>Slovenia</c:v>
                </c:pt>
                <c:pt idx="29">
                  <c:v>United States</c:v>
                </c:pt>
                <c:pt idx="30">
                  <c:v>Sweden</c:v>
                </c:pt>
                <c:pt idx="31">
                  <c:v>Germany</c:v>
                </c:pt>
                <c:pt idx="32">
                  <c:v>Greece</c:v>
                </c:pt>
                <c:pt idx="33">
                  <c:v>Portugal</c:v>
                </c:pt>
                <c:pt idx="34">
                  <c:v>Norway</c:v>
                </c:pt>
                <c:pt idx="35">
                  <c:v>Armenia</c:v>
                </c:pt>
                <c:pt idx="36">
                  <c:v>Iceland</c:v>
                </c:pt>
                <c:pt idx="37">
                  <c:v>MKD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35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5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5</c:v>
                </c:pt>
                <c:pt idx="3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Czech Republic</c:v>
                </c:pt>
                <c:pt idx="2">
                  <c:v>Latvia</c:v>
                </c:pt>
                <c:pt idx="3">
                  <c:v>Estonia</c:v>
                </c:pt>
                <c:pt idx="4">
                  <c:v>Slovakia</c:v>
                </c:pt>
                <c:pt idx="5">
                  <c:v>Romania</c:v>
                </c:pt>
                <c:pt idx="6">
                  <c:v>Lithuania</c:v>
                </c:pt>
                <c:pt idx="7">
                  <c:v>Poland</c:v>
                </c:pt>
                <c:pt idx="8">
                  <c:v>Russian Federation</c:v>
                </c:pt>
                <c:pt idx="9">
                  <c:v>Croatia</c:v>
                </c:pt>
                <c:pt idx="10">
                  <c:v>Hungary</c:v>
                </c:pt>
                <c:pt idx="11">
                  <c:v>Austria</c:v>
                </c:pt>
                <c:pt idx="12">
                  <c:v>ukraine</c:v>
                </c:pt>
                <c:pt idx="13">
                  <c:v>Luxembourg</c:v>
                </c:pt>
                <c:pt idx="14">
                  <c:v>Finland</c:v>
                </c:pt>
                <c:pt idx="15">
                  <c:v>France</c:v>
                </c:pt>
                <c:pt idx="16">
                  <c:v>Spain</c:v>
                </c:pt>
                <c:pt idx="17">
                  <c:v>Belgium (French)</c:v>
                </c:pt>
                <c:pt idx="18">
                  <c:v>Italy</c:v>
                </c:pt>
                <c:pt idx="19">
                  <c:v>Switzerland</c:v>
                </c:pt>
                <c:pt idx="20">
                  <c:v>Scotland</c:v>
                </c:pt>
                <c:pt idx="21">
                  <c:v>Wales</c:v>
                </c:pt>
                <c:pt idx="22">
                  <c:v>Netherlands</c:v>
                </c:pt>
                <c:pt idx="23">
                  <c:v>Belgium (Flemish)</c:v>
                </c:pt>
                <c:pt idx="24">
                  <c:v>Denmark</c:v>
                </c:pt>
                <c:pt idx="25">
                  <c:v>England</c:v>
                </c:pt>
                <c:pt idx="26">
                  <c:v>Ireland</c:v>
                </c:pt>
                <c:pt idx="27">
                  <c:v>Canada </c:v>
                </c:pt>
                <c:pt idx="28">
                  <c:v>Slovenia</c:v>
                </c:pt>
                <c:pt idx="29">
                  <c:v>United States</c:v>
                </c:pt>
                <c:pt idx="30">
                  <c:v>Sweden</c:v>
                </c:pt>
                <c:pt idx="31">
                  <c:v>Germany</c:v>
                </c:pt>
                <c:pt idx="32">
                  <c:v>Greece</c:v>
                </c:pt>
                <c:pt idx="33">
                  <c:v>Portugal</c:v>
                </c:pt>
                <c:pt idx="34">
                  <c:v>Norway</c:v>
                </c:pt>
                <c:pt idx="35">
                  <c:v>Armenia</c:v>
                </c:pt>
                <c:pt idx="36">
                  <c:v>Iceland</c:v>
                </c:pt>
                <c:pt idx="37">
                  <c:v>MKD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25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5</c:v>
                </c:pt>
                <c:pt idx="12">
                  <c:v>8</c:v>
                </c:pt>
                <c:pt idx="13">
                  <c:v>5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3768"/>
        <c:axId val="1148392392"/>
      </c:barChart>
      <c:catAx>
        <c:axId val="114838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92392"/>
        <c:crosses val="autoZero"/>
        <c:auto val="1"/>
        <c:lblAlgn val="ctr"/>
        <c:lblOffset val="100"/>
        <c:tickLblSkip val="1"/>
        <c:noMultiLvlLbl val="0"/>
      </c:catAx>
      <c:valAx>
        <c:axId val="114839239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vzdělání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0.483091787439619</c:v>
                </c:pt>
                <c:pt idx="1">
                  <c:v>0.72463768115940697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E0-43E7-AF98-418F76FB3E2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11-15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1.207729468599011</c:v>
                </c:pt>
                <c:pt idx="1">
                  <c:v>0</c:v>
                </c:pt>
                <c:pt idx="2">
                  <c:v>0.72463768115940697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0-43E7-AF98-418F76FB3E2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16-20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6.2801932367149904</c:v>
                </c:pt>
                <c:pt idx="1">
                  <c:v>3.381642512077303</c:v>
                </c:pt>
                <c:pt idx="2">
                  <c:v>1.6908212560386229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E0-43E7-AF98-418F76FB3E2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15.942028985507179</c:v>
                </c:pt>
                <c:pt idx="1">
                  <c:v>11.111111111111089</c:v>
                </c:pt>
                <c:pt idx="2">
                  <c:v>9.4202898550724701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E0-43E7-AF98-418F76FB3E2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>
                  <c:v>27.294685990338198</c:v>
                </c:pt>
                <c:pt idx="1">
                  <c:v>21.980676328502398</c:v>
                </c:pt>
                <c:pt idx="2">
                  <c:v>15.700483091787401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E0-43E7-AF98-418F76FB3E2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31-35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List1!$G$2:$G$4</c:f>
              <c:numCache>
                <c:formatCode>General</c:formatCode>
                <c:ptCount val="3"/>
                <c:pt idx="0">
                  <c:v>23.429951690821198</c:v>
                </c:pt>
                <c:pt idx="1">
                  <c:v>27.294685990338209</c:v>
                </c:pt>
                <c:pt idx="2">
                  <c:v>27.777777777777796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E0-43E7-AF98-418F76FB3E2D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36-40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List1!$H$2:$H$4</c:f>
              <c:numCache>
                <c:formatCode>General</c:formatCode>
                <c:ptCount val="3"/>
                <c:pt idx="0">
                  <c:v>13.768115942028999</c:v>
                </c:pt>
                <c:pt idx="1">
                  <c:v>17.149758454106291</c:v>
                </c:pt>
                <c:pt idx="2">
                  <c:v>15.458937198067602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E0-43E7-AF98-418F76FB3E2D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41-45</c:v>
                </c:pt>
              </c:strCache>
            </c:strRef>
          </c:tx>
          <c:spPr>
            <a:solidFill>
              <a:srgbClr val="7F0506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List1!$I$2:$I$4</c:f>
              <c:numCache>
                <c:formatCode>General</c:formatCode>
                <c:ptCount val="3"/>
                <c:pt idx="0">
                  <c:v>7.4879227053140056</c:v>
                </c:pt>
                <c:pt idx="1">
                  <c:v>9.9033816425120023</c:v>
                </c:pt>
                <c:pt idx="2">
                  <c:v>13.526570048309196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E0-43E7-AF98-418F76FB3E2D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46-50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ZŠ</c:v>
                </c:pt>
                <c:pt idx="1">
                  <c:v>SŚ</c:v>
                </c:pt>
                <c:pt idx="2">
                  <c:v>VŚ</c:v>
                </c:pt>
              </c:strCache>
            </c:strRef>
          </c:cat>
          <c:val>
            <c:numRef>
              <c:f>List1!$J$2:$J$4</c:f>
              <c:numCache>
                <c:formatCode>General</c:formatCode>
                <c:ptCount val="3"/>
                <c:pt idx="0">
                  <c:v>4.1062801932367989</c:v>
                </c:pt>
                <c:pt idx="1">
                  <c:v>8.4541062801933009</c:v>
                </c:pt>
                <c:pt idx="2">
                  <c:v>15.700483091787504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E0-43E7-AF98-418F76FB3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8442960"/>
        <c:axId val="1148431592"/>
      </c:barChart>
      <c:catAx>
        <c:axId val="114844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Úroveň vzdělání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31592"/>
        <c:crosses val="autoZero"/>
        <c:auto val="1"/>
        <c:lblAlgn val="ctr"/>
        <c:lblOffset val="100"/>
        <c:noMultiLvlLbl val="0"/>
      </c:catAx>
      <c:valAx>
        <c:axId val="1148431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podle počtu bodů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429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Lithuania</c:v>
                </c:pt>
                <c:pt idx="2">
                  <c:v>Austria</c:v>
                </c:pt>
                <c:pt idx="3">
                  <c:v>Latvia</c:v>
                </c:pt>
                <c:pt idx="4">
                  <c:v>Croatia</c:v>
                </c:pt>
                <c:pt idx="5">
                  <c:v>Hungary</c:v>
                </c:pt>
                <c:pt idx="6">
                  <c:v>Czech Republic</c:v>
                </c:pt>
                <c:pt idx="7">
                  <c:v>Italy</c:v>
                </c:pt>
                <c:pt idx="8">
                  <c:v>ukraine</c:v>
                </c:pt>
                <c:pt idx="9">
                  <c:v>France</c:v>
                </c:pt>
                <c:pt idx="10">
                  <c:v>Romania</c:v>
                </c:pt>
                <c:pt idx="11">
                  <c:v>Luxembourg</c:v>
                </c:pt>
                <c:pt idx="12">
                  <c:v>Finland</c:v>
                </c:pt>
                <c:pt idx="13">
                  <c:v>Slovenia</c:v>
                </c:pt>
                <c:pt idx="14">
                  <c:v>Estonia</c:v>
                </c:pt>
                <c:pt idx="15">
                  <c:v>Spain</c:v>
                </c:pt>
                <c:pt idx="16">
                  <c:v>Slovakia</c:v>
                </c:pt>
                <c:pt idx="17">
                  <c:v>Russian Federation</c:v>
                </c:pt>
                <c:pt idx="18">
                  <c:v>Switzerland</c:v>
                </c:pt>
                <c:pt idx="19">
                  <c:v>Belgium (French)</c:v>
                </c:pt>
                <c:pt idx="20">
                  <c:v>Netherlands</c:v>
                </c:pt>
                <c:pt idx="21">
                  <c:v>Belgium (Flemish)</c:v>
                </c:pt>
                <c:pt idx="22">
                  <c:v>Greece</c:v>
                </c:pt>
                <c:pt idx="23">
                  <c:v>Germany</c:v>
                </c:pt>
                <c:pt idx="24">
                  <c:v>Scotland</c:v>
                </c:pt>
                <c:pt idx="25">
                  <c:v>Sweden</c:v>
                </c:pt>
                <c:pt idx="26">
                  <c:v>Poland</c:v>
                </c:pt>
                <c:pt idx="27">
                  <c:v>Denmark</c:v>
                </c:pt>
                <c:pt idx="28">
                  <c:v>Wales</c:v>
                </c:pt>
                <c:pt idx="29">
                  <c:v>Ireland</c:v>
                </c:pt>
                <c:pt idx="30">
                  <c:v>England</c:v>
                </c:pt>
                <c:pt idx="31">
                  <c:v>MKD</c:v>
                </c:pt>
                <c:pt idx="32">
                  <c:v>Portugal</c:v>
                </c:pt>
                <c:pt idx="33">
                  <c:v>Norway</c:v>
                </c:pt>
                <c:pt idx="34">
                  <c:v>United States</c:v>
                </c:pt>
                <c:pt idx="35">
                  <c:v>Canada </c:v>
                </c:pt>
                <c:pt idx="36">
                  <c:v>Iceland</c:v>
                </c:pt>
                <c:pt idx="37">
                  <c:v>Armenia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61</c:v>
                </c:pt>
                <c:pt idx="1">
                  <c:v>21</c:v>
                </c:pt>
                <c:pt idx="2">
                  <c:v>29</c:v>
                </c:pt>
                <c:pt idx="3">
                  <c:v>22</c:v>
                </c:pt>
                <c:pt idx="4">
                  <c:v>25</c:v>
                </c:pt>
                <c:pt idx="5">
                  <c:v>26</c:v>
                </c:pt>
                <c:pt idx="6">
                  <c:v>28</c:v>
                </c:pt>
                <c:pt idx="7">
                  <c:v>23</c:v>
                </c:pt>
                <c:pt idx="8">
                  <c:v>13</c:v>
                </c:pt>
                <c:pt idx="9">
                  <c:v>20</c:v>
                </c:pt>
                <c:pt idx="10">
                  <c:v>15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16</c:v>
                </c:pt>
                <c:pt idx="15">
                  <c:v>23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17</c:v>
                </c:pt>
                <c:pt idx="20">
                  <c:v>17</c:v>
                </c:pt>
                <c:pt idx="21">
                  <c:v>16</c:v>
                </c:pt>
                <c:pt idx="22">
                  <c:v>13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12</c:v>
                </c:pt>
                <c:pt idx="27">
                  <c:v>13</c:v>
                </c:pt>
                <c:pt idx="28">
                  <c:v>16</c:v>
                </c:pt>
                <c:pt idx="29">
                  <c:v>14</c:v>
                </c:pt>
                <c:pt idx="30">
                  <c:v>14</c:v>
                </c:pt>
                <c:pt idx="31">
                  <c:v>9</c:v>
                </c:pt>
                <c:pt idx="32">
                  <c:v>10</c:v>
                </c:pt>
                <c:pt idx="33">
                  <c:v>8</c:v>
                </c:pt>
                <c:pt idx="34">
                  <c:v>7</c:v>
                </c:pt>
                <c:pt idx="35">
                  <c:v>8</c:v>
                </c:pt>
                <c:pt idx="36">
                  <c:v>7</c:v>
                </c:pt>
                <c:pt idx="37">
                  <c:v>1</c:v>
                </c:pt>
                <c:pt idx="38">
                  <c:v>17</c:v>
                </c:pt>
                <c:pt idx="3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Greenland</c:v>
                </c:pt>
                <c:pt idx="1">
                  <c:v>Lithuania</c:v>
                </c:pt>
                <c:pt idx="2">
                  <c:v>Austria</c:v>
                </c:pt>
                <c:pt idx="3">
                  <c:v>Latvia</c:v>
                </c:pt>
                <c:pt idx="4">
                  <c:v>Croatia</c:v>
                </c:pt>
                <c:pt idx="5">
                  <c:v>Hungary</c:v>
                </c:pt>
                <c:pt idx="6">
                  <c:v>Czech Republic</c:v>
                </c:pt>
                <c:pt idx="7">
                  <c:v>Italy</c:v>
                </c:pt>
                <c:pt idx="8">
                  <c:v>ukraine</c:v>
                </c:pt>
                <c:pt idx="9">
                  <c:v>France</c:v>
                </c:pt>
                <c:pt idx="10">
                  <c:v>Romania</c:v>
                </c:pt>
                <c:pt idx="11">
                  <c:v>Luxembourg</c:v>
                </c:pt>
                <c:pt idx="12">
                  <c:v>Finland</c:v>
                </c:pt>
                <c:pt idx="13">
                  <c:v>Slovenia</c:v>
                </c:pt>
                <c:pt idx="14">
                  <c:v>Estonia</c:v>
                </c:pt>
                <c:pt idx="15">
                  <c:v>Spain</c:v>
                </c:pt>
                <c:pt idx="16">
                  <c:v>Slovakia</c:v>
                </c:pt>
                <c:pt idx="17">
                  <c:v>Russian Federation</c:v>
                </c:pt>
                <c:pt idx="18">
                  <c:v>Switzerland</c:v>
                </c:pt>
                <c:pt idx="19">
                  <c:v>Belgium (French)</c:v>
                </c:pt>
                <c:pt idx="20">
                  <c:v>Netherlands</c:v>
                </c:pt>
                <c:pt idx="21">
                  <c:v>Belgium (Flemish)</c:v>
                </c:pt>
                <c:pt idx="22">
                  <c:v>Greece</c:v>
                </c:pt>
                <c:pt idx="23">
                  <c:v>Germany</c:v>
                </c:pt>
                <c:pt idx="24">
                  <c:v>Scotland</c:v>
                </c:pt>
                <c:pt idx="25">
                  <c:v>Sweden</c:v>
                </c:pt>
                <c:pt idx="26">
                  <c:v>Poland</c:v>
                </c:pt>
                <c:pt idx="27">
                  <c:v>Denmark</c:v>
                </c:pt>
                <c:pt idx="28">
                  <c:v>Wales</c:v>
                </c:pt>
                <c:pt idx="29">
                  <c:v>Ireland</c:v>
                </c:pt>
                <c:pt idx="30">
                  <c:v>England</c:v>
                </c:pt>
                <c:pt idx="31">
                  <c:v>MKD</c:v>
                </c:pt>
                <c:pt idx="32">
                  <c:v>Portugal</c:v>
                </c:pt>
                <c:pt idx="33">
                  <c:v>Norway</c:v>
                </c:pt>
                <c:pt idx="34">
                  <c:v>United States</c:v>
                </c:pt>
                <c:pt idx="35">
                  <c:v>Canada </c:v>
                </c:pt>
                <c:pt idx="36">
                  <c:v>Iceland</c:v>
                </c:pt>
                <c:pt idx="37">
                  <c:v>Armenia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53</c:v>
                </c:pt>
                <c:pt idx="1">
                  <c:v>34</c:v>
                </c:pt>
                <c:pt idx="2">
                  <c:v>25</c:v>
                </c:pt>
                <c:pt idx="3">
                  <c:v>32</c:v>
                </c:pt>
                <c:pt idx="4">
                  <c:v>27</c:v>
                </c:pt>
                <c:pt idx="5">
                  <c:v>26</c:v>
                </c:pt>
                <c:pt idx="6">
                  <c:v>22</c:v>
                </c:pt>
                <c:pt idx="7">
                  <c:v>22</c:v>
                </c:pt>
                <c:pt idx="8">
                  <c:v>31</c:v>
                </c:pt>
                <c:pt idx="9">
                  <c:v>20</c:v>
                </c:pt>
                <c:pt idx="10">
                  <c:v>25</c:v>
                </c:pt>
                <c:pt idx="11">
                  <c:v>22</c:v>
                </c:pt>
                <c:pt idx="12">
                  <c:v>20</c:v>
                </c:pt>
                <c:pt idx="13">
                  <c:v>20</c:v>
                </c:pt>
                <c:pt idx="14">
                  <c:v>22</c:v>
                </c:pt>
                <c:pt idx="15">
                  <c:v>15</c:v>
                </c:pt>
                <c:pt idx="16">
                  <c:v>21</c:v>
                </c:pt>
                <c:pt idx="17">
                  <c:v>19</c:v>
                </c:pt>
                <c:pt idx="18">
                  <c:v>19</c:v>
                </c:pt>
                <c:pt idx="19">
                  <c:v>16</c:v>
                </c:pt>
                <c:pt idx="20">
                  <c:v>15</c:v>
                </c:pt>
                <c:pt idx="21">
                  <c:v>15</c:v>
                </c:pt>
                <c:pt idx="22">
                  <c:v>18</c:v>
                </c:pt>
                <c:pt idx="23">
                  <c:v>15</c:v>
                </c:pt>
                <c:pt idx="24">
                  <c:v>14</c:v>
                </c:pt>
                <c:pt idx="25">
                  <c:v>13</c:v>
                </c:pt>
                <c:pt idx="26">
                  <c:v>16</c:v>
                </c:pt>
                <c:pt idx="27">
                  <c:v>14</c:v>
                </c:pt>
                <c:pt idx="28">
                  <c:v>11</c:v>
                </c:pt>
                <c:pt idx="29">
                  <c:v>12</c:v>
                </c:pt>
                <c:pt idx="30">
                  <c:v>9</c:v>
                </c:pt>
                <c:pt idx="31">
                  <c:v>14</c:v>
                </c:pt>
                <c:pt idx="32">
                  <c:v>11</c:v>
                </c:pt>
                <c:pt idx="33">
                  <c:v>9</c:v>
                </c:pt>
                <c:pt idx="34">
                  <c:v>9</c:v>
                </c:pt>
                <c:pt idx="35">
                  <c:v>8</c:v>
                </c:pt>
                <c:pt idx="36">
                  <c:v>9</c:v>
                </c:pt>
                <c:pt idx="37">
                  <c:v>11</c:v>
                </c:pt>
                <c:pt idx="3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0872440"/>
        <c:axId val="1180862248"/>
      </c:barChart>
      <c:catAx>
        <c:axId val="1180872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62248"/>
        <c:crosses val="autoZero"/>
        <c:auto val="1"/>
        <c:lblAlgn val="ctr"/>
        <c:lblOffset val="100"/>
        <c:tickLblSkip val="1"/>
        <c:noMultiLvlLbl val="0"/>
      </c:catAx>
      <c:valAx>
        <c:axId val="11808622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7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Počet rodiček kouřících v těhotenství na</a:t>
            </a:r>
            <a:r>
              <a:rPr lang="cs-CZ" baseline="0" dirty="0">
                <a:solidFill>
                  <a:schemeClr val="tx1"/>
                </a:solidFill>
              </a:rPr>
              <a:t> 1000 rodiček</a:t>
            </a:r>
            <a:endParaRPr lang="cs-CZ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846821077067951"/>
          <c:y val="1.3893426841079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6-4781-BE36-22543B1C4CA8}"/>
              </c:ext>
            </c:extLst>
          </c:dPt>
          <c:dPt>
            <c:idx val="8"/>
            <c:invertIfNegative val="0"/>
            <c:bubble3D val="0"/>
            <c:spPr>
              <a:solidFill>
                <a:srgbClr val="037BC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6-4781-BE36-22543B1C4CA8}"/>
              </c:ext>
            </c:extLst>
          </c:dPt>
          <c:dLbls>
            <c:dLbl>
              <c:idx val="1"/>
              <c:layout>
                <c:manualLayout>
                  <c:x val="3.1014607995134918E-3"/>
                  <c:y val="-2.4285448484348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86-4781-BE36-22543B1C4CA8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Zlínský kraj</c:v>
                </c:pt>
                <c:pt idx="1">
                  <c:v>Hl. m. Praha</c:v>
                </c:pt>
                <c:pt idx="2">
                  <c:v>Jihomoravský kraj</c:v>
                </c:pt>
                <c:pt idx="3">
                  <c:v>Kraj Vysočina</c:v>
                </c:pt>
                <c:pt idx="4">
                  <c:v>Liberecký kraj</c:v>
                </c:pt>
                <c:pt idx="5">
                  <c:v>Královéhradecký kraj</c:v>
                </c:pt>
                <c:pt idx="6">
                  <c:v>Olomoucký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Moravskoslezský kraj</c:v>
                </c:pt>
                <c:pt idx="11">
                  <c:v>Jihočeský kraj</c:v>
                </c:pt>
                <c:pt idx="12">
                  <c:v>Plzeňský kraj</c:v>
                </c:pt>
                <c:pt idx="13">
                  <c:v>Ústecký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37.005601769999998</c:v>
                </c:pt>
                <c:pt idx="1">
                  <c:v>53.414284739999999</c:v>
                </c:pt>
                <c:pt idx="2">
                  <c:v>59.235619210000003</c:v>
                </c:pt>
                <c:pt idx="3">
                  <c:v>68.666289379999995</c:v>
                </c:pt>
                <c:pt idx="4">
                  <c:v>74.922187640000004</c:v>
                </c:pt>
                <c:pt idx="5">
                  <c:v>95.011876479999998</c:v>
                </c:pt>
                <c:pt idx="6">
                  <c:v>113.2452366</c:v>
                </c:pt>
                <c:pt idx="7">
                  <c:v>114.184467</c:v>
                </c:pt>
                <c:pt idx="8">
                  <c:v>118.1619256</c:v>
                </c:pt>
                <c:pt idx="9">
                  <c:v>120.9345794</c:v>
                </c:pt>
                <c:pt idx="10">
                  <c:v>124.4403913</c:v>
                </c:pt>
                <c:pt idx="11">
                  <c:v>148.7513572</c:v>
                </c:pt>
                <c:pt idx="12">
                  <c:v>187.24420190000001</c:v>
                </c:pt>
                <c:pt idx="13">
                  <c:v>271.12586160000001</c:v>
                </c:pt>
                <c:pt idx="14">
                  <c:v>303.9614957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86-4781-BE36-22543B1C4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4444224"/>
        <c:axId val="414444616"/>
      </c:barChart>
      <c:catAx>
        <c:axId val="4144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44616"/>
        <c:crosses val="autoZero"/>
        <c:auto val="1"/>
        <c:lblAlgn val="ctr"/>
        <c:lblOffset val="100"/>
        <c:noMultiLvlLbl val="0"/>
      </c:catAx>
      <c:valAx>
        <c:axId val="414444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424951267057E-2"/>
          <c:y val="2.1359223300970901E-2"/>
          <c:w val="0.96101364522417199"/>
          <c:h val="0.961165048543689"/>
        </c:manualLayout>
      </c:layout>
      <c:barChart>
        <c:barDir val="bar"/>
        <c:grouping val="percentStacked"/>
        <c:varyColors val="0"/>
        <c:ser>
          <c:idx val="7"/>
          <c:order val="0"/>
          <c:tx>
            <c:strRef>
              <c:f>Sheet1!$B$1</c:f>
              <c:strCache>
                <c:ptCount val="1"/>
                <c:pt idx="0">
                  <c:v>1 kuřák</c:v>
                </c:pt>
              </c:strCache>
            </c:strRef>
          </c:tx>
          <c:spPr>
            <a:solidFill>
              <a:srgbClr val="FF6600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56.517690000000002</c:v>
                </c:pt>
                <c:pt idx="1">
                  <c:v>41.701219999999999</c:v>
                </c:pt>
                <c:pt idx="2">
                  <c:v>42.91095</c:v>
                </c:pt>
                <c:pt idx="3">
                  <c:v>34.561709999999998</c:v>
                </c:pt>
                <c:pt idx="4">
                  <c:v>20.24953</c:v>
                </c:pt>
                <c:pt idx="5">
                  <c:v>26.762250000000002</c:v>
                </c:pt>
                <c:pt idx="6">
                  <c:v>20.46189</c:v>
                </c:pt>
                <c:pt idx="7">
                  <c:v>23.531690000000001</c:v>
                </c:pt>
                <c:pt idx="8">
                  <c:v>15.518929999999999</c:v>
                </c:pt>
                <c:pt idx="9">
                  <c:v>14.02291</c:v>
                </c:pt>
                <c:pt idx="10">
                  <c:v>15.14085</c:v>
                </c:pt>
                <c:pt idx="11">
                  <c:v>13.929449999999999</c:v>
                </c:pt>
                <c:pt idx="12">
                  <c:v>13.2514</c:v>
                </c:pt>
                <c:pt idx="13">
                  <c:v>11.35478</c:v>
                </c:pt>
                <c:pt idx="14">
                  <c:v>10.365220000000001</c:v>
                </c:pt>
                <c:pt idx="15">
                  <c:v>10.22833</c:v>
                </c:pt>
                <c:pt idx="16">
                  <c:v>12.33714</c:v>
                </c:pt>
                <c:pt idx="17">
                  <c:v>11.19242</c:v>
                </c:pt>
                <c:pt idx="18">
                  <c:v>8.2386029999999995</c:v>
                </c:pt>
                <c:pt idx="19">
                  <c:v>11.887790000000001</c:v>
                </c:pt>
                <c:pt idx="20">
                  <c:v>9.4204369999999997</c:v>
                </c:pt>
                <c:pt idx="21">
                  <c:v>11.21773</c:v>
                </c:pt>
                <c:pt idx="22">
                  <c:v>8.6281610000000004</c:v>
                </c:pt>
                <c:pt idx="23">
                  <c:v>11.019209999999999</c:v>
                </c:pt>
                <c:pt idx="24">
                  <c:v>5.5687889999999998</c:v>
                </c:pt>
                <c:pt idx="25">
                  <c:v>7.4182800000000002</c:v>
                </c:pt>
                <c:pt idx="26">
                  <c:v>15.563940000000001</c:v>
                </c:pt>
                <c:pt idx="27">
                  <c:v>14.260540000000001</c:v>
                </c:pt>
                <c:pt idx="28">
                  <c:v>10.36079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5-40DD-8A8A-3294900707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 bývalý kuřák</c:v>
                </c:pt>
              </c:strCache>
            </c:strRef>
          </c:tx>
          <c:spPr>
            <a:solidFill>
              <a:srgbClr val="FFCC99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19.122440000000001</c:v>
                </c:pt>
                <c:pt idx="1">
                  <c:v>25.136430000000001</c:v>
                </c:pt>
                <c:pt idx="2">
                  <c:v>13.458320000000001</c:v>
                </c:pt>
                <c:pt idx="3">
                  <c:v>16.463149999999999</c:v>
                </c:pt>
                <c:pt idx="4">
                  <c:v>13.78389</c:v>
                </c:pt>
                <c:pt idx="5">
                  <c:v>6.4250629999999997</c:v>
                </c:pt>
                <c:pt idx="6">
                  <c:v>8.2217090000000006</c:v>
                </c:pt>
                <c:pt idx="7">
                  <c:v>5.0064679999999999</c:v>
                </c:pt>
                <c:pt idx="8">
                  <c:v>11.80926</c:v>
                </c:pt>
                <c:pt idx="9">
                  <c:v>12.10089</c:v>
                </c:pt>
                <c:pt idx="10">
                  <c:v>10.7209</c:v>
                </c:pt>
                <c:pt idx="11">
                  <c:v>10.81161</c:v>
                </c:pt>
                <c:pt idx="12">
                  <c:v>10.25736</c:v>
                </c:pt>
                <c:pt idx="13">
                  <c:v>11.605930000000001</c:v>
                </c:pt>
                <c:pt idx="14">
                  <c:v>11.48545</c:v>
                </c:pt>
                <c:pt idx="15">
                  <c:v>10.624420000000001</c:v>
                </c:pt>
                <c:pt idx="16">
                  <c:v>7.390504</c:v>
                </c:pt>
                <c:pt idx="17">
                  <c:v>7.382695</c:v>
                </c:pt>
                <c:pt idx="18">
                  <c:v>10.11368</c:v>
                </c:pt>
                <c:pt idx="19">
                  <c:v>6.0771639999999998</c:v>
                </c:pt>
                <c:pt idx="20">
                  <c:v>8.0678970000000003</c:v>
                </c:pt>
                <c:pt idx="21">
                  <c:v>6.0134410000000003</c:v>
                </c:pt>
                <c:pt idx="22">
                  <c:v>8.438205</c:v>
                </c:pt>
                <c:pt idx="23">
                  <c:v>5.8183670000000003</c:v>
                </c:pt>
                <c:pt idx="24">
                  <c:v>6.5209919999999997</c:v>
                </c:pt>
                <c:pt idx="25">
                  <c:v>3.94828</c:v>
                </c:pt>
                <c:pt idx="26">
                  <c:v>10.29101</c:v>
                </c:pt>
                <c:pt idx="27">
                  <c:v>4.9667810000000001</c:v>
                </c:pt>
                <c:pt idx="28">
                  <c:v>7.8300049999999999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5-40DD-8A8A-3294900707CE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3 nekuřák</c:v>
                </c:pt>
              </c:strCache>
            </c:strRef>
          </c:tx>
          <c:spPr>
            <a:solidFill>
              <a:srgbClr val="99CCFF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9.2527930000000005</c:v>
                </c:pt>
                <c:pt idx="1">
                  <c:v>10.83653</c:v>
                </c:pt>
                <c:pt idx="2">
                  <c:v>19.802479999999999</c:v>
                </c:pt>
                <c:pt idx="3">
                  <c:v>18.163979999999999</c:v>
                </c:pt>
                <c:pt idx="4">
                  <c:v>27.857669999999999</c:v>
                </c:pt>
                <c:pt idx="5">
                  <c:v>37.448560000000001</c:v>
                </c:pt>
                <c:pt idx="6">
                  <c:v>41.478059999999999</c:v>
                </c:pt>
                <c:pt idx="7">
                  <c:v>40.853819999999999</c:v>
                </c:pt>
                <c:pt idx="8">
                  <c:v>27.496490000000001</c:v>
                </c:pt>
                <c:pt idx="9">
                  <c:v>35.223970000000001</c:v>
                </c:pt>
                <c:pt idx="10">
                  <c:v>33.240670000000001</c:v>
                </c:pt>
                <c:pt idx="11">
                  <c:v>36.427120000000002</c:v>
                </c:pt>
                <c:pt idx="12">
                  <c:v>40.100729999999999</c:v>
                </c:pt>
                <c:pt idx="13">
                  <c:v>38.55368</c:v>
                </c:pt>
                <c:pt idx="14">
                  <c:v>31.272639999999999</c:v>
                </c:pt>
                <c:pt idx="15">
                  <c:v>40.792169999999999</c:v>
                </c:pt>
                <c:pt idx="16">
                  <c:v>39.492089999999997</c:v>
                </c:pt>
                <c:pt idx="17">
                  <c:v>39.819200000000002</c:v>
                </c:pt>
                <c:pt idx="18">
                  <c:v>37.981949999999998</c:v>
                </c:pt>
                <c:pt idx="19">
                  <c:v>48.517359999999996</c:v>
                </c:pt>
                <c:pt idx="20">
                  <c:v>38.777299999999997</c:v>
                </c:pt>
                <c:pt idx="21">
                  <c:v>48.749139999999997</c:v>
                </c:pt>
                <c:pt idx="22">
                  <c:v>38.946930000000002</c:v>
                </c:pt>
                <c:pt idx="23">
                  <c:v>54.353859999999997</c:v>
                </c:pt>
                <c:pt idx="24">
                  <c:v>36.664940000000001</c:v>
                </c:pt>
                <c:pt idx="25">
                  <c:v>60.520499999999998</c:v>
                </c:pt>
                <c:pt idx="26">
                  <c:v>33.67841</c:v>
                </c:pt>
                <c:pt idx="27">
                  <c:v>34.861460000000001</c:v>
                </c:pt>
                <c:pt idx="28">
                  <c:v>33.381689999999999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5-40DD-8A8A-3294900707CE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9 neznámo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hlavy a krku (C00–C14, C30–C31)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Hodgkinův lymfom (C81)</c:v>
                </c:pt>
                <c:pt idx="7">
                  <c:v>ZN hrdla děložního (C53)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mnohočetný myelom (C90)</c:v>
                </c:pt>
                <c:pt idx="19">
                  <c:v>ZN štítné žlázy (C73)</c:v>
                </c:pt>
                <c:pt idx="20">
                  <c:v>ZN žlučníku a žlučových cest (C23, C24)</c:v>
                </c:pt>
                <c:pt idx="21">
                  <c:v>ZN prsu (C50) u žen</c:v>
                </c:pt>
                <c:pt idx="22">
                  <c:v>zhoubný melanom kůže (C43)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15.10708</c:v>
                </c:pt>
                <c:pt idx="1">
                  <c:v>22.32582</c:v>
                </c:pt>
                <c:pt idx="2">
                  <c:v>23.82826</c:v>
                </c:pt>
                <c:pt idx="3">
                  <c:v>30.811160000000001</c:v>
                </c:pt>
                <c:pt idx="4">
                  <c:v>38.108910000000002</c:v>
                </c:pt>
                <c:pt idx="5">
                  <c:v>29.364129999999999</c:v>
                </c:pt>
                <c:pt idx="6">
                  <c:v>29.838339999999999</c:v>
                </c:pt>
                <c:pt idx="7">
                  <c:v>30.60802</c:v>
                </c:pt>
                <c:pt idx="8">
                  <c:v>45.175319999999999</c:v>
                </c:pt>
                <c:pt idx="9">
                  <c:v>38.652230000000003</c:v>
                </c:pt>
                <c:pt idx="10">
                  <c:v>40.897579999999998</c:v>
                </c:pt>
                <c:pt idx="11">
                  <c:v>38.83182</c:v>
                </c:pt>
                <c:pt idx="12">
                  <c:v>36.390520000000002</c:v>
                </c:pt>
                <c:pt idx="13">
                  <c:v>38.485610000000001</c:v>
                </c:pt>
                <c:pt idx="14">
                  <c:v>46.876690000000004</c:v>
                </c:pt>
                <c:pt idx="15">
                  <c:v>38.355080000000001</c:v>
                </c:pt>
                <c:pt idx="16">
                  <c:v>40.780270000000002</c:v>
                </c:pt>
                <c:pt idx="17">
                  <c:v>41.60568</c:v>
                </c:pt>
                <c:pt idx="18">
                  <c:v>43.665770000000002</c:v>
                </c:pt>
                <c:pt idx="19">
                  <c:v>33.517690000000002</c:v>
                </c:pt>
                <c:pt idx="20">
                  <c:v>43.734360000000002</c:v>
                </c:pt>
                <c:pt idx="21">
                  <c:v>34.019689999999997</c:v>
                </c:pt>
                <c:pt idx="22">
                  <c:v>43.986699999999999</c:v>
                </c:pt>
                <c:pt idx="23">
                  <c:v>28.80857</c:v>
                </c:pt>
                <c:pt idx="24">
                  <c:v>51.245280000000001</c:v>
                </c:pt>
                <c:pt idx="25">
                  <c:v>28.112939999999998</c:v>
                </c:pt>
                <c:pt idx="26">
                  <c:v>40.466639999999998</c:v>
                </c:pt>
                <c:pt idx="27">
                  <c:v>45.91122</c:v>
                </c:pt>
                <c:pt idx="28">
                  <c:v>48.427520000000001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5-40DD-8A8A-329490070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48382984"/>
        <c:axId val="1148387688"/>
      </c:barChart>
      <c:catAx>
        <c:axId val="1148382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75">
            <a:solidFill>
              <a:schemeClr val="tx1"/>
            </a:solidFill>
            <a:prstDash val="solid"/>
          </a:ln>
        </c:spPr>
        <c:crossAx val="114838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387688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14838298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</a:t>
            </a:r>
            <a:r>
              <a:rPr lang="cs-CZ" baseline="0" dirty="0"/>
              <a:t> konzumujících alkohol denně</a:t>
            </a:r>
            <a:endParaRPr lang="en-US" dirty="0"/>
          </a:p>
        </c:rich>
      </c:tx>
      <c:layout>
        <c:manualLayout>
          <c:xMode val="edge"/>
          <c:yMode val="edge"/>
          <c:x val="0.23539708333333334"/>
          <c:y val="1.2989971505079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Konzumace alkoholu</c:v>
                </c:pt>
              </c:strCache>
            </c:strRef>
          </c:tx>
          <c:spPr>
            <a:solidFill>
              <a:srgbClr val="8CC84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C-4062-A0D1-FA2D5093F32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C-4062-A0D1-FA2D5093F32E}"/>
              </c:ext>
            </c:extLst>
          </c:dPt>
          <c:cat>
            <c:strRef>
              <c:f>List1!$A$2:$A$28</c:f>
              <c:strCache>
                <c:ptCount val="27"/>
                <c:pt idx="0">
                  <c:v>Lithuania</c:v>
                </c:pt>
                <c:pt idx="1">
                  <c:v>Latvia</c:v>
                </c:pt>
                <c:pt idx="2">
                  <c:v>Poland</c:v>
                </c:pt>
                <c:pt idx="3">
                  <c:v>Estonia</c:v>
                </c:pt>
                <c:pt idx="4">
                  <c:v>Ireland</c:v>
                </c:pt>
                <c:pt idx="5">
                  <c:v>Finland</c:v>
                </c:pt>
                <c:pt idx="6">
                  <c:v>Sweden</c:v>
                </c:pt>
                <c:pt idx="7">
                  <c:v>Slovakia</c:v>
                </c:pt>
                <c:pt idx="8">
                  <c:v>Romania</c:v>
                </c:pt>
                <c:pt idx="9">
                  <c:v>Cyprus</c:v>
                </c:pt>
                <c:pt idx="10">
                  <c:v>Austria</c:v>
                </c:pt>
                <c:pt idx="11">
                  <c:v>Greece</c:v>
                </c:pt>
                <c:pt idx="12">
                  <c:v>Hungary</c:v>
                </c:pt>
                <c:pt idx="13">
                  <c:v>Malta</c:v>
                </c:pt>
                <c:pt idx="14">
                  <c:v>United Kingdom</c:v>
                </c:pt>
                <c:pt idx="15">
                  <c:v>Slovenia</c:v>
                </c:pt>
                <c:pt idx="16">
                  <c:v>Bulgaria</c:v>
                </c:pt>
                <c:pt idx="17">
                  <c:v>Croatia</c:v>
                </c:pt>
                <c:pt idx="18">
                  <c:v>European Union (28)</c:v>
                </c:pt>
                <c:pt idx="19">
                  <c:v>Germany</c:v>
                </c:pt>
                <c:pt idx="20">
                  <c:v>Czech Republic</c:v>
                </c:pt>
                <c:pt idx="21">
                  <c:v>Luxembourg</c:v>
                </c:pt>
                <c:pt idx="22">
                  <c:v>Denmark</c:v>
                </c:pt>
                <c:pt idx="23">
                  <c:v>Italy</c:v>
                </c:pt>
                <c:pt idx="24">
                  <c:v>Belgium</c:v>
                </c:pt>
                <c:pt idx="25">
                  <c:v>Spain</c:v>
                </c:pt>
                <c:pt idx="26">
                  <c:v>Portugal</c:v>
                </c:pt>
              </c:strCache>
            </c:strRef>
          </c:cat>
          <c:val>
            <c:numRef>
              <c:f>List1!$B$2:$B$28</c:f>
              <c:numCache>
                <c:formatCode>General</c:formatCode>
                <c:ptCount val="27"/>
                <c:pt idx="0">
                  <c:v>0.6</c:v>
                </c:pt>
                <c:pt idx="1">
                  <c:v>1.4</c:v>
                </c:pt>
                <c:pt idx="2">
                  <c:v>1.8</c:v>
                </c:pt>
                <c:pt idx="3">
                  <c:v>2</c:v>
                </c:pt>
                <c:pt idx="4">
                  <c:v>2</c:v>
                </c:pt>
                <c:pt idx="5">
                  <c:v>2.7</c:v>
                </c:pt>
                <c:pt idx="6">
                  <c:v>2.7</c:v>
                </c:pt>
                <c:pt idx="7">
                  <c:v>3.1</c:v>
                </c:pt>
                <c:pt idx="8">
                  <c:v>3.8</c:v>
                </c:pt>
                <c:pt idx="9">
                  <c:v>4.2</c:v>
                </c:pt>
                <c:pt idx="10">
                  <c:v>6.2</c:v>
                </c:pt>
                <c:pt idx="11">
                  <c:v>6.9</c:v>
                </c:pt>
                <c:pt idx="12">
                  <c:v>7.3</c:v>
                </c:pt>
                <c:pt idx="13">
                  <c:v>7.4</c:v>
                </c:pt>
                <c:pt idx="14">
                  <c:v>7.5</c:v>
                </c:pt>
                <c:pt idx="15">
                  <c:v>7.7</c:v>
                </c:pt>
                <c:pt idx="16">
                  <c:v>8.9</c:v>
                </c:pt>
                <c:pt idx="17">
                  <c:v>9.1</c:v>
                </c:pt>
                <c:pt idx="18">
                  <c:v>9.1999999999999993</c:v>
                </c:pt>
                <c:pt idx="19">
                  <c:v>9.3000000000000007</c:v>
                </c:pt>
                <c:pt idx="20">
                  <c:v>9.5</c:v>
                </c:pt>
                <c:pt idx="21">
                  <c:v>9.6</c:v>
                </c:pt>
                <c:pt idx="22">
                  <c:v>11.3</c:v>
                </c:pt>
                <c:pt idx="23">
                  <c:v>14.1</c:v>
                </c:pt>
                <c:pt idx="24">
                  <c:v>14.2</c:v>
                </c:pt>
                <c:pt idx="25">
                  <c:v>15.3</c:v>
                </c:pt>
                <c:pt idx="26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C-4062-A0D1-FA2D5093F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0196832"/>
        <c:axId val="410195264"/>
      </c:barChart>
      <c:catAx>
        <c:axId val="410196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5264"/>
        <c:crosses val="autoZero"/>
        <c:auto val="1"/>
        <c:lblAlgn val="ctr"/>
        <c:lblOffset val="100"/>
        <c:noMultiLvlLbl val="0"/>
      </c:catAx>
      <c:valAx>
        <c:axId val="410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9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osob dle</a:t>
            </a:r>
            <a:r>
              <a:rPr lang="cs-CZ" baseline="0" dirty="0"/>
              <a:t> frekvence konzumace alkoholu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9-4A76-A3D7-9C321761A3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9-4A76-A3D7-9C321761A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9-4A76-A3D7-9C321761A3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9-4A76-A3D7-9C321761A3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19-4A76-A3D7-9C321761A33B}"/>
              </c:ext>
            </c:extLst>
          </c:dPt>
          <c:dLbls>
            <c:dLbl>
              <c:idx val="0"/>
              <c:layout>
                <c:manualLayout>
                  <c:x val="-3.7859169121791277E-2"/>
                  <c:y val="0.10584648759771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19-4A76-A3D7-9C321761A33B}"/>
                </c:ext>
              </c:extLst>
            </c:dLbl>
            <c:dLbl>
              <c:idx val="1"/>
              <c:layout>
                <c:manualLayout>
                  <c:x val="-0.10453574413015763"/>
                  <c:y val="-4.60083286597053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19-4A76-A3D7-9C321761A33B}"/>
                </c:ext>
              </c:extLst>
            </c:dLbl>
            <c:dLbl>
              <c:idx val="2"/>
              <c:layout>
                <c:manualLayout>
                  <c:x val="6.8662399373422542E-2"/>
                  <c:y val="-0.14975536806260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19-4A76-A3D7-9C321761A33B}"/>
                </c:ext>
              </c:extLst>
            </c:dLbl>
            <c:dLbl>
              <c:idx val="3"/>
              <c:layout>
                <c:manualLayout>
                  <c:x val="9.7999638992545449E-2"/>
                  <c:y val="2.5195254041270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19-4A76-A3D7-9C321761A33B}"/>
                </c:ext>
              </c:extLst>
            </c:dLbl>
            <c:dLbl>
              <c:idx val="4"/>
              <c:layout>
                <c:manualLayout>
                  <c:x val="5.8248439436182298E-2"/>
                  <c:y val="0.115088346977290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19-4A76-A3D7-9C321761A33B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Denně</c:v>
                </c:pt>
                <c:pt idx="1">
                  <c:v>Týdně</c:v>
                </c:pt>
                <c:pt idx="2">
                  <c:v>Měsíčně</c:v>
                </c:pt>
                <c:pt idx="3">
                  <c:v>Méně než1x za měsíc</c:v>
                </c:pt>
                <c:pt idx="4">
                  <c:v>Nikdy či ne v posledním roce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9.5000000000000001E-2</c:v>
                </c:pt>
                <c:pt idx="1">
                  <c:v>0.34599999999999997</c:v>
                </c:pt>
                <c:pt idx="2">
                  <c:v>0.26400000000000001</c:v>
                </c:pt>
                <c:pt idx="3">
                  <c:v>0.153</c:v>
                </c:pt>
                <c:pt idx="4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19-4A76-A3D7-9C321761A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69791358717248"/>
          <c:y val="0.78043925225881605"/>
          <c:w val="0.73839419804261208"/>
          <c:h val="0.2086462967046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Podíl osob konzumujících alkohol denně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C-4D16-ABBB-76E2932F7AB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C-4D16-ABBB-76E2932F7AB1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BC-4D16-ABBB-76E2932F7AB1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Moravskoslezský</c:v>
                </c:pt>
                <c:pt idx="1">
                  <c:v>Zlínský</c:v>
                </c:pt>
                <c:pt idx="2">
                  <c:v>Jihomoravský</c:v>
                </c:pt>
                <c:pt idx="3">
                  <c:v>Liberecký</c:v>
                </c:pt>
                <c:pt idx="4">
                  <c:v>Pardubický</c:v>
                </c:pt>
                <c:pt idx="5">
                  <c:v>Olomoucký</c:v>
                </c:pt>
                <c:pt idx="6">
                  <c:v>Ústecký</c:v>
                </c:pt>
                <c:pt idx="7">
                  <c:v>Česká republika</c:v>
                </c:pt>
                <c:pt idx="8">
                  <c:v>Karlovarský</c:v>
                </c:pt>
                <c:pt idx="9">
                  <c:v>Královéhradecký</c:v>
                </c:pt>
                <c:pt idx="10">
                  <c:v>Hl.m.Praha</c:v>
                </c:pt>
                <c:pt idx="11">
                  <c:v>Středočeský</c:v>
                </c:pt>
                <c:pt idx="12">
                  <c:v>Plzeňský</c:v>
                </c:pt>
                <c:pt idx="13">
                  <c:v>Vysočina</c:v>
                </c:pt>
                <c:pt idx="14">
                  <c:v>Jihočeský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6.1116271144000665E-2</c:v>
                </c:pt>
                <c:pt idx="1">
                  <c:v>7.9165231029159289E-2</c:v>
                </c:pt>
                <c:pt idx="2">
                  <c:v>8.274131914683816E-2</c:v>
                </c:pt>
                <c:pt idx="3">
                  <c:v>8.6011953014456341E-2</c:v>
                </c:pt>
                <c:pt idx="4">
                  <c:v>8.6115388625579603E-2</c:v>
                </c:pt>
                <c:pt idx="5">
                  <c:v>8.8641655135435704E-2</c:v>
                </c:pt>
                <c:pt idx="6">
                  <c:v>9.3810860229679993E-2</c:v>
                </c:pt>
                <c:pt idx="7">
                  <c:v>9.5479579116129323E-2</c:v>
                </c:pt>
                <c:pt idx="8">
                  <c:v>9.9925815698852213E-2</c:v>
                </c:pt>
                <c:pt idx="9">
                  <c:v>0.10387351452745511</c:v>
                </c:pt>
                <c:pt idx="10">
                  <c:v>0.10417489671063292</c:v>
                </c:pt>
                <c:pt idx="11">
                  <c:v>0.11411773555343854</c:v>
                </c:pt>
                <c:pt idx="12">
                  <c:v>0.11650973255783821</c:v>
                </c:pt>
                <c:pt idx="13">
                  <c:v>0.11844949820982457</c:v>
                </c:pt>
                <c:pt idx="14">
                  <c:v>0.12298612511669442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BC-4D16-ABBB-76E2932F7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0082600"/>
        <c:axId val="410083776"/>
      </c:barChart>
      <c:catAx>
        <c:axId val="41008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83776"/>
        <c:crosses val="autoZero"/>
        <c:auto val="1"/>
        <c:lblAlgn val="ctr"/>
        <c:lblOffset val="100"/>
        <c:noMultiLvlLbl val="0"/>
      </c:catAx>
      <c:valAx>
        <c:axId val="41008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8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</a:t>
            </a:r>
            <a:r>
              <a:rPr lang="cs-CZ" baseline="0" dirty="0">
                <a:solidFill>
                  <a:schemeClr val="tx1"/>
                </a:solidFill>
              </a:rPr>
              <a:t> osob konzumujících 6 a více alkoholických nápojů  při jedné příležitosti alespoň jednou měsíčně</a:t>
            </a:r>
            <a:endParaRPr lang="cs-CZ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F-4340-A0B3-56301D1BDEAD}"/>
              </c:ext>
            </c:extLst>
          </c:dPt>
          <c:dLbls>
            <c:dLbl>
              <c:idx val="1"/>
              <c:layout>
                <c:manualLayout>
                  <c:x val="-1.309375316282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EF-4340-A0B3-56301D1BDEAD}"/>
                </c:ext>
              </c:extLst>
            </c:dLbl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Liberecký </c:v>
                </c:pt>
                <c:pt idx="1">
                  <c:v>Plzeňský </c:v>
                </c:pt>
                <c:pt idx="2">
                  <c:v>Karlovarský</c:v>
                </c:pt>
                <c:pt idx="3">
                  <c:v>Hlavní město Praha</c:v>
                </c:pt>
                <c:pt idx="4">
                  <c:v>Vysočina</c:v>
                </c:pt>
                <c:pt idx="5">
                  <c:v>Ústecký</c:v>
                </c:pt>
                <c:pt idx="6">
                  <c:v>Středočeský</c:v>
                </c:pt>
                <c:pt idx="7">
                  <c:v>Česká republika</c:v>
                </c:pt>
                <c:pt idx="8">
                  <c:v>Jihomoravský</c:v>
                </c:pt>
                <c:pt idx="9">
                  <c:v>Olomoucký </c:v>
                </c:pt>
                <c:pt idx="10">
                  <c:v>Zlínský</c:v>
                </c:pt>
                <c:pt idx="11">
                  <c:v>Jihočeský</c:v>
                </c:pt>
                <c:pt idx="12">
                  <c:v>Pardubický</c:v>
                </c:pt>
                <c:pt idx="13">
                  <c:v>Moravskoslezský</c:v>
                </c:pt>
                <c:pt idx="14">
                  <c:v>Královéhradecký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7.3153824007066326E-2</c:v>
                </c:pt>
                <c:pt idx="1">
                  <c:v>0.10431501264817176</c:v>
                </c:pt>
                <c:pt idx="2">
                  <c:v>0.10937966564611362</c:v>
                </c:pt>
                <c:pt idx="3">
                  <c:v>0.13136417475929263</c:v>
                </c:pt>
                <c:pt idx="4">
                  <c:v>0.13232010525248572</c:v>
                </c:pt>
                <c:pt idx="5">
                  <c:v>0.13737483562418731</c:v>
                </c:pt>
                <c:pt idx="6">
                  <c:v>0.14654618806926331</c:v>
                </c:pt>
                <c:pt idx="7">
                  <c:v>0.14887473719575553</c:v>
                </c:pt>
                <c:pt idx="8">
                  <c:v>0.14956489709470971</c:v>
                </c:pt>
                <c:pt idx="9">
                  <c:v>0.15243019451095616</c:v>
                </c:pt>
                <c:pt idx="10">
                  <c:v>0.17075707733433784</c:v>
                </c:pt>
                <c:pt idx="11">
                  <c:v>0.17104864943059286</c:v>
                </c:pt>
                <c:pt idx="12">
                  <c:v>0.17227077977720651</c:v>
                </c:pt>
                <c:pt idx="13">
                  <c:v>0.18105818113349648</c:v>
                </c:pt>
                <c:pt idx="14">
                  <c:v>0.20480235635618546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F-4340-A0B3-56301D1BD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3341488"/>
        <c:axId val="413340312"/>
      </c:barChart>
      <c:catAx>
        <c:axId val="41334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40312"/>
        <c:crosses val="autoZero"/>
        <c:auto val="1"/>
        <c:lblAlgn val="ctr"/>
        <c:lblOffset val="100"/>
        <c:noMultiLvlLbl val="0"/>
      </c:catAx>
      <c:valAx>
        <c:axId val="41334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in"/>
        <c:minorTickMark val="none"/>
        <c:tickLblPos val="high"/>
        <c:spPr>
          <a:noFill/>
          <a:ln w="222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4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10.199999999999999</c:v>
                </c:pt>
                <c:pt idx="1">
                  <c:v>20.9</c:v>
                </c:pt>
                <c:pt idx="2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6-44F5-B552-BA9CD11725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Dívky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11 let</c:v>
                </c:pt>
                <c:pt idx="1">
                  <c:v>13 let</c:v>
                </c:pt>
                <c:pt idx="2">
                  <c:v>15 let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4.5</c:v>
                </c:pt>
                <c:pt idx="1">
                  <c:v>17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6-44F5-B552-BA9CD1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1099968"/>
        <c:axId val="1161100360"/>
      </c:barChart>
      <c:catAx>
        <c:axId val="116109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0360"/>
        <c:crosses val="autoZero"/>
        <c:auto val="1"/>
        <c:lblAlgn val="ctr"/>
        <c:lblOffset val="100"/>
        <c:noMultiLvlLbl val="0"/>
      </c:catAx>
      <c:valAx>
        <c:axId val="1161100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Romania</c:v>
                </c:pt>
                <c:pt idx="1">
                  <c:v>Armenia</c:v>
                </c:pt>
                <c:pt idx="2">
                  <c:v>Ukraine</c:v>
                </c:pt>
                <c:pt idx="3">
                  <c:v>Czech Republic</c:v>
                </c:pt>
                <c:pt idx="4">
                  <c:v>Italy</c:v>
                </c:pt>
                <c:pt idx="5">
                  <c:v>Croatia</c:v>
                </c:pt>
                <c:pt idx="6">
                  <c:v>Russian Federation</c:v>
                </c:pt>
                <c:pt idx="7">
                  <c:v>Slovakia</c:v>
                </c:pt>
                <c:pt idx="8">
                  <c:v>Hungary</c:v>
                </c:pt>
                <c:pt idx="9">
                  <c:v>Greenland</c:v>
                </c:pt>
                <c:pt idx="10">
                  <c:v>Belgium (French)</c:v>
                </c:pt>
                <c:pt idx="11">
                  <c:v>France</c:v>
                </c:pt>
                <c:pt idx="12">
                  <c:v>Wales</c:v>
                </c:pt>
                <c:pt idx="13">
                  <c:v>MKD</c:v>
                </c:pt>
                <c:pt idx="14">
                  <c:v>Greece</c:v>
                </c:pt>
                <c:pt idx="15">
                  <c:v>Denmark</c:v>
                </c:pt>
                <c:pt idx="16">
                  <c:v>United States</c:v>
                </c:pt>
                <c:pt idx="17">
                  <c:v>Latvia</c:v>
                </c:pt>
                <c:pt idx="18">
                  <c:v>England</c:v>
                </c:pt>
                <c:pt idx="19">
                  <c:v>Scotland</c:v>
                </c:pt>
                <c:pt idx="20">
                  <c:v>Lithuania</c:v>
                </c:pt>
                <c:pt idx="21">
                  <c:v>Sweden</c:v>
                </c:pt>
                <c:pt idx="22">
                  <c:v>Slovenia</c:v>
                </c:pt>
                <c:pt idx="23">
                  <c:v>Poland</c:v>
                </c:pt>
                <c:pt idx="24">
                  <c:v>Belgium (Flemish)</c:v>
                </c:pt>
                <c:pt idx="25">
                  <c:v>Austria</c:v>
                </c:pt>
                <c:pt idx="26">
                  <c:v>Luxembourg</c:v>
                </c:pt>
                <c:pt idx="27">
                  <c:v>Switzerland</c:v>
                </c:pt>
                <c:pt idx="28">
                  <c:v>Canada</c:v>
                </c:pt>
                <c:pt idx="29">
                  <c:v>Spain</c:v>
                </c:pt>
                <c:pt idx="30">
                  <c:v>Estonia</c:v>
                </c:pt>
                <c:pt idx="31">
                  <c:v>Netherlands</c:v>
                </c:pt>
                <c:pt idx="32">
                  <c:v>Ireland</c:v>
                </c:pt>
                <c:pt idx="33">
                  <c:v>Norway</c:v>
                </c:pt>
                <c:pt idx="34">
                  <c:v>Iceland</c:v>
                </c:pt>
                <c:pt idx="35">
                  <c:v>Germany</c:v>
                </c:pt>
                <c:pt idx="36">
                  <c:v>Portugal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Romania</c:v>
                </c:pt>
                <c:pt idx="1">
                  <c:v>Armenia</c:v>
                </c:pt>
                <c:pt idx="2">
                  <c:v>Ukraine</c:v>
                </c:pt>
                <c:pt idx="3">
                  <c:v>Czech Republic</c:v>
                </c:pt>
                <c:pt idx="4">
                  <c:v>Italy</c:v>
                </c:pt>
                <c:pt idx="5">
                  <c:v>Croatia</c:v>
                </c:pt>
                <c:pt idx="6">
                  <c:v>Russian Federation</c:v>
                </c:pt>
                <c:pt idx="7">
                  <c:v>Slovakia</c:v>
                </c:pt>
                <c:pt idx="8">
                  <c:v>Hungary</c:v>
                </c:pt>
                <c:pt idx="9">
                  <c:v>Greenland</c:v>
                </c:pt>
                <c:pt idx="10">
                  <c:v>Belgium (French)</c:v>
                </c:pt>
                <c:pt idx="11">
                  <c:v>France</c:v>
                </c:pt>
                <c:pt idx="12">
                  <c:v>Wales</c:v>
                </c:pt>
                <c:pt idx="13">
                  <c:v>MKD</c:v>
                </c:pt>
                <c:pt idx="14">
                  <c:v>Greece</c:v>
                </c:pt>
                <c:pt idx="15">
                  <c:v>Denmark</c:v>
                </c:pt>
                <c:pt idx="16">
                  <c:v>United States</c:v>
                </c:pt>
                <c:pt idx="17">
                  <c:v>Latvia</c:v>
                </c:pt>
                <c:pt idx="18">
                  <c:v>England</c:v>
                </c:pt>
                <c:pt idx="19">
                  <c:v>Scotland</c:v>
                </c:pt>
                <c:pt idx="20">
                  <c:v>Lithuania</c:v>
                </c:pt>
                <c:pt idx="21">
                  <c:v>Sweden</c:v>
                </c:pt>
                <c:pt idx="22">
                  <c:v>Slovenia</c:v>
                </c:pt>
                <c:pt idx="23">
                  <c:v>Poland</c:v>
                </c:pt>
                <c:pt idx="24">
                  <c:v>Belgium (Flemish)</c:v>
                </c:pt>
                <c:pt idx="25">
                  <c:v>Austria</c:v>
                </c:pt>
                <c:pt idx="26">
                  <c:v>Luxembourg</c:v>
                </c:pt>
                <c:pt idx="27">
                  <c:v>Switzerland</c:v>
                </c:pt>
                <c:pt idx="28">
                  <c:v>Canada</c:v>
                </c:pt>
                <c:pt idx="29">
                  <c:v>Spain</c:v>
                </c:pt>
                <c:pt idx="30">
                  <c:v>Estonia</c:v>
                </c:pt>
                <c:pt idx="31">
                  <c:v>Netherlands</c:v>
                </c:pt>
                <c:pt idx="32">
                  <c:v>Ireland</c:v>
                </c:pt>
                <c:pt idx="33">
                  <c:v>Norway</c:v>
                </c:pt>
                <c:pt idx="34">
                  <c:v>Iceland</c:v>
                </c:pt>
                <c:pt idx="35">
                  <c:v>Germany</c:v>
                </c:pt>
                <c:pt idx="36">
                  <c:v>Portugal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19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3</c:v>
                </c:pt>
                <c:pt idx="28">
                  <c:v>2</c:v>
                </c:pt>
                <c:pt idx="29">
                  <c:v>3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090168"/>
        <c:axId val="1161109376"/>
      </c:barChart>
      <c:catAx>
        <c:axId val="1161090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9376"/>
        <c:crosses val="autoZero"/>
        <c:auto val="1"/>
        <c:lblAlgn val="ctr"/>
        <c:lblOffset val="100"/>
        <c:tickLblSkip val="1"/>
        <c:noMultiLvlLbl val="0"/>
      </c:catAx>
      <c:valAx>
        <c:axId val="11611093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9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Ukraine</c:v>
                </c:pt>
                <c:pt idx="2">
                  <c:v>Romania</c:v>
                </c:pt>
                <c:pt idx="3">
                  <c:v>Croatia</c:v>
                </c:pt>
                <c:pt idx="4">
                  <c:v>Wales</c:v>
                </c:pt>
                <c:pt idx="5">
                  <c:v>Armenia</c:v>
                </c:pt>
                <c:pt idx="6">
                  <c:v>Greece</c:v>
                </c:pt>
                <c:pt idx="7">
                  <c:v>Italy</c:v>
                </c:pt>
                <c:pt idx="8">
                  <c:v>Slovakia</c:v>
                </c:pt>
                <c:pt idx="9">
                  <c:v>England</c:v>
                </c:pt>
                <c:pt idx="10">
                  <c:v>Scotland</c:v>
                </c:pt>
                <c:pt idx="11">
                  <c:v>Latvia</c:v>
                </c:pt>
                <c:pt idx="12">
                  <c:v>Denmark</c:v>
                </c:pt>
                <c:pt idx="13">
                  <c:v>France</c:v>
                </c:pt>
                <c:pt idx="14">
                  <c:v>Estonia</c:v>
                </c:pt>
                <c:pt idx="15">
                  <c:v>Russian Federation</c:v>
                </c:pt>
                <c:pt idx="16">
                  <c:v>Hungary</c:v>
                </c:pt>
                <c:pt idx="17">
                  <c:v>Lithuania</c:v>
                </c:pt>
                <c:pt idx="18">
                  <c:v>Slovenia</c:v>
                </c:pt>
                <c:pt idx="19">
                  <c:v>Belgium (French)</c:v>
                </c:pt>
                <c:pt idx="20">
                  <c:v>Poland</c:v>
                </c:pt>
                <c:pt idx="21">
                  <c:v>Switzerland</c:v>
                </c:pt>
                <c:pt idx="22">
                  <c:v>Spain</c:v>
                </c:pt>
                <c:pt idx="23">
                  <c:v>Austria</c:v>
                </c:pt>
                <c:pt idx="24">
                  <c:v>Belgium (Flemish)</c:v>
                </c:pt>
                <c:pt idx="25">
                  <c:v>Luxembourg</c:v>
                </c:pt>
                <c:pt idx="26">
                  <c:v>Greenland</c:v>
                </c:pt>
                <c:pt idx="27">
                  <c:v>Canada</c:v>
                </c:pt>
                <c:pt idx="28">
                  <c:v>United States</c:v>
                </c:pt>
                <c:pt idx="29">
                  <c:v>Ireland</c:v>
                </c:pt>
                <c:pt idx="30">
                  <c:v>Norway</c:v>
                </c:pt>
                <c:pt idx="31">
                  <c:v>Netherlands</c:v>
                </c:pt>
                <c:pt idx="32">
                  <c:v>Germany</c:v>
                </c:pt>
                <c:pt idx="33">
                  <c:v>MKD</c:v>
                </c:pt>
                <c:pt idx="34">
                  <c:v>Sweden</c:v>
                </c:pt>
                <c:pt idx="35">
                  <c:v>Finland</c:v>
                </c:pt>
                <c:pt idx="36">
                  <c:v>Portugal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17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14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8</c:v>
                </c:pt>
                <c:pt idx="15">
                  <c:v>6</c:v>
                </c:pt>
                <c:pt idx="16">
                  <c:v>5</c:v>
                </c:pt>
                <c:pt idx="17">
                  <c:v>6</c:v>
                </c:pt>
                <c:pt idx="18">
                  <c:v>4</c:v>
                </c:pt>
                <c:pt idx="19">
                  <c:v>5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3</c:v>
                </c:pt>
                <c:pt idx="25">
                  <c:v>5</c:v>
                </c:pt>
                <c:pt idx="26">
                  <c:v>3</c:v>
                </c:pt>
                <c:pt idx="27">
                  <c:v>4</c:v>
                </c:pt>
                <c:pt idx="28">
                  <c:v>4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1</c:v>
                </c:pt>
                <c:pt idx="38">
                  <c:v>6</c:v>
                </c:pt>
                <c:pt idx="3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Ukraine</c:v>
                </c:pt>
                <c:pt idx="2">
                  <c:v>Romania</c:v>
                </c:pt>
                <c:pt idx="3">
                  <c:v>Croatia</c:v>
                </c:pt>
                <c:pt idx="4">
                  <c:v>Wales</c:v>
                </c:pt>
                <c:pt idx="5">
                  <c:v>Armenia</c:v>
                </c:pt>
                <c:pt idx="6">
                  <c:v>Greece</c:v>
                </c:pt>
                <c:pt idx="7">
                  <c:v>Italy</c:v>
                </c:pt>
                <c:pt idx="8">
                  <c:v>Slovakia</c:v>
                </c:pt>
                <c:pt idx="9">
                  <c:v>England</c:v>
                </c:pt>
                <c:pt idx="10">
                  <c:v>Scotland</c:v>
                </c:pt>
                <c:pt idx="11">
                  <c:v>Latvia</c:v>
                </c:pt>
                <c:pt idx="12">
                  <c:v>Denmark</c:v>
                </c:pt>
                <c:pt idx="13">
                  <c:v>France</c:v>
                </c:pt>
                <c:pt idx="14">
                  <c:v>Estonia</c:v>
                </c:pt>
                <c:pt idx="15">
                  <c:v>Russian Federation</c:v>
                </c:pt>
                <c:pt idx="16">
                  <c:v>Hungary</c:v>
                </c:pt>
                <c:pt idx="17">
                  <c:v>Lithuania</c:v>
                </c:pt>
                <c:pt idx="18">
                  <c:v>Slovenia</c:v>
                </c:pt>
                <c:pt idx="19">
                  <c:v>Belgium (French)</c:v>
                </c:pt>
                <c:pt idx="20">
                  <c:v>Poland</c:v>
                </c:pt>
                <c:pt idx="21">
                  <c:v>Switzerland</c:v>
                </c:pt>
                <c:pt idx="22">
                  <c:v>Spain</c:v>
                </c:pt>
                <c:pt idx="23">
                  <c:v>Austria</c:v>
                </c:pt>
                <c:pt idx="24">
                  <c:v>Belgium (Flemish)</c:v>
                </c:pt>
                <c:pt idx="25">
                  <c:v>Luxembourg</c:v>
                </c:pt>
                <c:pt idx="26">
                  <c:v>Greenland</c:v>
                </c:pt>
                <c:pt idx="27">
                  <c:v>Canada</c:v>
                </c:pt>
                <c:pt idx="28">
                  <c:v>United States</c:v>
                </c:pt>
                <c:pt idx="29">
                  <c:v>Ireland</c:v>
                </c:pt>
                <c:pt idx="30">
                  <c:v>Norway</c:v>
                </c:pt>
                <c:pt idx="31">
                  <c:v>Netherlands</c:v>
                </c:pt>
                <c:pt idx="32">
                  <c:v>Germany</c:v>
                </c:pt>
                <c:pt idx="33">
                  <c:v>MKD</c:v>
                </c:pt>
                <c:pt idx="34">
                  <c:v>Sweden</c:v>
                </c:pt>
                <c:pt idx="35">
                  <c:v>Finland</c:v>
                </c:pt>
                <c:pt idx="36">
                  <c:v>Portugal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21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17</c:v>
                </c:pt>
                <c:pt idx="8">
                  <c:v>15</c:v>
                </c:pt>
                <c:pt idx="9">
                  <c:v>10</c:v>
                </c:pt>
                <c:pt idx="10">
                  <c:v>10</c:v>
                </c:pt>
                <c:pt idx="11">
                  <c:v>12</c:v>
                </c:pt>
                <c:pt idx="12">
                  <c:v>9</c:v>
                </c:pt>
                <c:pt idx="13">
                  <c:v>10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10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7</c:v>
                </c:pt>
                <c:pt idx="24">
                  <c:v>8</c:v>
                </c:pt>
                <c:pt idx="25">
                  <c:v>6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6</c:v>
                </c:pt>
                <c:pt idx="33">
                  <c:v>5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3</c:v>
                </c:pt>
                <c:pt idx="3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104280"/>
        <c:axId val="1161104672"/>
      </c:barChart>
      <c:catAx>
        <c:axId val="1161104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4672"/>
        <c:crosses val="autoZero"/>
        <c:auto val="1"/>
        <c:lblAlgn val="ctr"/>
        <c:lblOffset val="100"/>
        <c:tickLblSkip val="1"/>
        <c:noMultiLvlLbl val="0"/>
      </c:catAx>
      <c:valAx>
        <c:axId val="11611046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sociálního statusu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C0-4B85-A099-0AA83E9D8BB0}"/>
              </c:ext>
            </c:extLst>
          </c:dPt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37.4</c:v>
                </c:pt>
                <c:pt idx="1">
                  <c:v>29.1</c:v>
                </c:pt>
                <c:pt idx="2">
                  <c:v>16.5</c:v>
                </c:pt>
                <c:pt idx="3">
                  <c:v>14.8</c:v>
                </c:pt>
                <c:pt idx="4">
                  <c:v>10.1</c:v>
                </c:pt>
                <c:pt idx="5">
                  <c:v>9.9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0-4B85-A099-0AA83E9D8BB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42.4</c:v>
                </c:pt>
                <c:pt idx="1">
                  <c:v>45.4</c:v>
                </c:pt>
                <c:pt idx="2">
                  <c:v>45.2</c:v>
                </c:pt>
                <c:pt idx="3">
                  <c:v>39</c:v>
                </c:pt>
                <c:pt idx="4">
                  <c:v>39.6</c:v>
                </c:pt>
                <c:pt idx="5">
                  <c:v>27.2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C0-4B85-A099-0AA83E9D8BB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14.1</c:v>
                </c:pt>
                <c:pt idx="1">
                  <c:v>19.100000000000001</c:v>
                </c:pt>
                <c:pt idx="2">
                  <c:v>26.2</c:v>
                </c:pt>
                <c:pt idx="3">
                  <c:v>30.2</c:v>
                </c:pt>
                <c:pt idx="4">
                  <c:v>39</c:v>
                </c:pt>
                <c:pt idx="5">
                  <c:v>44.4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C0-4B85-A099-0AA83E9D8BB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Velmi nízký</c:v>
                </c:pt>
                <c:pt idx="1">
                  <c:v>Nízký</c:v>
                </c:pt>
                <c:pt idx="2">
                  <c:v>Nizší střední</c:v>
                </c:pt>
                <c:pt idx="3">
                  <c:v>Střední</c:v>
                </c:pt>
                <c:pt idx="4">
                  <c:v>Vyšší střední</c:v>
                </c:pt>
                <c:pt idx="5">
                  <c:v>Vysoký</c:v>
                </c:pt>
                <c:pt idx="6">
                  <c:v>Velmi vysoký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6.1</c:v>
                </c:pt>
                <c:pt idx="1">
                  <c:v>6.4</c:v>
                </c:pt>
                <c:pt idx="2">
                  <c:v>12.1</c:v>
                </c:pt>
                <c:pt idx="3">
                  <c:v>16</c:v>
                </c:pt>
                <c:pt idx="4">
                  <c:v>11.3</c:v>
                </c:pt>
                <c:pt idx="5">
                  <c:v>18.5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C0-4B85-A099-0AA83E9D8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8624184"/>
        <c:axId val="1178621832"/>
      </c:barChart>
      <c:catAx>
        <c:axId val="1178624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Sociální status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1832"/>
        <c:crosses val="autoZero"/>
        <c:auto val="1"/>
        <c:lblAlgn val="ctr"/>
        <c:lblOffset val="100"/>
        <c:noMultiLvlLbl val="0"/>
      </c:catAx>
      <c:valAx>
        <c:axId val="1178621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respondentů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4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Greece</c:v>
                </c:pt>
                <c:pt idx="2">
                  <c:v>Ukraine</c:v>
                </c:pt>
                <c:pt idx="3">
                  <c:v>Croatia</c:v>
                </c:pt>
                <c:pt idx="4">
                  <c:v>Austria</c:v>
                </c:pt>
                <c:pt idx="5">
                  <c:v>Italy</c:v>
                </c:pt>
                <c:pt idx="6">
                  <c:v>Wales</c:v>
                </c:pt>
                <c:pt idx="7">
                  <c:v>Scotland</c:v>
                </c:pt>
                <c:pt idx="8">
                  <c:v>Slovenia</c:v>
                </c:pt>
                <c:pt idx="9">
                  <c:v>England</c:v>
                </c:pt>
                <c:pt idx="10">
                  <c:v>Hungary</c:v>
                </c:pt>
                <c:pt idx="11">
                  <c:v>Belgium (Flemish)</c:v>
                </c:pt>
                <c:pt idx="12">
                  <c:v>Belgium (French)</c:v>
                </c:pt>
                <c:pt idx="13">
                  <c:v>Romania</c:v>
                </c:pt>
                <c:pt idx="14">
                  <c:v>Latvia</c:v>
                </c:pt>
                <c:pt idx="15">
                  <c:v>Spain</c:v>
                </c:pt>
                <c:pt idx="16">
                  <c:v>Slovakia</c:v>
                </c:pt>
                <c:pt idx="17">
                  <c:v>Denmark</c:v>
                </c:pt>
                <c:pt idx="18">
                  <c:v>Germany</c:v>
                </c:pt>
                <c:pt idx="19">
                  <c:v>Netherlands</c:v>
                </c:pt>
                <c:pt idx="20">
                  <c:v>Lithuania</c:v>
                </c:pt>
                <c:pt idx="21">
                  <c:v>Luxembourg</c:v>
                </c:pt>
                <c:pt idx="22">
                  <c:v>Switzerland</c:v>
                </c:pt>
                <c:pt idx="23">
                  <c:v>France</c:v>
                </c:pt>
                <c:pt idx="24">
                  <c:v>Armenia</c:v>
                </c:pt>
                <c:pt idx="25">
                  <c:v>MKD</c:v>
                </c:pt>
                <c:pt idx="26">
                  <c:v>Estonia</c:v>
                </c:pt>
                <c:pt idx="27">
                  <c:v>Canada</c:v>
                </c:pt>
                <c:pt idx="28">
                  <c:v>Poland</c:v>
                </c:pt>
                <c:pt idx="29">
                  <c:v>Ireland</c:v>
                </c:pt>
                <c:pt idx="30">
                  <c:v>Russian Federation</c:v>
                </c:pt>
                <c:pt idx="31">
                  <c:v>Norway</c:v>
                </c:pt>
                <c:pt idx="32">
                  <c:v>Sweden</c:v>
                </c:pt>
                <c:pt idx="33">
                  <c:v>United States</c:v>
                </c:pt>
                <c:pt idx="34">
                  <c:v>Portugal</c:v>
                </c:pt>
                <c:pt idx="35">
                  <c:v>Finland</c:v>
                </c:pt>
                <c:pt idx="36">
                  <c:v>Greenland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33</c:v>
                </c:pt>
                <c:pt idx="1">
                  <c:v>34</c:v>
                </c:pt>
                <c:pt idx="2">
                  <c:v>30</c:v>
                </c:pt>
                <c:pt idx="3">
                  <c:v>27</c:v>
                </c:pt>
                <c:pt idx="4">
                  <c:v>28</c:v>
                </c:pt>
                <c:pt idx="5">
                  <c:v>26</c:v>
                </c:pt>
                <c:pt idx="6">
                  <c:v>29</c:v>
                </c:pt>
                <c:pt idx="7">
                  <c:v>25</c:v>
                </c:pt>
                <c:pt idx="8">
                  <c:v>20</c:v>
                </c:pt>
                <c:pt idx="9">
                  <c:v>22</c:v>
                </c:pt>
                <c:pt idx="10">
                  <c:v>20</c:v>
                </c:pt>
                <c:pt idx="11">
                  <c:v>16</c:v>
                </c:pt>
                <c:pt idx="12">
                  <c:v>20</c:v>
                </c:pt>
                <c:pt idx="13">
                  <c:v>11</c:v>
                </c:pt>
                <c:pt idx="14">
                  <c:v>21</c:v>
                </c:pt>
                <c:pt idx="15">
                  <c:v>22</c:v>
                </c:pt>
                <c:pt idx="16">
                  <c:v>16</c:v>
                </c:pt>
                <c:pt idx="17">
                  <c:v>17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15</c:v>
                </c:pt>
                <c:pt idx="22">
                  <c:v>13</c:v>
                </c:pt>
                <c:pt idx="23">
                  <c:v>13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11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6</c:v>
                </c:pt>
                <c:pt idx="35">
                  <c:v>8</c:v>
                </c:pt>
                <c:pt idx="36">
                  <c:v>8</c:v>
                </c:pt>
                <c:pt idx="37">
                  <c:v>5</c:v>
                </c:pt>
                <c:pt idx="38">
                  <c:v>17</c:v>
                </c:pt>
                <c:pt idx="3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Czech Republic</c:v>
                </c:pt>
                <c:pt idx="1">
                  <c:v>Greece</c:v>
                </c:pt>
                <c:pt idx="2">
                  <c:v>Ukraine</c:v>
                </c:pt>
                <c:pt idx="3">
                  <c:v>Croatia</c:v>
                </c:pt>
                <c:pt idx="4">
                  <c:v>Austria</c:v>
                </c:pt>
                <c:pt idx="5">
                  <c:v>Italy</c:v>
                </c:pt>
                <c:pt idx="6">
                  <c:v>Wales</c:v>
                </c:pt>
                <c:pt idx="7">
                  <c:v>Scotland</c:v>
                </c:pt>
                <c:pt idx="8">
                  <c:v>Slovenia</c:v>
                </c:pt>
                <c:pt idx="9">
                  <c:v>England</c:v>
                </c:pt>
                <c:pt idx="10">
                  <c:v>Hungary</c:v>
                </c:pt>
                <c:pt idx="11">
                  <c:v>Belgium (Flemish)</c:v>
                </c:pt>
                <c:pt idx="12">
                  <c:v>Belgium (French)</c:v>
                </c:pt>
                <c:pt idx="13">
                  <c:v>Romania</c:v>
                </c:pt>
                <c:pt idx="14">
                  <c:v>Latvia</c:v>
                </c:pt>
                <c:pt idx="15">
                  <c:v>Spain</c:v>
                </c:pt>
                <c:pt idx="16">
                  <c:v>Slovakia</c:v>
                </c:pt>
                <c:pt idx="17">
                  <c:v>Denmark</c:v>
                </c:pt>
                <c:pt idx="18">
                  <c:v>Germany</c:v>
                </c:pt>
                <c:pt idx="19">
                  <c:v>Netherlands</c:v>
                </c:pt>
                <c:pt idx="20">
                  <c:v>Lithuania</c:v>
                </c:pt>
                <c:pt idx="21">
                  <c:v>Luxembourg</c:v>
                </c:pt>
                <c:pt idx="22">
                  <c:v>Switzerland</c:v>
                </c:pt>
                <c:pt idx="23">
                  <c:v>France</c:v>
                </c:pt>
                <c:pt idx="24">
                  <c:v>Armenia</c:v>
                </c:pt>
                <c:pt idx="25">
                  <c:v>MKD</c:v>
                </c:pt>
                <c:pt idx="26">
                  <c:v>Estonia</c:v>
                </c:pt>
                <c:pt idx="27">
                  <c:v>Canada</c:v>
                </c:pt>
                <c:pt idx="28">
                  <c:v>Poland</c:v>
                </c:pt>
                <c:pt idx="29">
                  <c:v>Ireland</c:v>
                </c:pt>
                <c:pt idx="30">
                  <c:v>Russian Federation</c:v>
                </c:pt>
                <c:pt idx="31">
                  <c:v>Norway</c:v>
                </c:pt>
                <c:pt idx="32">
                  <c:v>Sweden</c:v>
                </c:pt>
                <c:pt idx="33">
                  <c:v>United States</c:v>
                </c:pt>
                <c:pt idx="34">
                  <c:v>Portugal</c:v>
                </c:pt>
                <c:pt idx="35">
                  <c:v>Finland</c:v>
                </c:pt>
                <c:pt idx="36">
                  <c:v>Greenland</c:v>
                </c:pt>
                <c:pt idx="37">
                  <c:v>Iceland</c:v>
                </c:pt>
                <c:pt idx="38">
                  <c:v>HBSC average (gender)</c:v>
                </c:pt>
                <c:pt idx="39">
                  <c:v>HBSC average (total)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44</c:v>
                </c:pt>
                <c:pt idx="1">
                  <c:v>43</c:v>
                </c:pt>
                <c:pt idx="2">
                  <c:v>44</c:v>
                </c:pt>
                <c:pt idx="3">
                  <c:v>43</c:v>
                </c:pt>
                <c:pt idx="4">
                  <c:v>37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33</c:v>
                </c:pt>
                <c:pt idx="9">
                  <c:v>31</c:v>
                </c:pt>
                <c:pt idx="10">
                  <c:v>32</c:v>
                </c:pt>
                <c:pt idx="11">
                  <c:v>32</c:v>
                </c:pt>
                <c:pt idx="12">
                  <c:v>27</c:v>
                </c:pt>
                <c:pt idx="13">
                  <c:v>36</c:v>
                </c:pt>
                <c:pt idx="14">
                  <c:v>26</c:v>
                </c:pt>
                <c:pt idx="15">
                  <c:v>23</c:v>
                </c:pt>
                <c:pt idx="16">
                  <c:v>28</c:v>
                </c:pt>
                <c:pt idx="17">
                  <c:v>26</c:v>
                </c:pt>
                <c:pt idx="18">
                  <c:v>28</c:v>
                </c:pt>
                <c:pt idx="19">
                  <c:v>25</c:v>
                </c:pt>
                <c:pt idx="20">
                  <c:v>25</c:v>
                </c:pt>
                <c:pt idx="21">
                  <c:v>26</c:v>
                </c:pt>
                <c:pt idx="22">
                  <c:v>26</c:v>
                </c:pt>
                <c:pt idx="23">
                  <c:v>25</c:v>
                </c:pt>
                <c:pt idx="24">
                  <c:v>27</c:v>
                </c:pt>
                <c:pt idx="25">
                  <c:v>23</c:v>
                </c:pt>
                <c:pt idx="26">
                  <c:v>20</c:v>
                </c:pt>
                <c:pt idx="27">
                  <c:v>17</c:v>
                </c:pt>
                <c:pt idx="28">
                  <c:v>17</c:v>
                </c:pt>
                <c:pt idx="29">
                  <c:v>13</c:v>
                </c:pt>
                <c:pt idx="30">
                  <c:v>13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12</c:v>
                </c:pt>
                <c:pt idx="35">
                  <c:v>7</c:v>
                </c:pt>
                <c:pt idx="36">
                  <c:v>6</c:v>
                </c:pt>
                <c:pt idx="37">
                  <c:v>8</c:v>
                </c:pt>
                <c:pt idx="3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1108592"/>
        <c:axId val="1161102320"/>
      </c:barChart>
      <c:catAx>
        <c:axId val="11611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2320"/>
        <c:crosses val="autoZero"/>
        <c:auto val="1"/>
        <c:lblAlgn val="ctr"/>
        <c:lblOffset val="100"/>
        <c:tickLblSkip val="1"/>
        <c:noMultiLvlLbl val="0"/>
      </c:catAx>
      <c:valAx>
        <c:axId val="11611023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75-4208-BBCE-E369CDB6D05F}"/>
              </c:ext>
            </c:extLst>
          </c:dPt>
          <c:cat>
            <c:strRef>
              <c:f>Sheet1!$A$2:$A$39</c:f>
              <c:strCache>
                <c:ptCount val="38"/>
                <c:pt idx="0">
                  <c:v>Iceland</c:v>
                </c:pt>
                <c:pt idx="1">
                  <c:v>USA </c:v>
                </c:pt>
                <c:pt idx="2">
                  <c:v>Norway</c:v>
                </c:pt>
                <c:pt idx="3">
                  <c:v>Sweden</c:v>
                </c:pt>
                <c:pt idx="4">
                  <c:v>Russian Fed. (Moscow)</c:v>
                </c:pt>
                <c:pt idx="5">
                  <c:v>Albania</c:v>
                </c:pt>
                <c:pt idx="6">
                  <c:v>Faroe Islands</c:v>
                </c:pt>
                <c:pt idx="7">
                  <c:v>Finland</c:v>
                </c:pt>
                <c:pt idx="8">
                  <c:v>Ireland</c:v>
                </c:pt>
                <c:pt idx="9">
                  <c:v>Montenegro</c:v>
                </c:pt>
                <c:pt idx="10">
                  <c:v>Ukraine</c:v>
                </c:pt>
                <c:pt idx="11">
                  <c:v>Romania</c:v>
                </c:pt>
                <c:pt idx="12">
                  <c:v>Portugal</c:v>
                </c:pt>
                <c:pt idx="13">
                  <c:v>Bosnia and Herz. (RS)</c:v>
                </c:pt>
                <c:pt idx="14">
                  <c:v>Estonia</c:v>
                </c:pt>
                <c:pt idx="15">
                  <c:v>Average</c:v>
                </c:pt>
                <c:pt idx="16">
                  <c:v>Serbia</c:v>
                </c:pt>
                <c:pt idx="17">
                  <c:v>Poland</c:v>
                </c:pt>
                <c:pt idx="18">
                  <c:v>Hungary</c:v>
                </c:pt>
                <c:pt idx="19">
                  <c:v>Slovak Republic</c:v>
                </c:pt>
                <c:pt idx="20">
                  <c:v>Spain</c:v>
                </c:pt>
                <c:pt idx="21">
                  <c:v>Latvia</c:v>
                </c:pt>
                <c:pt idx="22">
                  <c:v>Lithuania</c:v>
                </c:pt>
                <c:pt idx="23">
                  <c:v>Bulgaria</c:v>
                </c:pt>
                <c:pt idx="24">
                  <c:v>United Kingdom</c:v>
                </c:pt>
                <c:pt idx="25">
                  <c:v>Monaco</c:v>
                </c:pt>
                <c:pt idx="26">
                  <c:v>Liechtenstein</c:v>
                </c:pt>
                <c:pt idx="27">
                  <c:v>Slovenia</c:v>
                </c:pt>
                <c:pt idx="28">
                  <c:v>Belgium (Flanders)</c:v>
                </c:pt>
                <c:pt idx="29">
                  <c:v>France</c:v>
                </c:pt>
                <c:pt idx="30">
                  <c:v>Italy</c:v>
                </c:pt>
                <c:pt idx="31">
                  <c:v>Malta</c:v>
                </c:pt>
                <c:pt idx="32">
                  <c:v>Croatia</c:v>
                </c:pt>
                <c:pt idx="33">
                  <c:v>Germany</c:v>
                </c:pt>
                <c:pt idx="34">
                  <c:v>Greece</c:v>
                </c:pt>
                <c:pt idx="35">
                  <c:v>Denmark</c:v>
                </c:pt>
                <c:pt idx="36">
                  <c:v>Cyprus</c:v>
                </c:pt>
                <c:pt idx="37">
                  <c:v>Czech Republic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16</c:v>
                </c:pt>
                <c:pt idx="1">
                  <c:v>28</c:v>
                </c:pt>
                <c:pt idx="2">
                  <c:v>33</c:v>
                </c:pt>
                <c:pt idx="3">
                  <c:v>34</c:v>
                </c:pt>
                <c:pt idx="4">
                  <c:v>37</c:v>
                </c:pt>
                <c:pt idx="5">
                  <c:v>42</c:v>
                </c:pt>
                <c:pt idx="6">
                  <c:v>45</c:v>
                </c:pt>
                <c:pt idx="7">
                  <c:v>46</c:v>
                </c:pt>
                <c:pt idx="8">
                  <c:v>48</c:v>
                </c:pt>
                <c:pt idx="9">
                  <c:v>48</c:v>
                </c:pt>
                <c:pt idx="10">
                  <c:v>53</c:v>
                </c:pt>
                <c:pt idx="11">
                  <c:v>55</c:v>
                </c:pt>
                <c:pt idx="12">
                  <c:v>56</c:v>
                </c:pt>
                <c:pt idx="13">
                  <c:v>57</c:v>
                </c:pt>
                <c:pt idx="14">
                  <c:v>57</c:v>
                </c:pt>
                <c:pt idx="15">
                  <c:v>59</c:v>
                </c:pt>
                <c:pt idx="16">
                  <c:v>59</c:v>
                </c:pt>
                <c:pt idx="17">
                  <c:v>61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63</c:v>
                </c:pt>
                <c:pt idx="22">
                  <c:v>63</c:v>
                </c:pt>
                <c:pt idx="23">
                  <c:v>66</c:v>
                </c:pt>
                <c:pt idx="24">
                  <c:v>66</c:v>
                </c:pt>
                <c:pt idx="25">
                  <c:v>67</c:v>
                </c:pt>
                <c:pt idx="26">
                  <c:v>68</c:v>
                </c:pt>
                <c:pt idx="27">
                  <c:v>68</c:v>
                </c:pt>
                <c:pt idx="28">
                  <c:v>69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71</c:v>
                </c:pt>
                <c:pt idx="33">
                  <c:v>76</c:v>
                </c:pt>
                <c:pt idx="34">
                  <c:v>76</c:v>
                </c:pt>
                <c:pt idx="35">
                  <c:v>77</c:v>
                </c:pt>
                <c:pt idx="36">
                  <c:v>78</c:v>
                </c:pt>
                <c:pt idx="3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110552"/>
        <c:axId val="1161105848"/>
      </c:barChart>
      <c:catAx>
        <c:axId val="116111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5848"/>
        <c:crosses val="autoZero"/>
        <c:auto val="1"/>
        <c:lblAlgn val="ctr"/>
        <c:lblOffset val="100"/>
        <c:tickLblSkip val="1"/>
        <c:noMultiLvlLbl val="0"/>
      </c:catAx>
      <c:valAx>
        <c:axId val="116110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10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75-4208-BBCE-E369CDB6D05F}"/>
              </c:ext>
            </c:extLst>
          </c:dPt>
          <c:cat>
            <c:strRef>
              <c:f>Sheet1!$A$2:$A$39</c:f>
              <c:strCache>
                <c:ptCount val="38"/>
                <c:pt idx="0">
                  <c:v>Iceland</c:v>
                </c:pt>
                <c:pt idx="1">
                  <c:v>Albania</c:v>
                </c:pt>
                <c:pt idx="2">
                  <c:v>USA </c:v>
                </c:pt>
                <c:pt idx="3">
                  <c:v>Montenegro</c:v>
                </c:pt>
                <c:pt idx="4">
                  <c:v>Norway</c:v>
                </c:pt>
                <c:pt idx="5">
                  <c:v>Russian Fed. (Moscow)</c:v>
                </c:pt>
                <c:pt idx="6">
                  <c:v>Bosnia and Herz. (RS)</c:v>
                </c:pt>
                <c:pt idx="7">
                  <c:v>Sweden</c:v>
                </c:pt>
                <c:pt idx="8">
                  <c:v>Faroe Islands</c:v>
                </c:pt>
                <c:pt idx="9">
                  <c:v>Romania</c:v>
                </c:pt>
                <c:pt idx="10">
                  <c:v>Serbia</c:v>
                </c:pt>
                <c:pt idx="11">
                  <c:v>Finland</c:v>
                </c:pt>
                <c:pt idx="12">
                  <c:v>Portugal</c:v>
                </c:pt>
                <c:pt idx="13">
                  <c:v>Ireland</c:v>
                </c:pt>
                <c:pt idx="14">
                  <c:v>Poland</c:v>
                </c:pt>
                <c:pt idx="15">
                  <c:v>Average</c:v>
                </c:pt>
                <c:pt idx="16">
                  <c:v>Ukraine</c:v>
                </c:pt>
                <c:pt idx="17">
                  <c:v>Italy</c:v>
                </c:pt>
                <c:pt idx="18">
                  <c:v>Slovak Republic</c:v>
                </c:pt>
                <c:pt idx="19">
                  <c:v>Estonia</c:v>
                </c:pt>
                <c:pt idx="20">
                  <c:v>Hungary</c:v>
                </c:pt>
                <c:pt idx="21">
                  <c:v>Croatia</c:v>
                </c:pt>
                <c:pt idx="22">
                  <c:v>Bulgaria</c:v>
                </c:pt>
                <c:pt idx="23">
                  <c:v>Cyprus</c:v>
                </c:pt>
                <c:pt idx="24">
                  <c:v>Slovenia</c:v>
                </c:pt>
                <c:pt idx="25">
                  <c:v>Spain</c:v>
                </c:pt>
                <c:pt idx="26">
                  <c:v>France</c:v>
                </c:pt>
                <c:pt idx="27">
                  <c:v>Liechtenstein</c:v>
                </c:pt>
                <c:pt idx="28">
                  <c:v>Lithuania</c:v>
                </c:pt>
                <c:pt idx="29">
                  <c:v>United Kingdom</c:v>
                </c:pt>
                <c:pt idx="30">
                  <c:v>Malta</c:v>
                </c:pt>
                <c:pt idx="31">
                  <c:v>Latvia</c:v>
                </c:pt>
                <c:pt idx="32">
                  <c:v>Greece</c:v>
                </c:pt>
                <c:pt idx="33">
                  <c:v>Belgium (Flanders)</c:v>
                </c:pt>
                <c:pt idx="34">
                  <c:v>Germany</c:v>
                </c:pt>
                <c:pt idx="35">
                  <c:v>Monaco</c:v>
                </c:pt>
                <c:pt idx="36">
                  <c:v>Denmark</c:v>
                </c:pt>
                <c:pt idx="37">
                  <c:v>Czech Republic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19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36</c:v>
                </c:pt>
                <c:pt idx="5">
                  <c:v>37</c:v>
                </c:pt>
                <c:pt idx="6">
                  <c:v>39</c:v>
                </c:pt>
                <c:pt idx="7">
                  <c:v>41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50</c:v>
                </c:pt>
                <c:pt idx="12">
                  <c:v>50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54</c:v>
                </c:pt>
                <c:pt idx="17">
                  <c:v>56</c:v>
                </c:pt>
                <c:pt idx="18">
                  <c:v>58</c:v>
                </c:pt>
                <c:pt idx="19">
                  <c:v>60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63</c:v>
                </c:pt>
                <c:pt idx="26">
                  <c:v>64</c:v>
                </c:pt>
                <c:pt idx="27">
                  <c:v>64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75</c:v>
                </c:pt>
                <c:pt idx="3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FBB-A2A2-DEF300CB0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61111728"/>
        <c:axId val="1161103888"/>
      </c:barChart>
      <c:catAx>
        <c:axId val="11611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03888"/>
        <c:crosses val="autoZero"/>
        <c:auto val="1"/>
        <c:lblAlgn val="ctr"/>
        <c:lblOffset val="100"/>
        <c:tickLblSkip val="1"/>
        <c:noMultiLvlLbl val="0"/>
      </c:catAx>
      <c:valAx>
        <c:axId val="116110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117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Konopné látky</c:v>
                </c:pt>
                <c:pt idx="1">
                  <c:v>Extáze</c:v>
                </c:pt>
                <c:pt idx="2">
                  <c:v>Halucinogenní houby</c:v>
                </c:pt>
                <c:pt idx="3">
                  <c:v>Pervitin </c:v>
                </c:pt>
                <c:pt idx="4">
                  <c:v>Kokain</c:v>
                </c:pt>
                <c:pt idx="5">
                  <c:v>LSD</c:v>
                </c:pt>
                <c:pt idx="6">
                  <c:v>Nové psychoaktivní látky</c:v>
                </c:pt>
                <c:pt idx="7">
                  <c:v>Těkavé látky </c:v>
                </c:pt>
                <c:pt idx="8">
                  <c:v>Heroin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28.6</c:v>
                </c:pt>
                <c:pt idx="1">
                  <c:v>5.8</c:v>
                </c:pt>
                <c:pt idx="2">
                  <c:v>4.7</c:v>
                </c:pt>
                <c:pt idx="3">
                  <c:v>3.3</c:v>
                </c:pt>
                <c:pt idx="4">
                  <c:v>2.4</c:v>
                </c:pt>
                <c:pt idx="5">
                  <c:v>2</c:v>
                </c:pt>
                <c:pt idx="6">
                  <c:v>1.7</c:v>
                </c:pt>
                <c:pt idx="7">
                  <c:v>1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E-4D77-9310-E53F9F22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13339136"/>
        <c:axId val="413332864"/>
      </c:barChart>
      <c:catAx>
        <c:axId val="4133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32864"/>
        <c:crosses val="autoZero"/>
        <c:auto val="1"/>
        <c:lblAlgn val="ctr"/>
        <c:lblOffset val="100"/>
        <c:noMultiLvlLbl val="0"/>
      </c:catAx>
      <c:valAx>
        <c:axId val="41333286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3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874310103761"/>
          <c:y val="5.5562742645008448E-2"/>
          <c:w val="0.80367723894326293"/>
          <c:h val="0.9313021643601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EE3B8F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Canada</c:v>
                </c:pt>
                <c:pt idx="1">
                  <c:v>Czech Republic</c:v>
                </c:pt>
                <c:pt idx="2">
                  <c:v>Switzerland</c:v>
                </c:pt>
                <c:pt idx="3">
                  <c:v>United States</c:v>
                </c:pt>
                <c:pt idx="4">
                  <c:v>Spain</c:v>
                </c:pt>
                <c:pt idx="5">
                  <c:v>France</c:v>
                </c:pt>
                <c:pt idx="6">
                  <c:v>Latvia</c:v>
                </c:pt>
                <c:pt idx="7">
                  <c:v>Slovenia</c:v>
                </c:pt>
                <c:pt idx="8">
                  <c:v>England</c:v>
                </c:pt>
                <c:pt idx="9">
                  <c:v>Estonia</c:v>
                </c:pt>
                <c:pt idx="10">
                  <c:v>Wales</c:v>
                </c:pt>
                <c:pt idx="11">
                  <c:v>Lithuania</c:v>
                </c:pt>
                <c:pt idx="12">
                  <c:v>Netherlands</c:v>
                </c:pt>
                <c:pt idx="13">
                  <c:v>Belgium (French)</c:v>
                </c:pt>
                <c:pt idx="14">
                  <c:v>Belgium (Flemish)</c:v>
                </c:pt>
                <c:pt idx="15">
                  <c:v>Italy</c:v>
                </c:pt>
                <c:pt idx="16">
                  <c:v>Scotland</c:v>
                </c:pt>
                <c:pt idx="17">
                  <c:v>Poland</c:v>
                </c:pt>
                <c:pt idx="18">
                  <c:v>Luxembourg</c:v>
                </c:pt>
                <c:pt idx="19">
                  <c:v>Greenland</c:v>
                </c:pt>
                <c:pt idx="20">
                  <c:v>Slovakia</c:v>
                </c:pt>
                <c:pt idx="21">
                  <c:v>Hungary</c:v>
                </c:pt>
                <c:pt idx="22">
                  <c:v>Denmark</c:v>
                </c:pt>
                <c:pt idx="23">
                  <c:v>Ireland</c:v>
                </c:pt>
                <c:pt idx="24">
                  <c:v>Austria</c:v>
                </c:pt>
                <c:pt idx="25">
                  <c:v>Croatia</c:v>
                </c:pt>
                <c:pt idx="26">
                  <c:v>Portugal</c:v>
                </c:pt>
                <c:pt idx="27">
                  <c:v>Ukraine</c:v>
                </c:pt>
                <c:pt idx="28">
                  <c:v>Germany</c:v>
                </c:pt>
                <c:pt idx="29">
                  <c:v>Finland</c:v>
                </c:pt>
                <c:pt idx="30">
                  <c:v>Iceland</c:v>
                </c:pt>
                <c:pt idx="31">
                  <c:v>Russian Federation</c:v>
                </c:pt>
                <c:pt idx="32">
                  <c:v>Romania</c:v>
                </c:pt>
                <c:pt idx="33">
                  <c:v>Greece</c:v>
                </c:pt>
                <c:pt idx="34">
                  <c:v>Norway</c:v>
                </c:pt>
                <c:pt idx="35">
                  <c:v>Armenia</c:v>
                </c:pt>
                <c:pt idx="36">
                  <c:v>MKD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33</c:v>
                </c:pt>
                <c:pt idx="1">
                  <c:v>30</c:v>
                </c:pt>
                <c:pt idx="2">
                  <c:v>24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21</c:v>
                </c:pt>
                <c:pt idx="7">
                  <c:v>19</c:v>
                </c:pt>
                <c:pt idx="8">
                  <c:v>24</c:v>
                </c:pt>
                <c:pt idx="9">
                  <c:v>18</c:v>
                </c:pt>
                <c:pt idx="10">
                  <c:v>20</c:v>
                </c:pt>
                <c:pt idx="11">
                  <c:v>13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16</c:v>
                </c:pt>
                <c:pt idx="16">
                  <c:v>15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13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13</c:v>
                </c:pt>
                <c:pt idx="25">
                  <c:v>11</c:v>
                </c:pt>
                <c:pt idx="26">
                  <c:v>9</c:v>
                </c:pt>
                <c:pt idx="27">
                  <c:v>5</c:v>
                </c:pt>
                <c:pt idx="28">
                  <c:v>9</c:v>
                </c:pt>
                <c:pt idx="29">
                  <c:v>8</c:v>
                </c:pt>
                <c:pt idx="30">
                  <c:v>5</c:v>
                </c:pt>
                <c:pt idx="31">
                  <c:v>6</c:v>
                </c:pt>
                <c:pt idx="32">
                  <c:v>5</c:v>
                </c:pt>
                <c:pt idx="33">
                  <c:v>3</c:v>
                </c:pt>
                <c:pt idx="34">
                  <c:v>4</c:v>
                </c:pt>
                <c:pt idx="35">
                  <c:v>0</c:v>
                </c:pt>
                <c:pt idx="36">
                  <c:v>1</c:v>
                </c:pt>
                <c:pt idx="37">
                  <c:v>15</c:v>
                </c:pt>
                <c:pt idx="3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1F8-B246-AFBBC14FB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CBDE6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Canada</c:v>
                </c:pt>
                <c:pt idx="1">
                  <c:v>Czech Republic</c:v>
                </c:pt>
                <c:pt idx="2">
                  <c:v>Switzerland</c:v>
                </c:pt>
                <c:pt idx="3">
                  <c:v>United States</c:v>
                </c:pt>
                <c:pt idx="4">
                  <c:v>Spain</c:v>
                </c:pt>
                <c:pt idx="5">
                  <c:v>France</c:v>
                </c:pt>
                <c:pt idx="6">
                  <c:v>Latvia</c:v>
                </c:pt>
                <c:pt idx="7">
                  <c:v>Slovenia</c:v>
                </c:pt>
                <c:pt idx="8">
                  <c:v>England</c:v>
                </c:pt>
                <c:pt idx="9">
                  <c:v>Estonia</c:v>
                </c:pt>
                <c:pt idx="10">
                  <c:v>Wales</c:v>
                </c:pt>
                <c:pt idx="11">
                  <c:v>Lithuania</c:v>
                </c:pt>
                <c:pt idx="12">
                  <c:v>Netherlands</c:v>
                </c:pt>
                <c:pt idx="13">
                  <c:v>Belgium (French)</c:v>
                </c:pt>
                <c:pt idx="14">
                  <c:v>Belgium (Flemish)</c:v>
                </c:pt>
                <c:pt idx="15">
                  <c:v>Italy</c:v>
                </c:pt>
                <c:pt idx="16">
                  <c:v>Scotland</c:v>
                </c:pt>
                <c:pt idx="17">
                  <c:v>Poland</c:v>
                </c:pt>
                <c:pt idx="18">
                  <c:v>Luxembourg</c:v>
                </c:pt>
                <c:pt idx="19">
                  <c:v>Greenland</c:v>
                </c:pt>
                <c:pt idx="20">
                  <c:v>Slovakia</c:v>
                </c:pt>
                <c:pt idx="21">
                  <c:v>Hungary</c:v>
                </c:pt>
                <c:pt idx="22">
                  <c:v>Denmark</c:v>
                </c:pt>
                <c:pt idx="23">
                  <c:v>Ireland</c:v>
                </c:pt>
                <c:pt idx="24">
                  <c:v>Austria</c:v>
                </c:pt>
                <c:pt idx="25">
                  <c:v>Croatia</c:v>
                </c:pt>
                <c:pt idx="26">
                  <c:v>Portugal</c:v>
                </c:pt>
                <c:pt idx="27">
                  <c:v>Ukraine</c:v>
                </c:pt>
                <c:pt idx="28">
                  <c:v>Germany</c:v>
                </c:pt>
                <c:pt idx="29">
                  <c:v>Finland</c:v>
                </c:pt>
                <c:pt idx="30">
                  <c:v>Iceland</c:v>
                </c:pt>
                <c:pt idx="31">
                  <c:v>Russian Federation</c:v>
                </c:pt>
                <c:pt idx="32">
                  <c:v>Romania</c:v>
                </c:pt>
                <c:pt idx="33">
                  <c:v>Greece</c:v>
                </c:pt>
                <c:pt idx="34">
                  <c:v>Norway</c:v>
                </c:pt>
                <c:pt idx="35">
                  <c:v>Armenia</c:v>
                </c:pt>
                <c:pt idx="36">
                  <c:v>MKD</c:v>
                </c:pt>
                <c:pt idx="37">
                  <c:v>HBSC average (gender)</c:v>
                </c:pt>
                <c:pt idx="38">
                  <c:v>HBSC average (total)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33</c:v>
                </c:pt>
                <c:pt idx="1">
                  <c:v>31</c:v>
                </c:pt>
                <c:pt idx="2">
                  <c:v>35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27</c:v>
                </c:pt>
                <c:pt idx="8">
                  <c:v>22</c:v>
                </c:pt>
                <c:pt idx="9">
                  <c:v>27</c:v>
                </c:pt>
                <c:pt idx="10">
                  <c:v>22</c:v>
                </c:pt>
                <c:pt idx="11">
                  <c:v>29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22</c:v>
                </c:pt>
                <c:pt idx="17">
                  <c:v>24</c:v>
                </c:pt>
                <c:pt idx="18">
                  <c:v>22</c:v>
                </c:pt>
                <c:pt idx="19">
                  <c:v>21</c:v>
                </c:pt>
                <c:pt idx="20">
                  <c:v>21</c:v>
                </c:pt>
                <c:pt idx="21">
                  <c:v>19</c:v>
                </c:pt>
                <c:pt idx="22">
                  <c:v>16</c:v>
                </c:pt>
                <c:pt idx="23">
                  <c:v>18</c:v>
                </c:pt>
                <c:pt idx="24">
                  <c:v>14</c:v>
                </c:pt>
                <c:pt idx="25">
                  <c:v>16</c:v>
                </c:pt>
                <c:pt idx="26">
                  <c:v>15</c:v>
                </c:pt>
                <c:pt idx="27">
                  <c:v>18</c:v>
                </c:pt>
                <c:pt idx="28">
                  <c:v>14</c:v>
                </c:pt>
                <c:pt idx="29">
                  <c:v>11</c:v>
                </c:pt>
                <c:pt idx="30">
                  <c:v>12</c:v>
                </c:pt>
                <c:pt idx="31">
                  <c:v>11</c:v>
                </c:pt>
                <c:pt idx="32">
                  <c:v>12</c:v>
                </c:pt>
                <c:pt idx="33">
                  <c:v>11</c:v>
                </c:pt>
                <c:pt idx="34">
                  <c:v>7</c:v>
                </c:pt>
                <c:pt idx="35">
                  <c:v>7</c:v>
                </c:pt>
                <c:pt idx="36">
                  <c:v>4</c:v>
                </c:pt>
                <c:pt idx="3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1F8-B246-AFBBC14FB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88472"/>
        <c:axId val="1148390824"/>
      </c:barChart>
      <c:catAx>
        <c:axId val="1148388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90824"/>
        <c:crosses val="autoZero"/>
        <c:auto val="1"/>
        <c:lblAlgn val="ctr"/>
        <c:lblOffset val="100"/>
        <c:tickLblSkip val="1"/>
        <c:noMultiLvlLbl val="0"/>
      </c:catAx>
      <c:valAx>
        <c:axId val="114839082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chemeClr val="tx1"/>
                </a:solidFill>
              </a:rPr>
              <a:t>Úroveň zdravotní gramotnosti obyvatel ČR podle zdravotního stavu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Neadekvátní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F-4DAA-A3D6-ABA08D2314AA}"/>
              </c:ext>
            </c:extLst>
          </c:dPt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40</c:v>
                </c:pt>
                <c:pt idx="1">
                  <c:v>53.6</c:v>
                </c:pt>
                <c:pt idx="2">
                  <c:v>26.1</c:v>
                </c:pt>
                <c:pt idx="3">
                  <c:v>15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F-4DAA-A3D6-ABA08D2314A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Problematická</c:v>
                </c:pt>
              </c:strCache>
            </c:strRef>
          </c:tx>
          <c:spPr>
            <a:solidFill>
              <a:srgbClr val="8CC841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20</c:v>
                </c:pt>
                <c:pt idx="1">
                  <c:v>32.1</c:v>
                </c:pt>
                <c:pt idx="2">
                  <c:v>50</c:v>
                </c:pt>
                <c:pt idx="3">
                  <c:v>46.6</c:v>
                </c:pt>
                <c:pt idx="4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F-4DAA-A3D6-ABA08D2314A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Dostatečná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20</c:v>
                </c:pt>
                <c:pt idx="1">
                  <c:v>12.5</c:v>
                </c:pt>
                <c:pt idx="2">
                  <c:v>20.100000000000001</c:v>
                </c:pt>
                <c:pt idx="3">
                  <c:v>25.7</c:v>
                </c:pt>
                <c:pt idx="4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F-4DAA-A3D6-ABA08D2314A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Excelentní</c:v>
                </c:pt>
              </c:strCache>
            </c:strRef>
          </c:tx>
          <c:spPr>
            <a:solidFill>
              <a:srgbClr val="037BC1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Velmi špatný</c:v>
                </c:pt>
                <c:pt idx="1">
                  <c:v>Špatný</c:v>
                </c:pt>
                <c:pt idx="2">
                  <c:v>Uspokojivý</c:v>
                </c:pt>
                <c:pt idx="3">
                  <c:v>Dobrý</c:v>
                </c:pt>
                <c:pt idx="4">
                  <c:v>Velmi dobrý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20</c:v>
                </c:pt>
                <c:pt idx="1">
                  <c:v>1.8</c:v>
                </c:pt>
                <c:pt idx="2">
                  <c:v>3.8</c:v>
                </c:pt>
                <c:pt idx="3">
                  <c:v>12.7</c:v>
                </c:pt>
                <c:pt idx="4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BF-4DAA-A3D6-ABA08D231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8626536"/>
        <c:axId val="1178627320"/>
      </c:barChart>
      <c:catAx>
        <c:axId val="1178626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effectLst/>
                  </a:rPr>
                  <a:t>Zdravotní stav</a:t>
                </a:r>
                <a:endParaRPr lang="cs-CZ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7320"/>
        <c:crosses val="autoZero"/>
        <c:auto val="1"/>
        <c:lblAlgn val="ctr"/>
        <c:lblOffset val="100"/>
        <c:noMultiLvlLbl val="0"/>
      </c:catAx>
      <c:valAx>
        <c:axId val="1178627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dirty="0">
                    <a:solidFill>
                      <a:schemeClr val="tx1"/>
                    </a:solidFill>
                  </a:rPr>
                  <a:t>% respondentů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26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 v ČR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0.439</c:v>
                </c:pt>
                <c:pt idx="1">
                  <c:v>0.3</c:v>
                </c:pt>
                <c:pt idx="2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D-4BF1-A45C-C5B50C3252A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0.193</c:v>
                </c:pt>
                <c:pt idx="1">
                  <c:v>0.182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D-4BF1-A45C-C5B50C3252A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0.36799999999999994</c:v>
                </c:pt>
                <c:pt idx="1">
                  <c:v>0.51800000000000002</c:v>
                </c:pt>
                <c:pt idx="2">
                  <c:v>0.44600000000000001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D-4BF1-A45C-C5B50C325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69128"/>
        <c:axId val="338362856"/>
      </c:barChart>
      <c:catAx>
        <c:axId val="338369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2856"/>
        <c:crosses val="autoZero"/>
        <c:auto val="1"/>
        <c:lblAlgn val="ctr"/>
        <c:lblOffset val="100"/>
        <c:noMultiLvlLbl val="0"/>
      </c:catAx>
      <c:valAx>
        <c:axId val="33836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9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89038844833208"/>
          <c:y val="0.16325431440479246"/>
          <c:w val="0.70363130032114829"/>
          <c:h val="0.652779456305227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rgbClr val="037BC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Liberecký kraj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0.38647005000000001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0-4AE6-9587-372F46BD94C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Liberecký kraj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0.19056500000000001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0-4AE6-9587-372F46BD94C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D7144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&quot; &quot;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Liberecký kraj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0.42296499999999998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0-4AE6-9587-372F46BD9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85480"/>
        <c:axId val="465081952"/>
      </c:barChart>
      <c:catAx>
        <c:axId val="46508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81952"/>
        <c:crosses val="autoZero"/>
        <c:auto val="1"/>
        <c:lblAlgn val="ctr"/>
        <c:lblOffset val="100"/>
        <c:noMultiLvlLbl val="0"/>
      </c:catAx>
      <c:valAx>
        <c:axId val="46508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85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dle BMI a pohlaví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 – muži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0.441</c:v>
                </c:pt>
                <c:pt idx="1">
                  <c:v>0.40100000000000002</c:v>
                </c:pt>
                <c:pt idx="2">
                  <c:v>0.41799999999999998</c:v>
                </c:pt>
                <c:pt idx="3">
                  <c:v>0.42499999999999999</c:v>
                </c:pt>
                <c:pt idx="4">
                  <c:v>0.45200000000000001</c:v>
                </c:pt>
                <c:pt idx="5">
                  <c:v>0.44019999999999998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2-4D86-92EC-6ABE4041A15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 – muži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0.104</c:v>
                </c:pt>
                <c:pt idx="1">
                  <c:v>0.104</c:v>
                </c:pt>
                <c:pt idx="2">
                  <c:v>0.15</c:v>
                </c:pt>
                <c:pt idx="3">
                  <c:v>0.13400000000000001</c:v>
                </c:pt>
                <c:pt idx="4">
                  <c:v>0.17399999999999999</c:v>
                </c:pt>
                <c:pt idx="5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2-4D86-92EC-6ABE4041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8366384"/>
        <c:axId val="338364032"/>
      </c:barChart>
      <c:barChart>
        <c:barDir val="col"/>
        <c:grouping val="stack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preobezita – ženy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List1!$D$2:$D$7</c:f>
              <c:numCache>
                <c:formatCode>General</c:formatCode>
                <c:ptCount val="6"/>
                <c:pt idx="0">
                  <c:v>0.28000000000000003</c:v>
                </c:pt>
                <c:pt idx="1">
                  <c:v>0.29099999999999998</c:v>
                </c:pt>
                <c:pt idx="2">
                  <c:v>0.3</c:v>
                </c:pt>
                <c:pt idx="3">
                  <c:v>0.30399999999999999</c:v>
                </c:pt>
                <c:pt idx="4">
                  <c:v>0.28899999999999998</c:v>
                </c:pt>
                <c:pt idx="5">
                  <c:v>0.30890000000000001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2-4D86-92EC-6ABE4041A15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obezita – ženy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</c:numCache>
            </c:numRef>
          </c:cat>
          <c:val>
            <c:numRef>
              <c:f>List1!$E$2:$E$7</c:f>
              <c:numCache>
                <c:formatCode>General</c:formatCode>
                <c:ptCount val="6"/>
                <c:pt idx="0">
                  <c:v>0.123</c:v>
                </c:pt>
                <c:pt idx="1">
                  <c:v>0.121</c:v>
                </c:pt>
                <c:pt idx="2">
                  <c:v>0.13600000000000001</c:v>
                </c:pt>
                <c:pt idx="3">
                  <c:v>0.161</c:v>
                </c:pt>
                <c:pt idx="4">
                  <c:v>0.17499999999999999</c:v>
                </c:pt>
                <c:pt idx="5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A2-4D86-92EC-6ABE4041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8370304"/>
        <c:axId val="338368736"/>
      </c:barChart>
      <c:catAx>
        <c:axId val="338366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4032"/>
        <c:crosses val="autoZero"/>
        <c:auto val="1"/>
        <c:lblAlgn val="ctr"/>
        <c:lblOffset val="100"/>
        <c:noMultiLvlLbl val="0"/>
      </c:catAx>
      <c:valAx>
        <c:axId val="33836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 &quot;%;#,##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6384"/>
        <c:crosses val="autoZero"/>
        <c:crossBetween val="between"/>
      </c:valAx>
      <c:valAx>
        <c:axId val="338368736"/>
        <c:scaling>
          <c:orientation val="minMax"/>
          <c:max val="0.70000000000000007"/>
        </c:scaling>
        <c:delete val="1"/>
        <c:axPos val="r"/>
        <c:numFmt formatCode="General" sourceLinked="1"/>
        <c:majorTickMark val="out"/>
        <c:minorTickMark val="none"/>
        <c:tickLblPos val="nextTo"/>
        <c:crossAx val="338370304"/>
        <c:crosses val="max"/>
        <c:crossBetween val="between"/>
      </c:valAx>
      <c:catAx>
        <c:axId val="3383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368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0.64758</cdr:x>
      <cdr:y>0.1588</cdr:y>
    </cdr:from>
    <cdr:to>
      <cdr:x>0.66317</cdr:x>
      <cdr:y>0.24571</cdr:y>
    </cdr:to>
    <cdr:sp macro="" textlink="">
      <cdr:nvSpPr>
        <cdr:cNvPr id="2" name="Šipka dolů 1">
          <a:extLst xmlns:a="http://schemas.openxmlformats.org/drawingml/2006/main">
            <a:ext uri="{FF2B5EF4-FFF2-40B4-BE49-F238E27FC236}">
              <a16:creationId xmlns:a16="http://schemas.microsoft.com/office/drawing/2014/main" id="{11E30ABC-D56A-4ED0-A57D-28FEBE45B570}"/>
            </a:ext>
          </a:extLst>
        </cdr:cNvPr>
        <cdr:cNvSpPr/>
      </cdr:nvSpPr>
      <cdr:spPr>
        <a:xfrm xmlns:a="http://schemas.openxmlformats.org/drawingml/2006/main">
          <a:off x="4662555" y="805513"/>
          <a:ext cx="112266" cy="44083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4BCC-0435-4207-9687-1236C6EF793F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B27C-EDAA-465A-BEF0-95FC1A4D2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2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5494-898A-4609-973F-F31EEEAEE1B9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C68A-7414-47CD-B786-53FC7BDE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tiff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6463F65-9A11-4D56-8434-8A71F2B57EAF}"/>
              </a:ext>
            </a:extLst>
          </p:cNvPr>
          <p:cNvGrpSpPr/>
          <p:nvPr userDrawn="1"/>
        </p:nvGrpSpPr>
        <p:grpSpPr>
          <a:xfrm>
            <a:off x="8139289" y="752121"/>
            <a:ext cx="1747911" cy="1747911"/>
            <a:chOff x="8139289" y="752121"/>
            <a:chExt cx="1747911" cy="1747911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011DD8C7-57C0-4C9E-B534-2038FD05F1FB}"/>
                </a:ext>
              </a:extLst>
            </p:cNvPr>
            <p:cNvSpPr/>
            <p:nvPr userDrawn="1"/>
          </p:nvSpPr>
          <p:spPr>
            <a:xfrm>
              <a:off x="8139289" y="752121"/>
              <a:ext cx="1747911" cy="17479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71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151DE4A-0C78-4E27-AD40-D7ADD2E53399}"/>
                </a:ext>
              </a:extLst>
            </p:cNvPr>
            <p:cNvSpPr/>
            <p:nvPr userDrawn="1"/>
          </p:nvSpPr>
          <p:spPr>
            <a:xfrm>
              <a:off x="8256659" y="869491"/>
              <a:ext cx="1513171" cy="1513171"/>
            </a:xfrm>
            <a:prstGeom prst="ellipse">
              <a:avLst/>
            </a:prstGeom>
            <a:solidFill>
              <a:srgbClr val="D71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691EDE56-CDD3-47FF-BD4A-4008BD7947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29" y="1265655"/>
            <a:ext cx="150093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48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pic>
        <p:nvPicPr>
          <p:cNvPr id="19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20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21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3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32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33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176A671-2D55-4329-8F35-E0E65DEE04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13741" y="122912"/>
            <a:ext cx="320628" cy="386195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CDDED3B3-ACD6-40EE-A681-B12C384F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842" t="32400" r="5593" b="32385"/>
          <a:stretch/>
        </p:blipFill>
        <p:spPr>
          <a:xfrm>
            <a:off x="10763563" y="88051"/>
            <a:ext cx="1137720" cy="457546"/>
          </a:xfrm>
          <a:prstGeom prst="rect">
            <a:avLst/>
          </a:prstGeom>
        </p:spPr>
      </p:pic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CE13BD3C-C023-43A9-A890-CF196810ADAB}"/>
              </a:ext>
            </a:extLst>
          </p:cNvPr>
          <p:cNvSpPr/>
          <p:nvPr userDrawn="1"/>
        </p:nvSpPr>
        <p:spPr>
          <a:xfrm rot="1106797">
            <a:off x="9888644" y="3808439"/>
            <a:ext cx="962460" cy="1409935"/>
          </a:xfrm>
          <a:prstGeom prst="triangle">
            <a:avLst>
              <a:gd name="adj" fmla="val 40444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52493534-C57A-44B5-ABFB-4534ED84D50E}"/>
              </a:ext>
            </a:extLst>
          </p:cNvPr>
          <p:cNvSpPr/>
          <p:nvPr userDrawn="1"/>
        </p:nvSpPr>
        <p:spPr>
          <a:xfrm>
            <a:off x="9573906" y="4835335"/>
            <a:ext cx="1029600" cy="1029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CC6A8D39-1290-44A5-B468-9CDC2A18AAD1}"/>
              </a:ext>
            </a:extLst>
          </p:cNvPr>
          <p:cNvSpPr/>
          <p:nvPr userDrawn="1"/>
        </p:nvSpPr>
        <p:spPr>
          <a:xfrm>
            <a:off x="9643042" y="4904471"/>
            <a:ext cx="891327" cy="891327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BFE9DEF2-671E-4BF4-8CC7-58A6F75CA1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37" y="4971086"/>
            <a:ext cx="950835" cy="5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1436973" y="6549098"/>
            <a:ext cx="771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 dirty="0">
                <a:solidFill>
                  <a:schemeClr val="accent5">
                    <a:lumMod val="50000"/>
                  </a:schemeClr>
                </a:solidFill>
              </a:rPr>
              <a:t> studie pro regiony ČR – září 2019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B39FCE2-4DD6-4C77-BB5F-D5CED98CCE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22404" y="226539"/>
            <a:ext cx="320628" cy="3861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5ED68E2-0EFA-4438-86FF-2EE2816B1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842" t="32400" r="5593" b="32385"/>
          <a:stretch/>
        </p:blipFill>
        <p:spPr>
          <a:xfrm>
            <a:off x="10772226" y="191678"/>
            <a:ext cx="1137720" cy="4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19.01.2020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14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11.emf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11.emf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11.emf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chart" Target="../charts/char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Zdravotní gramotnost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20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397" y="6233823"/>
            <a:ext cx="11603603" cy="62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9598" y="4006492"/>
            <a:ext cx="2526030" cy="1660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dat „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Health Observatory Data Repository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vyplývá, že česká populace v podílu dospělých s nadváhou obsazuje čelní pozice v mezinárodních srovnáních.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7558" y="637474"/>
            <a:ext cx="1103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(http://apps.who.int/gho/data/node.main.A897A?lang=en, accessed 1 May 2015); No data for MCO and SMR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3"/>
          <p:cNvGraphicFramePr/>
          <p:nvPr>
            <p:extLst>
              <p:ext uri="{D42A27DB-BD31-4B8C-83A1-F6EECF244321}">
                <p14:modId xmlns:p14="http://schemas.microsoft.com/office/powerpoint/2010/main" val="517757750"/>
              </p:ext>
            </p:extLst>
          </p:nvPr>
        </p:nvGraphicFramePr>
        <p:xfrm>
          <a:off x="257557" y="1297158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66280" y="1591581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7" y="99001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 err="1"/>
              <a:t>Nadváha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(18+)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WHO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38A87451-8A8D-42F1-A910-FCEFD126E982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0849A652-510B-4141-A003-DE693DE82FFE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68301AC8-F6EA-401F-AF32-214BFC876734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AE593EF0-7BA4-43AF-902C-CF9E5AF48FFB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86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250" y="6130455"/>
            <a:ext cx="11579750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92070" y="2662461"/>
            <a:ext cx="2526030" cy="23476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dat „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Health Observatory Data Repository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vyplývá, že česká populace v podílu dospělých s obezitou obsazuje čelní pozice v mezinárodních srovnáních. Relativní podíl obézních obyvatel převyšuje hodnotu 25% a v čase ve srovnání let 2010 – 2014 významně narůstá.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7558" y="637474"/>
            <a:ext cx="1103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(http://apps.who.int/gho/data/node.main.A897A?lang=en, accessed 1 May 2015); No data for MCO and SMR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3"/>
          <p:cNvGraphicFramePr/>
          <p:nvPr/>
        </p:nvGraphicFramePr>
        <p:xfrm>
          <a:off x="344433" y="1297158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153155" y="1591580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Obezita</a:t>
            </a:r>
            <a:r>
              <a:rPr lang="es-ES" dirty="0"/>
              <a:t> </a:t>
            </a:r>
            <a:r>
              <a:rPr lang="es-ES" dirty="0" err="1"/>
              <a:t>dospělých</a:t>
            </a:r>
            <a:r>
              <a:rPr lang="es-ES" dirty="0"/>
              <a:t> (18+) ve </a:t>
            </a:r>
            <a:r>
              <a:rPr lang="es-ES" dirty="0" err="1"/>
              <a:t>srovnání</a:t>
            </a:r>
            <a:r>
              <a:rPr lang="es-ES" dirty="0"/>
              <a:t> </a:t>
            </a:r>
            <a:r>
              <a:rPr lang="es-ES" dirty="0" err="1"/>
              <a:t>dat</a:t>
            </a:r>
            <a:r>
              <a:rPr lang="es-ES" dirty="0"/>
              <a:t> WHO</a:t>
            </a:r>
            <a:endParaRPr lang="en-US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5E359CEA-EB3C-4C2E-A4EE-B7BDA6BF3FE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A1B43A3-021E-4490-B266-CED6E4A0920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56073901-9603-4F76-96BF-777B34960F0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AD88F8B-1D57-41E8-869F-D56A7B82C3D3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75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146358"/>
            <a:ext cx="11595652" cy="71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COSI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8525" y="1579257"/>
            <a:ext cx="4591050" cy="1182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zvláště alarmující je nutné považovat data dokládající vysokou prevalenci obezity u relativně malých dětí, dostupné standardizované průzkumy ukazují na hodnoty vyšší než 22 – 25%). Jde o problém, kterému čelí populace a zdravotnické systémy většiny vyspělých západních států.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Dětská</a:t>
            </a:r>
            <a:r>
              <a:rPr lang="en-US" dirty="0"/>
              <a:t> </a:t>
            </a:r>
            <a:r>
              <a:rPr lang="en-US" dirty="0" err="1"/>
              <a:t>obesita</a:t>
            </a:r>
            <a:r>
              <a:rPr lang="en-US" dirty="0"/>
              <a:t>: prevalence </a:t>
            </a:r>
            <a:r>
              <a:rPr lang="en-US" dirty="0" err="1"/>
              <a:t>nadváhy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sedmiletými</a:t>
            </a:r>
            <a:r>
              <a:rPr lang="en-US" dirty="0"/>
              <a:t> </a:t>
            </a:r>
            <a:r>
              <a:rPr lang="en-US" dirty="0" err="1"/>
              <a:t>chlapci</a:t>
            </a:r>
            <a:endParaRPr lang="en-US" dirty="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A51FB9F3-CC86-414E-AEBC-B334D093C7E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91661B-D799-49BD-A236-76D9F168D55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89921C3F-13FE-4F35-A1C4-D7B614C4497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84A7A05-2898-4CEE-B2C3-2B6A89588F0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00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91977288"/>
              </p:ext>
            </p:extLst>
          </p:nvPr>
        </p:nvGraphicFramePr>
        <p:xfrm>
          <a:off x="257558" y="1058969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WHO Modelling obesity Project 2013 together with UK Health Forum – NOPA II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0103" y="2496839"/>
            <a:ext cx="2506202" cy="2820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Provedené mezinárodně srovnatelné populační predikce předpovídají v české populaci další růst prevalence obezity, a to pro rok 2030 až k hranici 35%. Z dosavadních trendů a tempa růstu prevalence obézních osob lze rovněž věrohodně predikovat růst incidence řady vážných zdravotních problémů a onemocnění, zejména diabetu.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80" y="1353391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Projekce obesity pro rok 2030</a:t>
            </a:r>
            <a:endParaRPr lang="en-US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8C7EE5D5-279D-4856-B9CD-B4D107F6A32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B449BFB-9625-4ABC-A3BB-51A7A6CFD4C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46F1D0F8-925C-400E-A63F-B9FB28F01B86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44E2B3C-750B-4F82-AC52-30B4714239A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90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 – mezinárodní srovnání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65685" y="204294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7730836" y="2381631"/>
            <a:ext cx="3823855" cy="31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patří v rámci Evropské Unie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 státům s nejmenší konzumací ovoce. Tato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skutečnost má negativní vliv na zdravotní stav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9877862-C749-47B8-898A-247268D3267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D6C5129-520C-4AB6-97C4-C82917B15C3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D10C928F-F5A3-41FC-8764-9EB41447A893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B598D512-4142-4F37-A6E4-541D000C49F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117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053341" y="3306270"/>
            <a:ext cx="307779" cy="4384675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309820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 – regionální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66" y="5223676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66" y="408266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730836" y="2381631"/>
            <a:ext cx="3823855" cy="31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ke státům s nejmenší konzumací ovoce. Tato skutečnost má negativní vliv na zdravotní stav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české populace.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3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 – mezinárodní srovnání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56911" y="2211746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patří v rámci Evropské Unie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 státům s nejmenší konzumací zeleniny. Tato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skutečnost má negativní vliv na zdravotní stav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2C71D9D3-7405-4E76-BD1F-DEE3D681720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F089813F-9531-4F0B-816B-8329CC1635A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A0620B1D-6DAA-4B3F-9AB4-0409D1B5B76B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9BF5160-B323-47AF-8CCE-199E209613F8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071088" y="3623271"/>
            <a:ext cx="307779" cy="4384675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787014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 – regionální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94434" y="5609108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814559" y="318777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ke státům s nejmenší konzumací zeleniny. Tato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skutečnost má negativní vliv na zdravotní stav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české populace.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0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249725"/>
            <a:ext cx="11595652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Fruit and vegetable supply per person per day in the WHO European Region,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01" y="1843768"/>
            <a:ext cx="2389572" cy="1773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Konzumace ovoce a zeleniny je v ČR stále velmi nedostatečná a dostupná mezinárodní srovnání řadí českou populaci na spodní příčky žebříčků vyspělých států.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221778" y="3463857"/>
            <a:ext cx="28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ovoce a zeleniny  v gramech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55650" y="3795713"/>
            <a:ext cx="852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/>
          <p:nvPr/>
        </p:nvSpPr>
        <p:spPr>
          <a:xfrm>
            <a:off x="941388" y="3398519"/>
            <a:ext cx="2952750" cy="2508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doporučení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&gt;600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gramů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Příjem ovoce a zeleniny v Evropském regionu (na osobu a den)</a:t>
            </a:r>
            <a:endParaRPr lang="en-US" dirty="0"/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2467E4D7-C618-4470-A6AF-C5809ED67FBB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092BDA20-6CCA-44FA-AB3E-8977A3610C2D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3EE86303-A668-4E93-B5D0-DE886F9EE36E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C4AAB957-8A65-4EF4-A512-D080748E5030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484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>
            <a:extLst>
              <a:ext uri="{FF2B5EF4-FFF2-40B4-BE49-F238E27FC236}">
                <a16:creationId xmlns:a16="http://schemas.microsoft.com/office/drawing/2014/main" id="{63ABF4DC-C102-4D90-9198-D3705B5984B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8A9BF3C4-3AC1-4C74-94FF-B0FCAFEE615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E052A0ED-5EC7-4F45-85DB-8226269AAAD5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0B41B54-E7E1-48C4-AC08-9FE8D41CEA7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80445" y="6257676"/>
            <a:ext cx="11611555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(http://apps.who.int/gho/data/view.main.2463?lang=en, accessed 1 May 2015); EU28 plus Norway and 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901" y="2277559"/>
            <a:ext cx="3991148" cy="190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vysokou prevalencí obezity úzce souvisí i vysoký podíl dospělých bez dostatečné fyzické aktivity. Dle dat mezinárodních srovnání WHO jde až o 25% české populace.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– </a:t>
            </a:r>
            <a:r>
              <a:rPr lang="en-US" dirty="0" err="1"/>
              <a:t>nedostatečná</a:t>
            </a:r>
            <a:r>
              <a:rPr lang="en-US" dirty="0"/>
              <a:t> </a:t>
            </a:r>
            <a:r>
              <a:rPr lang="en-US" dirty="0" err="1"/>
              <a:t>fyzická</a:t>
            </a:r>
            <a:r>
              <a:rPr lang="en-US" dirty="0"/>
              <a:t> </a:t>
            </a:r>
            <a:r>
              <a:rPr lang="en-US" dirty="0" err="1"/>
              <a:t>aktivita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(18+)</a:t>
            </a:r>
          </a:p>
        </p:txBody>
      </p:sp>
    </p:spTree>
    <p:extLst>
      <p:ext uri="{BB962C8B-B14F-4D97-AF65-F5344CB8AC3E}">
        <p14:creationId xmlns:p14="http://schemas.microsoft.com/office/powerpoint/2010/main" val="14085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135495" y="1454970"/>
            <a:ext cx="4772025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za průměrem 8 evropských zemí* zaostává nejen v celkové zdravotní gramotnosti, ale také v jednotlivých oblastech zdravotní gramotnosti. Zvláště nepříznivá situace je v oblasti podpory zdraví, tedy ve schopnosti získat informace týkající se chování posilujícího zdraví, schopnosti vyhodnotit je, interpretovat je a chovat se v intencích těchto informací. Ačkoli jsou průměrné hodnoty zdravotní gramotnosti dosahované českou populací ve standardizované škále mírně nadprůměrné (30 bodů z celkových 50), situace není uspokojivá. Celkově lze u více než 40% respondentů hodnotit zdravotní gramotnost jako problematickou až neadekvátní, v případě dimenze „podpora zdraví“ vykazuje toto snížené hodnocení až 60% občanů ČR.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Rakousko, Bulharsko, Německo, Řecko, Španělsko, Irsko, Nizozemsko a Polsko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Zdroje: Kučera et al. Zdravotní gramotnost obyvatel ČR − výsledky komparativního reprezentativního šetření. Časopis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literacy in Europe: comparative results of the European health literacy survey (HLS-EU)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49AFF929-A86A-4E68-B194-9C4077161446}"/>
              </a:ext>
            </a:extLst>
          </p:cNvPr>
          <p:cNvGraphicFramePr/>
          <p:nvPr/>
        </p:nvGraphicFramePr>
        <p:xfrm>
          <a:off x="397125" y="1269525"/>
          <a:ext cx="64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9455FBF-0C76-4DD9-B3E0-72BB39A5C80B}"/>
              </a:ext>
            </a:extLst>
          </p:cNvPr>
          <p:cNvGraphicFramePr/>
          <p:nvPr/>
        </p:nvGraphicFramePr>
        <p:xfrm>
          <a:off x="397125" y="3789525"/>
          <a:ext cx="64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B7BD7E46-CEC8-4945-95E8-F115BE06545C}"/>
              </a:ext>
            </a:extLst>
          </p:cNvPr>
          <p:cNvSpPr txBox="1"/>
          <p:nvPr/>
        </p:nvSpPr>
        <p:spPr>
          <a:xfrm>
            <a:off x="257556" y="653725"/>
            <a:ext cx="1164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/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9" name="Rectangle 8"/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Vlajka CR">
              <a:extLst>
                <a:ext uri="{FF2B5EF4-FFF2-40B4-BE49-F238E27FC236}">
                  <a16:creationId xmlns:a16="http://schemas.microsoft.com/office/drawing/2014/main" id="{471DD38C-87B2-4EF0-9C4F-92FAABA3B665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63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I.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247781" y="2083158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24649" y="2523991"/>
            <a:ext cx="38300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osob, které netráví žádný čas aerobní fyzickou aktivitou je problémem majícím vliv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zdravotní stav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56C2FCD-D686-4D1D-BB1D-25B5A172942C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3FBBD9CF-CBDB-446D-9D3A-FADC3E448BD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87758D0E-39DA-4E80-A188-E68F95C08D6C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91CE2F5-E5E7-4D66-BA01-DC510CD25997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01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851877" y="-771752"/>
            <a:ext cx="307779" cy="5304089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11">
            <a:extLst>
              <a:ext uri="{FF2B5EF4-FFF2-40B4-BE49-F238E27FC236}">
                <a16:creationId xmlns:a16="http://schemas.microsoft.com/office/drawing/2014/main" id="{0FD9DE67-C7A7-42D2-81B9-4555575BD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013431"/>
              </p:ext>
            </p:extLst>
          </p:nvPr>
        </p:nvGraphicFramePr>
        <p:xfrm>
          <a:off x="901615" y="653725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I. – kraje ČR</a:t>
            </a:r>
          </a:p>
        </p:txBody>
      </p:sp>
      <p:sp>
        <p:nvSpPr>
          <p:cNvPr id="9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8057575" y="1659876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381261" y="380990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879DC9-CEB9-4EB2-8C2A-2743914A0B0F}"/>
              </a:ext>
            </a:extLst>
          </p:cNvPr>
          <p:cNvSpPr txBox="1"/>
          <p:nvPr/>
        </p:nvSpPr>
        <p:spPr>
          <a:xfrm>
            <a:off x="8332967" y="2523991"/>
            <a:ext cx="32217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osob, které netráví žádný čas aerobní fyzickou aktivitou je problémem majícím vliv na zdravotní stav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0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II.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1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0EF48570-D1A3-416C-90C4-54D751025EFD}"/>
              </a:ext>
            </a:extLst>
          </p:cNvPr>
          <p:cNvSpPr/>
          <p:nvPr/>
        </p:nvSpPr>
        <p:spPr>
          <a:xfrm>
            <a:off x="3740058" y="2181209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osob, který týdně tráví fyzickou aerobní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aktivitou 150 a více minut (doporučeno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WHO jako vhodná míra aktivity, která podporuje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zdraví) je v České republice podprůměrný.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9DFEBCC-B7E2-4922-AECD-98F592D25164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4DBBCB5-6D6A-4931-BD3C-E1764EEB729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642CC9EF-5C66-472A-9F33-0261DC5D2C48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B339E99-7E5F-4288-9C7C-E9AB395C31E9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04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632490" y="2841912"/>
            <a:ext cx="307779" cy="4087034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13">
            <a:extLst>
              <a:ext uri="{FF2B5EF4-FFF2-40B4-BE49-F238E27FC236}">
                <a16:creationId xmlns:a16="http://schemas.microsoft.com/office/drawing/2014/main" id="{7B3C4D1B-1C28-4966-B376-8CA8F2615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092105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Fyzická aktivita dle dat EHIS II. – kraje ČR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038650" y="4665013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039615" y="3452612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467600" y="2402732"/>
            <a:ext cx="3823855" cy="3097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osob, který týdně tráví fyzickou aerobní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aktivitou 150 a více minut (doporučeno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WHO jako vhodná míra aktivity, která podporuje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zdraví) je v České republice podprůměrný.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3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301CD6E0-30AE-4C6B-AF54-EE3749BA358E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9F9177E0-5201-48B3-A95A-AFEC8A392A57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63F6BDB1-6D1E-412D-83B2-EA0E731A0E90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AB96E4E-E7A2-4E8C-AE89-6B6A6D5E8FB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2494" y="6178163"/>
            <a:ext cx="11619506" cy="67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Health Observatory Data Repository. Geneva: World Health Organization (http://apps.who.int/gho/data/view.main.2463?lang=en, accessed 1 May 2015); EU28 plus Norway and 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4046" y="3159367"/>
            <a:ext cx="2554778" cy="24508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Provedené mezinárodní průzkumy ukazují na vysoký podíl obézních dětí v české populaci, což vedle nesprávných stravovacích návyků souvisí i s nedostatečnou fyzickou aktivitou. Dle dat mezinárodních srovnání WHO dosahuje podíl populace adolescentů bez dostatečné fyzické aktivity až 80%.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80" y="1607832"/>
            <a:ext cx="38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80" y="110488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it-IT" dirty="0"/>
              <a:t>Prevalence – nedostatečná fyzická aktivita – adolescenti (11-17 let)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8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>
            <a:extLst>
              <a:ext uri="{FF2B5EF4-FFF2-40B4-BE49-F238E27FC236}">
                <a16:creationId xmlns:a16="http://schemas.microsoft.com/office/drawing/2014/main" id="{9C2D5E55-7F9B-48BB-AB70-727C01D696C6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4ADF4D27-8766-44EF-9C1A-BD3441F898DF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Vlajka CR">
              <a:extLst>
                <a:ext uri="{FF2B5EF4-FFF2-40B4-BE49-F238E27FC236}">
                  <a16:creationId xmlns:a16="http://schemas.microsoft.com/office/drawing/2014/main" id="{544A3282-99C2-4E4D-BAAD-4680A4DB3A17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EF00616-7E7E-4A81-8705-D0E27F337EA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12250" y="6194066"/>
            <a:ext cx="11579750" cy="67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1945506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82408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3286125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50" y="424384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218780" y="530647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416" y="530647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825" y="6529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7100" y="7196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36720" y="6661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100566"/>
            <a:ext cx="10515600" cy="631595"/>
          </a:xfrm>
        </p:spPr>
        <p:txBody>
          <a:bodyPr>
            <a:normAutofit/>
          </a:bodyPr>
          <a:lstStyle/>
          <a:p>
            <a:r>
              <a:rPr lang="en-US" sz="2800" dirty="0" err="1"/>
              <a:t>Děti</a:t>
            </a:r>
            <a:r>
              <a:rPr lang="en-US" sz="2800" dirty="0"/>
              <a:t> s </a:t>
            </a:r>
            <a:r>
              <a:rPr lang="en-US" sz="2800" dirty="0" err="1"/>
              <a:t>alespoň</a:t>
            </a:r>
            <a:r>
              <a:rPr lang="en-US" sz="2800" dirty="0"/>
              <a:t> 1 </a:t>
            </a:r>
            <a:r>
              <a:rPr lang="en-US" sz="2800" dirty="0" err="1"/>
              <a:t>hodinou</a:t>
            </a:r>
            <a:r>
              <a:rPr lang="en-US" sz="2800" dirty="0"/>
              <a:t> </a:t>
            </a:r>
            <a:r>
              <a:rPr lang="en-US" sz="2800" dirty="0" err="1"/>
              <a:t>střední</a:t>
            </a:r>
            <a:r>
              <a:rPr lang="en-US" sz="2800" dirty="0"/>
              <a:t> </a:t>
            </a:r>
            <a:r>
              <a:rPr lang="en-US" sz="2800" dirty="0" err="1"/>
              <a:t>až</a:t>
            </a:r>
            <a:r>
              <a:rPr lang="en-US" sz="2800" dirty="0"/>
              <a:t> </a:t>
            </a:r>
            <a:r>
              <a:rPr lang="en-US" sz="2800" dirty="0" err="1"/>
              <a:t>intenzivní</a:t>
            </a:r>
            <a:r>
              <a:rPr lang="en-US" sz="2800" dirty="0"/>
              <a:t> </a:t>
            </a:r>
            <a:r>
              <a:rPr lang="en-US" sz="2800" dirty="0" err="1"/>
              <a:t>fyzické</a:t>
            </a:r>
            <a:r>
              <a:rPr lang="en-US" sz="2800" dirty="0"/>
              <a:t> </a:t>
            </a:r>
            <a:r>
              <a:rPr lang="en-US" sz="2800" dirty="0" err="1"/>
              <a:t>aktivity</a:t>
            </a:r>
            <a:r>
              <a:rPr lang="en-US" sz="2800" dirty="0"/>
              <a:t> </a:t>
            </a:r>
            <a:r>
              <a:rPr lang="en-US" sz="2800" dirty="0" err="1"/>
              <a:t>denně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07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 v mezinárodním srovnání</a:t>
            </a:r>
          </a:p>
        </p:txBody>
      </p:sp>
      <p:graphicFrame>
        <p:nvGraphicFramePr>
          <p:cNvPr id="14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54016" y="1264417"/>
          <a:ext cx="7200000" cy="50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7545421" y="2701755"/>
            <a:ext cx="382385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populace se v mezinárodním srovnání nadprůměrně zatížena  počtem osob s vysokým krevním tlakem.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BBFDAB5-D5A2-49EE-801C-84620798F0D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D0AE04F4-5DEB-405F-9C78-30D391A8097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154FCE0C-C0EE-4A50-88FF-5138A9352F67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3FFC758-28C8-40D4-ABC5-C36090186F1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60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259464" y="1617782"/>
            <a:ext cx="307779" cy="4756134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251694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 v regionálním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153761" y="3775433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296035" y="4072800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545421" y="2701755"/>
            <a:ext cx="382385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populace se v mezinárodním srovnání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nadprůměrně zatížena počtem osob s vysokým krevním tlakem.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4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id="{16CC8318-6FC0-40C9-BF75-C35B2B76E127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1C88C571-085E-4036-98AE-7728060B97A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58FB0896-5098-495D-A1A5-47CF46A15D6E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AA72072-4426-4B24-925E-6271969CE936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88397" y="6290733"/>
            <a:ext cx="11603603" cy="56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Salt intake per person per day for adults in the WHO European Region from individual country-based surveys, various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6992" y="4022743"/>
            <a:ext cx="2695749" cy="2267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příjem soli se u dospělé populace v ČR blíží hranici 14 – 15 g / den, což je dávka až 3x překračující doporučený denní limit (doporučení WHO/FAO). Z dostupných mezinárodních srovnání WHO je česká populace v tomto parametru mezi cca pěti státy s nejvyšším naměřeným příjmem soli.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221778" y="2882832"/>
            <a:ext cx="28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soli v gramech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132788" y="5686425"/>
            <a:ext cx="30241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Data nejsou k dispozici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666280" y="5018890"/>
            <a:ext cx="83519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168887" y="4089287"/>
            <a:ext cx="2951991" cy="2187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doporučení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&lt;5 gram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ů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00" y="160257"/>
            <a:ext cx="10515600" cy="631595"/>
          </a:xfrm>
        </p:spPr>
        <p:txBody>
          <a:bodyPr>
            <a:normAutofit/>
          </a:bodyPr>
          <a:lstStyle/>
          <a:p>
            <a:r>
              <a:rPr lang="pl-PL" dirty="0"/>
              <a:t>Příjem soli na osobu dospělé populace v Evropském regionu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NOPA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2827" y="1459203"/>
            <a:ext cx="3938628" cy="14678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příjem soli se u dospělé populace v ČR blíží hranici 14 – 15 g / den, což je dávka až 3x překračující doporučený denní limit (doporučení WHO/FAO). Z dostupných mezinárodních srovnání WHO je česká populace v tomto parametru mezi cca pěti státy s nejvyšším naměřeným příjmem soli.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24650321"/>
              </p:ext>
            </p:extLst>
          </p:nvPr>
        </p:nvGraphicFramePr>
        <p:xfrm>
          <a:off x="-89790" y="9615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/>
          <p:cNvSpPr/>
          <p:nvPr/>
        </p:nvSpPr>
        <p:spPr>
          <a:xfrm>
            <a:off x="3382772" y="3235750"/>
            <a:ext cx="1182877" cy="1182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6575345" y="6152365"/>
            <a:ext cx="2814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451520" y="5727587"/>
            <a:ext cx="2951991" cy="2187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WHO/FAO RECOMMENDATION - &lt;5 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Příjem</a:t>
            </a:r>
            <a:r>
              <a:rPr lang="en-US" dirty="0"/>
              <a:t> soli u </a:t>
            </a:r>
            <a:r>
              <a:rPr lang="en-US" dirty="0" err="1"/>
              <a:t>dospělých</a:t>
            </a:r>
            <a:r>
              <a:rPr lang="en-US" dirty="0"/>
              <a:t> (WHO European Region Member States)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3735BB06-2193-4409-8489-C7C89D0C5B73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28DC4B73-E64C-4DD5-8639-FD5BDB5D3D5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813CD2EA-B97E-4A43-88DA-5BB687ECE9B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6AB51A7E-84C7-4D07-9C4F-42B1E79F8BF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8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524750" y="2179562"/>
            <a:ext cx="42291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průzkumu z roku 2014 se různé části české populace značně liší v úrovni zdravotní gramotnosti. Dle očekávání zdravotní gramotnost klesá s věkem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roste s úrovní vzdělání a sociálním statusem.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Výsledky ukazují na nutnost vyšší osvěty zejména v rizikových skupinách obyvatelstva.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C9455FBF-0C76-4DD9-B3E0-72BB39A5C80B}"/>
              </a:ext>
            </a:extLst>
          </p:cNvPr>
          <p:cNvGraphicFramePr/>
          <p:nvPr/>
        </p:nvGraphicFramePr>
        <p:xfrm>
          <a:off x="540000" y="126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7CCAF28-68B2-447A-8089-CD0F5EB51754}"/>
              </a:ext>
            </a:extLst>
          </p:cNvPr>
          <p:cNvGraphicFramePr/>
          <p:nvPr/>
        </p:nvGraphicFramePr>
        <p:xfrm>
          <a:off x="3780000" y="126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C50863B-21E8-47B3-B24C-12AF841F08A3}"/>
              </a:ext>
            </a:extLst>
          </p:cNvPr>
          <p:cNvGraphicFramePr/>
          <p:nvPr/>
        </p:nvGraphicFramePr>
        <p:xfrm>
          <a:off x="540000" y="378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9D64D59-3CC4-4AD5-8ECF-EBAD405A9CBF}"/>
              </a:ext>
            </a:extLst>
          </p:cNvPr>
          <p:cNvGraphicFramePr/>
          <p:nvPr/>
        </p:nvGraphicFramePr>
        <p:xfrm>
          <a:off x="3780000" y="378000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0EB60153-641F-4618-83C3-F5E906E373BC}"/>
              </a:ext>
            </a:extLst>
          </p:cNvPr>
          <p:cNvSpPr txBox="1"/>
          <p:nvPr/>
        </p:nvSpPr>
        <p:spPr>
          <a:xfrm>
            <a:off x="257556" y="653725"/>
            <a:ext cx="1115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II</a:t>
            </a:r>
            <a:endParaRPr lang="en-US" dirty="0"/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005928BA-D28C-4159-9991-A24FA6A8FDB5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6596825-0403-4406-BA42-F383C084562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Vlajka CR">
              <a:extLst>
                <a:ext uri="{FF2B5EF4-FFF2-40B4-BE49-F238E27FC236}">
                  <a16:creationId xmlns:a16="http://schemas.microsoft.com/office/drawing/2014/main" id="{D58C088E-F903-4ADC-ABAD-0A96DB39B40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35D99D1-99E6-40B1-A8E8-276ED45BBD4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47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Kouření: podíl denních kuřáků – mezinárodní srovnání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397735" y="1811693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30836" y="2439997"/>
            <a:ext cx="3823855" cy="3058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populace vykazuje v mezinárodním srovnání nadprůměrný podíl denních kuřáků. Zvýšený podíl denních kuřáků je alarmující skutečností, která vyžaduje významné intervence ať již v posilování zdravotní gramotnosti nebo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oblasti programů odvykání kouření.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2DEA1D3-65D5-45A5-AF62-88E5DBEBE0F1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22E9C629-DEEC-4EE3-9C1A-C3FF59E1107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79E34903-D379-492D-A0F5-9CEABD165691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20A5DC61-07F9-450D-856C-1A6EEBF441B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50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825889" y="4109691"/>
            <a:ext cx="307779" cy="3960000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385869"/>
              </p:ext>
            </p:extLst>
          </p:nvPr>
        </p:nvGraphicFramePr>
        <p:xfrm>
          <a:off x="257558" y="883016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 v regionálním srovnání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60939" y="5869275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366374" y="3440295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730836" y="2439997"/>
            <a:ext cx="3823855" cy="3058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populace vykazuje v mezinárodním srovnání nadprůměrný podíl denních kuřáků. Zvýšený podíl denních kuřáků je alarmující skutečností, která vyžaduje významné intervence ať již v posilování zdravotní gramotnosti nebo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v oblasti programů odvykání kouření.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0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 u mladistvých (15–19 let)</a:t>
            </a:r>
          </a:p>
        </p:txBody>
      </p:sp>
      <p:graphicFrame>
        <p:nvGraphicFramePr>
          <p:cNvPr id="15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69134" y="235462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730836" y="2354621"/>
            <a:ext cx="3823855" cy="3145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Relativně vysoký podíl (10 %) mladistvých denních kuřáků je problémem, který vysoce pravděpodobně přispěje k další zátěži českého zdravotnictví v budoucnu.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8B32AC30-9948-44DE-86EE-06024403D29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96F102AF-4211-4704-9A61-F2C2E3172E3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Vlajka CR">
              <a:extLst>
                <a:ext uri="{FF2B5EF4-FFF2-40B4-BE49-F238E27FC236}">
                  <a16:creationId xmlns:a16="http://schemas.microsoft.com/office/drawing/2014/main" id="{18AAE1F0-5301-4BE9-B822-381FC20039E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BF6B8C91-C911-48A9-B015-2990C7CEB652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05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725" y="2466975"/>
            <a:ext cx="3562523" cy="30642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Zkušenosti s kouřením tabáku uvádí více než polovina třináctiletých a tři čtvrtiny patnáctiletých. Pravidelnými kuřáky více než 20% patnáctiletých. Pravidelně kouří častěji dívky než chlapci.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31800" y="1776942"/>
          <a:ext cx="6835775" cy="404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23726" y="1369520"/>
            <a:ext cx="2881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Kouření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1x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 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6051" y="5763797"/>
            <a:ext cx="453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kteří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Kouření</a:t>
            </a:r>
            <a:r>
              <a:rPr lang="en-US" dirty="0"/>
              <a:t> </a:t>
            </a:r>
            <a:r>
              <a:rPr lang="en-US" dirty="0" err="1"/>
              <a:t>cigaret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> v ČR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6F2DDE50-E405-4816-9A3E-863C7D719EF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15D8E13F-9102-453B-A190-3886A1E24B02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EAABDDE0-1AF7-4CC1-A308-C6036E8B4518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4AEAAEA-0CBC-4179-A904-B48BA3D061E4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68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494" y="6249725"/>
            <a:ext cx="11619506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2097906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40498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1838325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0631" y="217376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353361" y="323639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9997" y="323639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875" y="6148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26150" y="6815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55770" y="6280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Děti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kouří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1x </a:t>
            </a:r>
            <a:r>
              <a:rPr lang="en-US" dirty="0" err="1"/>
              <a:t>týdně</a:t>
            </a:r>
            <a:r>
              <a:rPr lang="en-US" dirty="0"/>
              <a:t> 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28D528D0-5FDB-4E9B-AFF2-8698480A83F8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72C0DCBB-DADC-4DBB-A131-2B3434BE795E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Vlajka CR">
              <a:extLst>
                <a:ext uri="{FF2B5EF4-FFF2-40B4-BE49-F238E27FC236}">
                  <a16:creationId xmlns:a16="http://schemas.microsoft.com/office/drawing/2014/main" id="{14CC1C7D-19E3-48EE-A3B0-587FFCC5EC0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7B651161-0D91-419D-86FC-EA3E1AB2FDF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0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2909107" y="3772803"/>
            <a:ext cx="307779" cy="2160000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618593"/>
              </p:ext>
            </p:extLst>
          </p:nvPr>
        </p:nvGraphicFramePr>
        <p:xfrm>
          <a:off x="257558" y="1047296"/>
          <a:ext cx="7057642" cy="522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3369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ÚZIS ČR, Národní registr rodiček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Rodičky kouřící v těhotenství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4467226" y="4632387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4467226" y="3791447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467600" y="2052536"/>
            <a:ext cx="3823855" cy="34477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kouřících rodiček je závažný problém,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ovlivňující jak zdravý průběh těhotenství,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 novorozence, který si může nést doživotní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následky. V kouření v těhotenství jsou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ČR výrazné regionální rozdíly dávající rozsáhlý prostor pro zvyšování zdravotní gramotnosti těhotných.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40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21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NOR ČR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8281" y="3458412"/>
            <a:ext cx="270753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Národního onkologického registru ČR potvrzují spojitost vybraných nádorů s kouřením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895081" y="802696"/>
            <a:ext cx="144000" cy="144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75"/>
          <p:cNvSpPr>
            <a:spLocks noChangeArrowheads="1"/>
          </p:cNvSpPr>
          <p:nvPr/>
        </p:nvSpPr>
        <p:spPr bwMode="auto">
          <a:xfrm>
            <a:off x="4771381" y="802696"/>
            <a:ext cx="144000" cy="144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6012806" y="802696"/>
            <a:ext cx="144000" cy="144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78"/>
          <p:cNvSpPr>
            <a:spLocks noChangeArrowheads="1"/>
          </p:cNvSpPr>
          <p:nvPr/>
        </p:nvSpPr>
        <p:spPr bwMode="auto">
          <a:xfrm>
            <a:off x="4070560" y="789263"/>
            <a:ext cx="336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kuřák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79"/>
          <p:cNvSpPr>
            <a:spLocks noChangeArrowheads="1"/>
          </p:cNvSpPr>
          <p:nvPr/>
        </p:nvSpPr>
        <p:spPr bwMode="auto">
          <a:xfrm>
            <a:off x="4946860" y="789263"/>
            <a:ext cx="763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bývalý kuřák</a:t>
            </a:r>
            <a:endParaRPr kumimoji="0" lang="en-US" altLang="cs-C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80"/>
          <p:cNvSpPr>
            <a:spLocks noChangeArrowheads="1"/>
          </p:cNvSpPr>
          <p:nvPr/>
        </p:nvSpPr>
        <p:spPr bwMode="auto">
          <a:xfrm>
            <a:off x="6188285" y="789263"/>
            <a:ext cx="484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nekuřák</a:t>
            </a:r>
            <a:endParaRPr kumimoji="0" lang="en-US" altLang="cs-C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81"/>
          <p:cNvSpPr>
            <a:spLocks noChangeArrowheads="1"/>
          </p:cNvSpPr>
          <p:nvPr/>
        </p:nvSpPr>
        <p:spPr bwMode="auto">
          <a:xfrm>
            <a:off x="7017693" y="802696"/>
            <a:ext cx="144000" cy="144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auto">
          <a:xfrm>
            <a:off x="7201110" y="781325"/>
            <a:ext cx="72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neznámo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57"/>
          <p:cNvGraphicFramePr>
            <a:graphicFrameLocks/>
          </p:cNvGraphicFramePr>
          <p:nvPr>
            <p:extLst/>
          </p:nvPr>
        </p:nvGraphicFramePr>
        <p:xfrm>
          <a:off x="3291418" y="1260086"/>
          <a:ext cx="5364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225"/>
          <p:cNvSpPr>
            <a:spLocks noChangeArrowheads="1"/>
          </p:cNvSpPr>
          <p:nvPr/>
        </p:nvSpPr>
        <p:spPr bwMode="auto">
          <a:xfrm>
            <a:off x="5591981" y="1056069"/>
            <a:ext cx="668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</a:t>
            </a: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pacientů</a:t>
            </a:r>
            <a:endParaRPr kumimoji="0" lang="en-US" alt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Group 181"/>
          <p:cNvGraphicFramePr>
            <a:graphicFrameLocks noGrp="1"/>
          </p:cNvGraphicFramePr>
          <p:nvPr>
            <p:extLst/>
          </p:nvPr>
        </p:nvGraphicFramePr>
        <p:xfrm>
          <a:off x="257558" y="1487241"/>
          <a:ext cx="3132013" cy="4848225"/>
        </p:xfrm>
        <a:graphic>
          <a:graphicData uri="http://schemas.openxmlformats.org/drawingml/2006/table">
            <a:tbl>
              <a:tblPr/>
              <a:tblGrid>
                <a:gridCol w="3132013">
                  <a:extLst>
                    <a:ext uri="{9D8B030D-6E8A-4147-A177-3AD203B41FA5}">
                      <a16:colId xmlns:a16="http://schemas.microsoft.com/office/drawing/2014/main" val="18945524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hrtanu (C32)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88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průdušnice, průdušky a plíce (C33, C34)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1375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hlavy a krku (C00–C14, C30–C31)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28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jícnu (C15)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142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močového měchýře (C67)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6044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varlete (C62)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613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Hodgkinův lymfom (C81)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168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hrdla děložního (C53)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954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jater a intrahepatálních žlučových cest (C22)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0276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žaludku (C16)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9558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slinivky břišní (C25)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52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ledviny (C64)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194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non-Hodgkinův lymfom (C82–C86)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35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tlustého střeva a konečníku (C18–C20)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37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prostaty (C61)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7312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leukémie (C91–C95)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00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mozku, míchy a jiných částí CNS (C70–C72)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3547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pojivových a měk. tkání a perif. nervů (C47, C49)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214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mnohočetný myelom (C90)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46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štítné žlázy (C73)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08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žlučníku a žlučových cest (C23, C24)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8470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prsu (C50) u žen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03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zhoubný melanom kůže (C43)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363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vaječníku (C56)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683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nemelanomový kožní ZN (C44)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716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dělohy (C54, C55)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68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zhoubné novotvary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37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in situ (D00–D09)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7249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nezhoubné a neznámého chování </a:t>
                      </a:r>
                    </a:p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(D10–D36, D37–D48)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85962"/>
                  </a:ext>
                </a:extLst>
              </a:tr>
            </a:tbl>
          </a:graphicData>
        </a:graphic>
      </p:graphicFrame>
      <p:graphicFrame>
        <p:nvGraphicFramePr>
          <p:cNvPr id="20" name="Group 183"/>
          <p:cNvGraphicFramePr>
            <a:graphicFrameLocks noGrp="1"/>
          </p:cNvGraphicFramePr>
          <p:nvPr>
            <p:extLst/>
          </p:nvPr>
        </p:nvGraphicFramePr>
        <p:xfrm>
          <a:off x="8473441" y="1479832"/>
          <a:ext cx="744538" cy="469582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54026679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8 592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108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103 714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4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23 896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877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9 172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7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35 186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7864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7 533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254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4 330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172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15 460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864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14 260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30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25 494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22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32 376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519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47 116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95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21 643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5957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127 814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247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96 052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638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21 460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6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13 585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92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4 646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38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8 533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803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15 007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7755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14 787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173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105 048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023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33 692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84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17 651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331 652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969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30 317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055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50 617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28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93 622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18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32 401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20805"/>
                  </a:ext>
                </a:extLst>
              </a:tr>
            </a:tbl>
          </a:graphicData>
        </a:graphic>
      </p:graphicFrame>
      <p:sp>
        <p:nvSpPr>
          <p:cNvPr id="21" name="Rectangle 225"/>
          <p:cNvSpPr>
            <a:spLocks noChangeArrowheads="1"/>
          </p:cNvSpPr>
          <p:nvPr/>
        </p:nvSpPr>
        <p:spPr bwMode="auto">
          <a:xfrm>
            <a:off x="1319947" y="6264503"/>
            <a:ext cx="77048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</a:t>
            </a:r>
            <a:r>
              <a:rPr kumimoji="0" lang="en-US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Národní onkologický registr, ÚZIS ČR</a:t>
            </a:r>
            <a:endParaRPr kumimoji="0" lang="en-US" alt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Kouření</a:t>
            </a:r>
            <a:r>
              <a:rPr lang="en-US" sz="2400" dirty="0"/>
              <a:t> u </a:t>
            </a:r>
            <a:r>
              <a:rPr lang="en-US" sz="2400" dirty="0" err="1"/>
              <a:t>onkologických</a:t>
            </a:r>
            <a:r>
              <a:rPr lang="en-US" sz="2400" dirty="0"/>
              <a:t> </a:t>
            </a:r>
            <a:r>
              <a:rPr lang="en-US" sz="2400" dirty="0" err="1"/>
              <a:t>pacientů</a:t>
            </a:r>
            <a:r>
              <a:rPr lang="en-US" sz="2400" dirty="0"/>
              <a:t> </a:t>
            </a:r>
            <a:r>
              <a:rPr lang="en-US" sz="2400" dirty="0" err="1"/>
              <a:t>diagnostikovaných</a:t>
            </a:r>
            <a:r>
              <a:rPr lang="en-US" sz="2400" dirty="0"/>
              <a:t> v ČR (2002 – 201</a:t>
            </a:r>
            <a:r>
              <a:rPr lang="cs-CZ" sz="2400" dirty="0"/>
              <a:t>7</a:t>
            </a:r>
            <a:r>
              <a:rPr lang="en-US" sz="2400" dirty="0"/>
              <a:t>)</a:t>
            </a: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4D83587C-4CCA-4B54-91A4-3B6D45D5EDA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82A02FA6-3994-4E15-AF48-4013E3B636FD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28" name="Vlajka CR">
              <a:extLst>
                <a:ext uri="{FF2B5EF4-FFF2-40B4-BE49-F238E27FC236}">
                  <a16:creationId xmlns:a16="http://schemas.microsoft.com/office/drawing/2014/main" id="{F78348B3-2440-4EF1-A2CD-144277BF3C34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7FC0D9BE-9CB2-44DF-B0C8-8F88A3A4CBF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548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alkoholu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497" y="5731074"/>
            <a:ext cx="11531252" cy="52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Česká republika patří v rámci Evropské Unie ke státům s nejvyšší konzumací alkoholu. Tato skutečnost má negativní vliv na zdravotní stav české populace.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1" name="Graf 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81903" y="1328391"/>
          <a:ext cx="7200000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612172" y="2468921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Graf 8">
            <a:extLst>
              <a:ext uri="{FF2B5EF4-FFF2-40B4-BE49-F238E27FC236}">
                <a16:creationId xmlns:a16="http://schemas.microsoft.com/office/drawing/2014/main" id="{622165B9-3FB9-4121-B7CE-2A4B2E55DD0C}"/>
              </a:ext>
            </a:extLst>
          </p:cNvPr>
          <p:cNvGraphicFramePr/>
          <p:nvPr>
            <p:extLst/>
          </p:nvPr>
        </p:nvGraphicFramePr>
        <p:xfrm>
          <a:off x="6209123" y="1328391"/>
          <a:ext cx="6173227" cy="32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6">
            <a:extLst>
              <a:ext uri="{FF2B5EF4-FFF2-40B4-BE49-F238E27FC236}">
                <a16:creationId xmlns:a16="http://schemas.microsoft.com/office/drawing/2014/main" id="{9F1241C6-DB5A-4EB6-8C8A-81A0F88A0787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1B1FBE9A-3B79-4FEC-8F67-504B08058393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B222A0CE-B9BC-4577-A4C7-3B2E8168988A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D6C4774-E289-421D-982B-45D25464021A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019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4108156" y="2663072"/>
            <a:ext cx="307779" cy="5076503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Graf 12">
            <a:extLst>
              <a:ext uri="{FF2B5EF4-FFF2-40B4-BE49-F238E27FC236}">
                <a16:creationId xmlns:a16="http://schemas.microsoft.com/office/drawing/2014/main" id="{8E08630B-BE3F-486E-854C-DA79AC16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712133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alkoholu – kraje ČR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7259067" y="4980908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5964450" y="3771625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30836" y="2354621"/>
            <a:ext cx="3823855" cy="3145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Česká republika patří v rámci Evropské Unie ke státům s nejvyšší konzumací alkoholu. Tato skutečnost má negativní vliv na zdravotní stav české populace.</a:t>
            </a:r>
            <a:endParaRPr lang="en-US" sz="14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7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>
            <a:extLst>
              <a:ext uri="{FF2B5EF4-FFF2-40B4-BE49-F238E27FC236}">
                <a16:creationId xmlns:a16="http://schemas.microsoft.com/office/drawing/2014/main" id="{5AF0C9B4-F382-4153-833F-2194B08C3875}"/>
              </a:ext>
            </a:extLst>
          </p:cNvPr>
          <p:cNvSpPr/>
          <p:nvPr/>
        </p:nvSpPr>
        <p:spPr>
          <a:xfrm rot="5400000">
            <a:off x="3632490" y="4360415"/>
            <a:ext cx="307779" cy="3600000"/>
          </a:xfrm>
          <a:prstGeom prst="rect">
            <a:avLst/>
          </a:prstGeom>
          <a:solidFill>
            <a:srgbClr val="D714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f 3">
            <a:extLst>
              <a:ext uri="{FF2B5EF4-FFF2-40B4-BE49-F238E27FC236}">
                <a16:creationId xmlns:a16="http://schemas.microsoft.com/office/drawing/2014/main" id="{7BF4B016-C917-4236-8B13-9CC88A045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525859"/>
              </p:ext>
            </p:extLst>
          </p:nvPr>
        </p:nvGraphicFramePr>
        <p:xfrm>
          <a:off x="257559" y="930724"/>
          <a:ext cx="7057642" cy="54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Riziková konzumace alkoholu</a:t>
            </a:r>
          </a:p>
        </p:txBody>
      </p:sp>
      <p:sp>
        <p:nvSpPr>
          <p:cNvPr id="11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174240" y="5939999"/>
            <a:ext cx="112266" cy="440833"/>
          </a:xfrm>
          <a:prstGeom prst="downArrow">
            <a:avLst/>
          </a:prstGeom>
          <a:solidFill>
            <a:srgbClr val="D7144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">
            <a:extLst>
              <a:ext uri="{FF2B5EF4-FFF2-40B4-BE49-F238E27FC236}">
                <a16:creationId xmlns:a16="http://schemas.microsoft.com/office/drawing/2014/main" id="{CFF6A75E-018E-4D02-AB68-D6141BDA2B3F}"/>
              </a:ext>
            </a:extLst>
          </p:cNvPr>
          <p:cNvSpPr/>
          <p:nvPr/>
        </p:nvSpPr>
        <p:spPr>
          <a:xfrm rot="5400000">
            <a:off x="6225691" y="3935839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30832" y="2353391"/>
            <a:ext cx="3823855" cy="31558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rizikové konzumace alkoholu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závažným problémem české populace.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273" y="5780996"/>
            <a:ext cx="11746727" cy="78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5DE19A4-FA6C-4ACA-B2F7-D46309CD98AD}"/>
              </a:ext>
            </a:extLst>
          </p:cNvPr>
          <p:cNvSpPr txBox="1"/>
          <p:nvPr/>
        </p:nvSpPr>
        <p:spPr>
          <a:xfrm>
            <a:off x="7516238" y="1374879"/>
            <a:ext cx="38232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gramotnost je velkou měrou podmíněna věkem: s rostoucím věkem klesá úroveň zdravotní gramotnosti – v mezinárodním srovnání nejvýrazněji právě v ČR; dále souvisí se vzděláním a mírou finanční deprivace.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ČR byla v mezinárodních srovnáních zaznamenána významná negativní korelace mezi úrovní zdravotní gramotností a frekvencí využívání zdravotních služeb.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E99501-37AB-47F0-A569-338A371EB899}"/>
              </a:ext>
            </a:extLst>
          </p:cNvPr>
          <p:cNvSpPr txBox="1"/>
          <p:nvPr/>
        </p:nvSpPr>
        <p:spPr>
          <a:xfrm>
            <a:off x="539999" y="967773"/>
            <a:ext cx="6794251" cy="299295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zdravotní gramotnost podle prediktorů (index Beta, adjustovaný koeficient determinace) pro jednotlivé země a celkově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8A7D66-64C1-4191-8CFE-B898DA63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53031"/>
            <a:ext cx="5841524" cy="17222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764E69-08A9-40AE-A7B2-295CE3434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26906"/>
            <a:ext cx="5845714" cy="25813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1047F6-C9D2-4FE6-BBAD-23530A3E85F2}"/>
              </a:ext>
            </a:extLst>
          </p:cNvPr>
          <p:cNvSpPr txBox="1"/>
          <p:nvPr/>
        </p:nvSpPr>
        <p:spPr>
          <a:xfrm>
            <a:off x="540000" y="3446660"/>
            <a:ext cx="6679950" cy="299295"/>
          </a:xfrm>
          <a:prstGeom prst="rect">
            <a:avLst/>
          </a:prstGeom>
          <a:noFill/>
        </p:spPr>
        <p:txBody>
          <a:bodyPr wrap="square" lIns="0" tIns="72000" rIns="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Korelace mezi celkovou zdravotní gramotností a indikátory využívání zdravotnických služeb v jednotlivých zemích a celkově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8AF6D1F-D589-427B-B66A-46A78203EF9B}"/>
              </a:ext>
            </a:extLst>
          </p:cNvPr>
          <p:cNvSpPr/>
          <p:nvPr/>
        </p:nvSpPr>
        <p:spPr>
          <a:xfrm>
            <a:off x="539999" y="6285012"/>
            <a:ext cx="6096000" cy="232165"/>
          </a:xfrm>
          <a:prstGeom prst="rect">
            <a:avLst/>
          </a:prstGeom>
        </p:spPr>
        <p:txBody>
          <a:bodyPr lIns="0" tIns="72000" rIns="0" b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Pozn.: *) Korelace významná na hladině 0,05 **) Korelace významná na hladině 0,01.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C240A7E-B5E3-4386-97EB-117F3D5D2013}"/>
              </a:ext>
            </a:extLst>
          </p:cNvPr>
          <p:cNvSpPr/>
          <p:nvPr/>
        </p:nvSpPr>
        <p:spPr>
          <a:xfrm>
            <a:off x="539999" y="2980330"/>
            <a:ext cx="6096000" cy="514738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Pozn.: AT [n = 838], BG [n = 840], DE(NRW) [n = 939], EL [n = 961], ES [n = 916], IE [n = 847], NL [n = 930], PL [n = 814], Celkem [n = 7085], CZ [n = 930]. </a:t>
            </a:r>
            <a:r>
              <a:rPr kumimoji="0" lang="cs-CZ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nevýznamné na hladině 0,05. Index celkové zdravotní gramotnosti od 0 (= minimum) do 50 (= maximum). Pohlaví: 0 = muž, 1 = žena. Finanční deprivace od nízké do vysoké. Sociální status od 1 (= nejnižší postavení ve společnosti) do 10 (= nejvyšší postavení ve společnosti).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510E8BC-30B5-4103-98B0-1B108EE8094C}"/>
              </a:ext>
            </a:extLst>
          </p:cNvPr>
          <p:cNvSpPr txBox="1"/>
          <p:nvPr/>
        </p:nvSpPr>
        <p:spPr>
          <a:xfrm>
            <a:off x="257556" y="653725"/>
            <a:ext cx="1170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Kučera Z.,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Pelikan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J, Šteflová A. Časopis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lékařů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českých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2016; 155: 233-241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/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Sørensen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Journal of Public Health 2015; 25(6): 1053–1058.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Zdravotní gramotnost v ČR III</a:t>
            </a:r>
            <a:endParaRPr lang="en-US" dirty="0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B6A5964D-2CDB-4B3F-9719-B4B0349A16B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E68739B3-DBBE-412B-8C06-BA0E52164ED6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Vlajka CR">
              <a:extLst>
                <a:ext uri="{FF2B5EF4-FFF2-40B4-BE49-F238E27FC236}">
                  <a16:creationId xmlns:a16="http://schemas.microsoft.com/office/drawing/2014/main" id="{50A398A6-1944-45F8-AA17-4B4A2CE2F1A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BBB43B0A-3362-4C31-BA74-C8B8887D4884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53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4350" y="2157942"/>
            <a:ext cx="3562523" cy="29284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Jako vysoce rizikovou skutečnost je třeba vnímat vysoký a rostoucí podíl dětí a adolescentů, kteří mají zkušenost s alkoholem již ve velmi nízkém věku. Mezi roky 2006 a 2010 vzrostl počet dětí, které uvedly, ze byly opakovaně opilé (u 15 letých chlapců byl nárůst ze 37 % na 46 %, u děvčat ze 30 % na 40 %).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dětí, které v průzkumech uvádějí konzumaci jednoho druhu alkoholu alespoň jednou týdně, narůstá již od věku 10 – 11 let (10% chlapci, 5% dívky) a v 15 letech věku dosahuje 44% u chlapců a 33% u dívek.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31800" y="1776942"/>
          <a:ext cx="6835775" cy="404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880776" y="1347277"/>
            <a:ext cx="51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aspoň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0776" y="5819776"/>
            <a:ext cx="45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kte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uváděl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konzumaci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druhu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alespoň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týdně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Pití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u </a:t>
            </a:r>
            <a:r>
              <a:rPr lang="en-US" dirty="0" err="1"/>
              <a:t>dětí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C3657222-0EFA-453E-B6E8-0564FE071B2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5452B83B-B97B-43D9-8E19-E7B7524E66AB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Vlajka CR">
              <a:extLst>
                <a:ext uri="{FF2B5EF4-FFF2-40B4-BE49-F238E27FC236}">
                  <a16:creationId xmlns:a16="http://schemas.microsoft.com/office/drawing/2014/main" id="{28BD2610-1190-49EA-A47E-631DCC01292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729A154F-AB00-4F8A-9C12-37EA35B958E7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46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8" y="6241774"/>
            <a:ext cx="11595652" cy="61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50807" y="1269231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799" y="1271638"/>
            <a:ext cx="3209925" cy="242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99" y="1733550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724" y="257911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6050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778454" y="364174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15090" y="364174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875" y="614881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12432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26150" y="68155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053945" y="1037702"/>
          <a:ext cx="3978275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55770" y="62806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Děti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pijí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1x </a:t>
            </a:r>
            <a:r>
              <a:rPr lang="en-US" dirty="0" err="1"/>
              <a:t>týdně</a:t>
            </a:r>
            <a:r>
              <a:rPr lang="en-US" dirty="0"/>
              <a:t> 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1D189914-D6F1-4A70-957A-8573E004B54F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07345418-7DAB-47B0-A9DD-5770199301C0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Vlajka CR">
              <a:extLst>
                <a:ext uri="{FF2B5EF4-FFF2-40B4-BE49-F238E27FC236}">
                  <a16:creationId xmlns:a16="http://schemas.microsoft.com/office/drawing/2014/main" id="{15139243-1549-427A-BF11-BC94D471351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B7D055D8-24A1-4132-B90B-A59F392ABAD3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689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>
            <a:extLst>
              <a:ext uri="{FF2B5EF4-FFF2-40B4-BE49-F238E27FC236}">
                <a16:creationId xmlns:a16="http://schemas.microsoft.com/office/drawing/2014/main" id="{40895872-665C-43B0-A3BF-1226155895B0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A741A9A2-482C-460D-8D1D-5063445E9A08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192144AB-CFEF-4C1A-8250-C0B710A01C29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AAFC071-59DF-4D7D-9EE5-56573BF2208B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ESPAD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r.2011,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publikovaná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878" y="1783331"/>
            <a:ext cx="50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9418320" y="1937219"/>
            <a:ext cx="2554778" cy="3264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se v mezinárodních průzkumech (např. studie ESPAD)řadí na přední příčky v konzumaci alkoholu u adolescentů. Tato vysoce riziková skutečnost platí přitom ve stejné míče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30 </a:t>
            </a:r>
            <a:r>
              <a:rPr lang="en-US" dirty="0" err="1"/>
              <a:t>dnech</a:t>
            </a:r>
            <a:r>
              <a:rPr lang="en-US" dirty="0"/>
              <a:t> – </a:t>
            </a:r>
            <a:r>
              <a:rPr lang="en-US" dirty="0" err="1"/>
              <a:t>chlapci</a:t>
            </a:r>
            <a:r>
              <a:rPr lang="en-US" dirty="0"/>
              <a:t> (15-16 let)</a:t>
            </a:r>
          </a:p>
        </p:txBody>
      </p:sp>
    </p:spTree>
    <p:extLst>
      <p:ext uri="{BB962C8B-B14F-4D97-AF65-F5344CB8AC3E}">
        <p14:creationId xmlns:p14="http://schemas.microsoft.com/office/powerpoint/2010/main" val="133489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103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ESPAD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r.2011,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publikovaná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r.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937219"/>
            <a:ext cx="2554778" cy="32643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republika se v mezinárodních průzkumech (např. studie ESPAD)řadí na přední příčky v konzumaci alkoholu u adolescentů. Tato vysoce riziková skutečnost platí přitom ve stejné míče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7558" y="1313410"/>
          <a:ext cx="916076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878" y="1783331"/>
            <a:ext cx="50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30 </a:t>
            </a:r>
            <a:r>
              <a:rPr lang="en-US" dirty="0" err="1"/>
              <a:t>dnech</a:t>
            </a:r>
            <a:r>
              <a:rPr lang="en-US" dirty="0"/>
              <a:t> - </a:t>
            </a:r>
            <a:r>
              <a:rPr lang="en-US" dirty="0" err="1"/>
              <a:t>dívky</a:t>
            </a:r>
            <a:r>
              <a:rPr lang="en-US" dirty="0"/>
              <a:t> </a:t>
            </a: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F10C8323-EE53-4E2B-A6A0-B52B530538ED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C2CCF1EB-CB25-4A68-87A5-3ED21BE6E395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0E343699-279B-4226-8CF5-BAEB2030CAFD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9AAF6206-7A30-4C91-80E4-924B72F63CAE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0494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834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Výroční zpráva o stavu ve věcech drog v ČR v r. 2017, Národní monitorovací středisko pro drogy a závislosti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40676" y="1417316"/>
          <a:ext cx="6020318" cy="507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771501" y="3105316"/>
            <a:ext cx="265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Celoživotní prevalence (%)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1001212"/>
            <a:ext cx="731831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Celoživotní prevalence užití nelegálních drog v populaci (v 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užití nelegálních drog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7467600" y="2237362"/>
            <a:ext cx="3823855" cy="3262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prevalence užití drog je alarmující skutečností žádající vyšší pozornost.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F493505-55BC-4F04-939F-DE7AA941C7B4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AF7FFCB-DB02-49F5-A86F-92F765EF0440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Vlajka CR">
              <a:extLst>
                <a:ext uri="{FF2B5EF4-FFF2-40B4-BE49-F238E27FC236}">
                  <a16:creationId xmlns:a16="http://schemas.microsoft.com/office/drawing/2014/main" id="{D61DD59E-0773-4300-BB50-2B2F3178049F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51B3A083-D1CC-4DD1-9B2A-9BB2065E396F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75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31549" y="2217907"/>
            <a:ext cx="2626468" cy="3262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monitorovací středisko pro drogy a závislosti registruje v roce 2017 celkem 46 800 problémových uživatelů drog, přičemž nejvyšší podíl (73%) připadá na uživatele pervitinu. Počet těchto uživatelů je jednoznačně nejvyšší v Hlavním městě Praze a dále v Ústeckém kraji.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" y="1152427"/>
            <a:ext cx="8301074" cy="46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"/>
          <p:cNvSpPr txBox="1">
            <a:spLocks/>
          </p:cNvSpPr>
          <p:nvPr/>
        </p:nvSpPr>
        <p:spPr>
          <a:xfrm>
            <a:off x="-29184" y="587538"/>
            <a:ext cx="8229600" cy="3711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PUD (problémový uživatel drog)</a:t>
            </a:r>
          </a:p>
        </p:txBody>
      </p:sp>
      <p:sp>
        <p:nvSpPr>
          <p:cNvPr id="2" name="Obdélník 1"/>
          <p:cNvSpPr/>
          <p:nvPr/>
        </p:nvSpPr>
        <p:spPr>
          <a:xfrm>
            <a:off x="707685" y="3491118"/>
            <a:ext cx="8143539" cy="290456"/>
          </a:xfrm>
          <a:prstGeom prst="rect">
            <a:avLst/>
          </a:prstGeom>
          <a:solidFill>
            <a:srgbClr val="A5BF6A">
              <a:alpha val="23000"/>
            </a:srgb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Odhadovaný</a:t>
            </a:r>
            <a:r>
              <a:rPr lang="en-US" sz="2400" dirty="0"/>
              <a:t> </a:t>
            </a:r>
            <a:r>
              <a:rPr lang="en-US" sz="2400" dirty="0" err="1"/>
              <a:t>počet</a:t>
            </a:r>
            <a:r>
              <a:rPr lang="en-US" sz="2400" dirty="0"/>
              <a:t> </a:t>
            </a:r>
            <a:r>
              <a:rPr lang="en-US" sz="2400" dirty="0" err="1"/>
              <a:t>problémových</a:t>
            </a:r>
            <a:r>
              <a:rPr lang="en-US" sz="2400" dirty="0"/>
              <a:t> </a:t>
            </a:r>
            <a:r>
              <a:rPr lang="en-US" sz="2400" dirty="0" err="1"/>
              <a:t>uživatelů</a:t>
            </a:r>
            <a:r>
              <a:rPr lang="en-US" sz="2400" dirty="0"/>
              <a:t> </a:t>
            </a:r>
            <a:r>
              <a:rPr lang="en-US" sz="2400" dirty="0" err="1"/>
              <a:t>drog</a:t>
            </a:r>
            <a:r>
              <a:rPr lang="en-US" sz="2400" dirty="0"/>
              <a:t> v ČR – </a:t>
            </a:r>
            <a:r>
              <a:rPr lang="en-US" sz="2400" dirty="0" err="1"/>
              <a:t>střední</a:t>
            </a:r>
            <a:r>
              <a:rPr lang="en-US" sz="2400" dirty="0"/>
              <a:t> </a:t>
            </a:r>
            <a:r>
              <a:rPr lang="en-US" sz="2400" dirty="0" err="1"/>
              <a:t>hodnoty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52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8640" y="6249725"/>
            <a:ext cx="11643360" cy="6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19" y="1427711"/>
            <a:ext cx="3209925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6575" y="1037702"/>
          <a:ext cx="6140450" cy="58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4959" y="2053900"/>
            <a:ext cx="258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HBSC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7689" y="2160163"/>
            <a:ext cx="108000" cy="108000"/>
          </a:xfrm>
          <a:prstGeom prst="rect">
            <a:avLst/>
          </a:prstGeom>
          <a:solidFill>
            <a:srgbClr val="EE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4325" y="2160163"/>
            <a:ext cx="108000" cy="108000"/>
          </a:xfrm>
          <a:prstGeom prst="rect">
            <a:avLst/>
          </a:prstGeom>
          <a:solidFill>
            <a:srgbClr val="0C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800" y="668370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835614" y="3947851"/>
            <a:ext cx="4660328" cy="1260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konzumace konopí je v ČR velmi rozšířená a zasahuje i věkové kategorie adolescentů. Dle dostupných mezinárodních průzkumů týkajících se dětí ve věku 15 let vyzkoušelo v ČR konopí až 30% této populace, přičemž tento podíl je shodný pro dívky i chlapce.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Podíl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(</a:t>
            </a:r>
            <a:r>
              <a:rPr lang="en-US" dirty="0" err="1"/>
              <a:t>věk</a:t>
            </a:r>
            <a:r>
              <a:rPr lang="en-US" dirty="0"/>
              <a:t> 15 let),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vyzkoušely</a:t>
            </a:r>
            <a:r>
              <a:rPr lang="en-US" dirty="0"/>
              <a:t> </a:t>
            </a:r>
            <a:r>
              <a:rPr lang="en-US" dirty="0" err="1"/>
              <a:t>konopí</a:t>
            </a:r>
            <a:endParaRPr lang="en-US" dirty="0"/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9CF1A325-1A33-4F5B-8E16-780111C531A9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922F15E1-DC42-4887-878D-8FF3C8D7C389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1FC56FB6-5FD5-4B08-ADCF-DBC11FCFC883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3634BA3-3BEE-4875-A4C2-6ABD35F5EC4C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12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Determinanty zdraví – vybrané rizikové faktory</a:t>
            </a:r>
          </a:p>
        </p:txBody>
      </p:sp>
    </p:spTree>
    <p:extLst>
      <p:ext uri="{BB962C8B-B14F-4D97-AF65-F5344CB8AC3E}">
        <p14:creationId xmlns:p14="http://schemas.microsoft.com/office/powerpoint/2010/main" val="424285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162" y="1635869"/>
            <a:ext cx="3823855" cy="3399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Vysoký podíl </a:t>
            </a:r>
            <a:r>
              <a:rPr lang="cs-CZ" sz="1400" dirty="0" err="1">
                <a:solidFill>
                  <a:prstClr val="black"/>
                </a:solidFill>
              </a:rPr>
              <a:t>preobézních</a:t>
            </a:r>
            <a:r>
              <a:rPr lang="cs-CZ" sz="1400" dirty="0">
                <a:solidFill>
                  <a:prstClr val="black"/>
                </a:solidFill>
              </a:rPr>
              <a:t> až obézních lidí v České republice je jedním z významných problémů zatěžujících zdravotnický systém. Dle dostupných dat z výběrových šetření EHIS žije v VYS více než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61 % osob splňujících kritéria </a:t>
            </a:r>
            <a:r>
              <a:rPr lang="cs-CZ" sz="1400" dirty="0" err="1">
                <a:solidFill>
                  <a:prstClr val="black"/>
                </a:solidFill>
              </a:rPr>
              <a:t>preobezity</a:t>
            </a:r>
            <a:r>
              <a:rPr lang="cs-CZ" sz="1400" dirty="0">
                <a:solidFill>
                  <a:prstClr val="black"/>
                </a:solidFill>
              </a:rPr>
              <a:t> a obezity. Tato data jsou výzvou pro účinné programy zejména primární prevence.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a obezita v české populaci </a:t>
            </a:r>
          </a:p>
        </p:txBody>
      </p:sp>
      <p:graphicFrame>
        <p:nvGraphicFramePr>
          <p:cNvPr id="16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/>
          </p:nvPr>
        </p:nvGraphicFramePr>
        <p:xfrm>
          <a:off x="1074945" y="653725"/>
          <a:ext cx="6328229" cy="43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8">
            <a:extLst>
              <a:ext uri="{FF2B5EF4-FFF2-40B4-BE49-F238E27FC236}">
                <a16:creationId xmlns:a16="http://schemas.microsoft.com/office/drawing/2014/main" id="{4AE37A88-EAED-4F09-89E9-4AE832D55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837403"/>
              </p:ext>
            </p:extLst>
          </p:nvPr>
        </p:nvGraphicFramePr>
        <p:xfrm>
          <a:off x="104642" y="4600309"/>
          <a:ext cx="7298532" cy="171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9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45532"/>
            <a:ext cx="3823855" cy="35547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preobézních až obézních lidí v České republice a jejich stoupající podíl v čase je jedním z významných problémů zdravotnictví.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data ukazují u tohoto rizikového faktoru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rostoucí trend v čase, a to zejména u mužů.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Změny v podílu obézních v čase</a:t>
            </a:r>
          </a:p>
        </p:txBody>
      </p:sp>
      <p:graphicFrame>
        <p:nvGraphicFramePr>
          <p:cNvPr id="13" name="Graf 4">
            <a:extLst>
              <a:ext uri="{FF2B5EF4-FFF2-40B4-BE49-F238E27FC236}">
                <a16:creationId xmlns:a16="http://schemas.microsoft.com/office/drawing/2014/main" id="{FF9BD919-6807-4C44-9801-E97C7478B6D7}"/>
              </a:ext>
            </a:extLst>
          </p:cNvPr>
          <p:cNvGraphicFramePr/>
          <p:nvPr>
            <p:extLst/>
          </p:nvPr>
        </p:nvGraphicFramePr>
        <p:xfrm>
          <a:off x="594447" y="1208942"/>
          <a:ext cx="653501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6">
            <a:extLst>
              <a:ext uri="{FF2B5EF4-FFF2-40B4-BE49-F238E27FC236}">
                <a16:creationId xmlns:a16="http://schemas.microsoft.com/office/drawing/2014/main" id="{97D719AF-0927-4616-88CC-B7A663ACC31D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D5B81E2-ACCE-4495-B14A-BBA5C7D62BA1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Vlajka CR">
              <a:extLst>
                <a:ext uri="{FF2B5EF4-FFF2-40B4-BE49-F238E27FC236}">
                  <a16:creationId xmlns:a16="http://schemas.microsoft.com/office/drawing/2014/main" id="{5259AA49-DDFC-4ED7-9BCE-258FC0F86062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0565C88-0005-4746-B16E-DEFE2927ED6D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95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4983" y="2040880"/>
            <a:ext cx="407739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preobézních až obézních lidí v České republice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je v rámci celé Evropské Unie jedním z nejvyšších.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Tato problematika má negativní dopad na řadu dalších ukazatelů zdraví, nemocnost a neposlední řadě i na náklady českého zdravotnictví.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v mezinárodním srovnání </a:t>
            </a:r>
          </a:p>
        </p:txBody>
      </p:sp>
      <p:sp>
        <p:nvSpPr>
          <p:cNvPr id="16" name="Obdélník 8">
            <a:extLst>
              <a:ext uri="{FF2B5EF4-FFF2-40B4-BE49-F238E27FC236}">
                <a16:creationId xmlns:a16="http://schemas.microsoft.com/office/drawing/2014/main" id="{D43537E3-56CF-459B-998B-1383D175BE24}"/>
              </a:ext>
            </a:extLst>
          </p:cNvPr>
          <p:cNvSpPr/>
          <p:nvPr/>
        </p:nvSpPr>
        <p:spPr>
          <a:xfrm>
            <a:off x="6306415" y="1657349"/>
            <a:ext cx="257175" cy="429022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/>
          </p:nvPr>
        </p:nvGraphicFramePr>
        <p:xfrm>
          <a:off x="142880" y="793325"/>
          <a:ext cx="7200000" cy="55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Šipka dolů 1">
            <a:extLst>
              <a:ext uri="{FF2B5EF4-FFF2-40B4-BE49-F238E27FC236}">
                <a16:creationId xmlns:a16="http://schemas.microsoft.com/office/drawing/2014/main" id="{D13E2129-D272-47BF-B3AF-21B8116B31FA}"/>
              </a:ext>
            </a:extLst>
          </p:cNvPr>
          <p:cNvSpPr/>
          <p:nvPr/>
        </p:nvSpPr>
        <p:spPr>
          <a:xfrm>
            <a:off x="6378869" y="1070324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30BB758B-DBBC-4A6C-AFB8-DFA04948F81A}"/>
              </a:ext>
            </a:extLst>
          </p:cNvPr>
          <p:cNvGrpSpPr/>
          <p:nvPr/>
        </p:nvGrpSpPr>
        <p:grpSpPr>
          <a:xfrm>
            <a:off x="10058400" y="128788"/>
            <a:ext cx="2133600" cy="601532"/>
            <a:chOff x="9754946" y="523723"/>
            <a:chExt cx="1735150" cy="601532"/>
          </a:xfrm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51054B3F-F49B-46FB-AB66-5E79A9C6441A}"/>
                </a:ext>
              </a:extLst>
            </p:cNvPr>
            <p:cNvSpPr/>
            <p:nvPr/>
          </p:nvSpPr>
          <p:spPr>
            <a:xfrm>
              <a:off x="9754946" y="545145"/>
              <a:ext cx="1588278" cy="561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Vlajka CR">
              <a:extLst>
                <a:ext uri="{FF2B5EF4-FFF2-40B4-BE49-F238E27FC236}">
                  <a16:creationId xmlns:a16="http://schemas.microsoft.com/office/drawing/2014/main" id="{E2EB4C7A-E7FB-43A4-B0CC-A2BCC1652691}"/>
                </a:ext>
              </a:extLst>
            </p:cNvPr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803224" y="523723"/>
              <a:ext cx="540000" cy="42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1C45C507-9E60-418B-915B-067421F76910}"/>
                </a:ext>
              </a:extLst>
            </p:cNvPr>
            <p:cNvSpPr/>
            <p:nvPr/>
          </p:nvSpPr>
          <p:spPr>
            <a:xfrm>
              <a:off x="9754946" y="725145"/>
              <a:ext cx="1735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         data a statistiky </a:t>
              </a:r>
            </a:p>
            <a:p>
              <a:r>
                <a:rPr lang="cs-CZ" sz="1000" dirty="0"/>
                <a:t>         nedostupné pro regiony ČR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49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4983" y="2040880"/>
            <a:ext cx="407739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cs-CZ" sz="1400" dirty="0">
                <a:solidFill>
                  <a:prstClr val="black"/>
                </a:solidFill>
              </a:rPr>
              <a:t>Podíl preobézních až obézních lidí v České republice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je v rámci celé Evropské Unie jedním z nejvyšších. Tato problematika má negativní dopad na řadu dalších ukazatelů zdraví, nemocnost a neposlední řadě i na náklady českého zdravotnictví.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653725"/>
            <a:ext cx="137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EHIS 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tělesné hmotnosti v regionálním srovnání </a:t>
            </a:r>
          </a:p>
        </p:txBody>
      </p:sp>
      <p:sp>
        <p:nvSpPr>
          <p:cNvPr id="18" name="Obdélník 8">
            <a:extLst>
              <a:ext uri="{FF2B5EF4-FFF2-40B4-BE49-F238E27FC236}">
                <a16:creationId xmlns:a16="http://schemas.microsoft.com/office/drawing/2014/main" id="{D43537E3-56CF-459B-998B-1383D175BE24}"/>
              </a:ext>
            </a:extLst>
          </p:cNvPr>
          <p:cNvSpPr/>
          <p:nvPr/>
        </p:nvSpPr>
        <p:spPr>
          <a:xfrm>
            <a:off x="3100552" y="1604432"/>
            <a:ext cx="388883" cy="2985922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7240" y="1426879"/>
            <a:ext cx="437322" cy="49593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Šipka dolů 1">
            <a:extLst>
              <a:ext uri="{FF2B5EF4-FFF2-40B4-BE49-F238E27FC236}">
                <a16:creationId xmlns:a16="http://schemas.microsoft.com/office/drawing/2014/main" id="{D13E2129-D272-47BF-B3AF-21B8116B31FA}"/>
              </a:ext>
            </a:extLst>
          </p:cNvPr>
          <p:cNvSpPr/>
          <p:nvPr/>
        </p:nvSpPr>
        <p:spPr>
          <a:xfrm rot="10800000">
            <a:off x="3238860" y="5945410"/>
            <a:ext cx="112266" cy="440833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Graf 3">
            <a:extLst>
              <a:ext uri="{FF2B5EF4-FFF2-40B4-BE49-F238E27FC236}">
                <a16:creationId xmlns:a16="http://schemas.microsoft.com/office/drawing/2014/main" id="{EA473DB8-0F68-4DEE-9DE8-5053DFE3E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523050"/>
              </p:ext>
            </p:extLst>
          </p:nvPr>
        </p:nvGraphicFramePr>
        <p:xfrm>
          <a:off x="142880" y="674060"/>
          <a:ext cx="7200000" cy="60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731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3526</Words>
  <Application>Microsoft Office PowerPoint</Application>
  <PresentationFormat>Widescreen</PresentationFormat>
  <Paragraphs>362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1_Motiv Office</vt:lpstr>
      <vt:lpstr>„ZDRAVÍ 2030“ – analytická studie </vt:lpstr>
      <vt:lpstr>Zdravotní gramotnost v ČR I</vt:lpstr>
      <vt:lpstr>Zdravotní gramotnost v ČR II</vt:lpstr>
      <vt:lpstr>Zdravotní gramotnost v ČR III</vt:lpstr>
      <vt:lpstr>„ZDRAVÍ 2030“ – analytická studie </vt:lpstr>
      <vt:lpstr>Index tělesné hmotnosti a obezita v české populaci </vt:lpstr>
      <vt:lpstr>Změny v podílu obézních v čase</vt:lpstr>
      <vt:lpstr>Index tělesné hmotnosti v mezinárodním srovnání </vt:lpstr>
      <vt:lpstr>Index tělesné hmotnosti v regionálním srovnání </vt:lpstr>
      <vt:lpstr>Nadváha dospělých (18+) ve srovnání dat WHO</vt:lpstr>
      <vt:lpstr>Obezita dospělých (18+) ve srovnání dat WHO</vt:lpstr>
      <vt:lpstr>Dětská obesita: prevalence nadváhy mezi sedmiletými chlapci</vt:lpstr>
      <vt:lpstr>Projekce obesity pro rok 2030</vt:lpstr>
      <vt:lpstr>Konzumace ovoce – mezinárodní srovnání</vt:lpstr>
      <vt:lpstr>Konzumace ovoce – regionální srovnání</vt:lpstr>
      <vt:lpstr>Konzumace zeleniny – mezinárodní srovnání</vt:lpstr>
      <vt:lpstr>Konzumace zeleniny – regionální srovnání</vt:lpstr>
      <vt:lpstr>Příjem ovoce a zeleniny v Evropském regionu (na osobu a den)</vt:lpstr>
      <vt:lpstr>Prevalence – nedostatečná fyzická aktivita dospělých (18+)</vt:lpstr>
      <vt:lpstr>Fyzická aktivita dle dat EHIS I.</vt:lpstr>
      <vt:lpstr>Fyzická aktivita dle dat EHIS I. – kraje ČR</vt:lpstr>
      <vt:lpstr>Fyzická aktivita dle dat EHIS II.</vt:lpstr>
      <vt:lpstr>Fyzická aktivita dle dat EHIS II. – kraje ČR</vt:lpstr>
      <vt:lpstr>Prevalence – nedostatečná fyzická aktivita – adolescenti (11-17 let)</vt:lpstr>
      <vt:lpstr>Děti s alespoň 1 hodinou střední až intenzivní fyzické aktivity denně</vt:lpstr>
      <vt:lpstr>Vysoký krevní tlak v mezinárodním srovnání</vt:lpstr>
      <vt:lpstr>Vysoký krevní tlak v regionálním srovnání</vt:lpstr>
      <vt:lpstr>Příjem soli na osobu dospělé populace v Evropském regionu</vt:lpstr>
      <vt:lpstr>Příjem soli u dospělých (WHO European Region Member States)</vt:lpstr>
      <vt:lpstr>Kouření: podíl denních kuřáků – mezinárodní srovnání</vt:lpstr>
      <vt:lpstr>Kouření v regionálním srovnání</vt:lpstr>
      <vt:lpstr>Kouření u mladistvých (15–19 let)</vt:lpstr>
      <vt:lpstr>Kouření cigaret u dětí v ČR</vt:lpstr>
      <vt:lpstr>Děti, které kouří alespoň 1x týdně </vt:lpstr>
      <vt:lpstr>Rodičky kouřící v těhotenství</vt:lpstr>
      <vt:lpstr>Kouření u onkologických pacientů diagnostikovaných v ČR (2002 – 2017)</vt:lpstr>
      <vt:lpstr>Konzumace alkoholu</vt:lpstr>
      <vt:lpstr>Konzumace alkoholu – kraje ČR</vt:lpstr>
      <vt:lpstr>Riziková konzumace alkoholu</vt:lpstr>
      <vt:lpstr>Pití alkoholu u dětí </vt:lpstr>
      <vt:lpstr>Děti, které pijí alkohol alespoň 1x týdně </vt:lpstr>
      <vt:lpstr>Užívání alkoholu v posledních 30 dnech – chlapci (15-16 let)</vt:lpstr>
      <vt:lpstr>Užívání alkoholu v posledních 30 dnech - dívky </vt:lpstr>
      <vt:lpstr>Prevalence užití nelegálních drog</vt:lpstr>
      <vt:lpstr>Odhadovaný počet problémových uživatelů drog v ČR – střední hodnoty </vt:lpstr>
      <vt:lpstr> Podíl dětí (věk 15 let), které vyzkoušely konopí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Jiří Jarkovský</cp:lastModifiedBy>
  <cp:revision>206</cp:revision>
  <dcterms:created xsi:type="dcterms:W3CDTF">2019-07-27T10:04:23Z</dcterms:created>
  <dcterms:modified xsi:type="dcterms:W3CDTF">2020-01-20T10:09:10Z</dcterms:modified>
</cp:coreProperties>
</file>